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3BD-A1BC-4BC8-A46E-8696F0CE6B48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58EB2-61A9-4B14-9712-2C29E2187E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3BD-A1BC-4BC8-A46E-8696F0CE6B48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58EB2-61A9-4B14-9712-2C29E2187E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3BD-A1BC-4BC8-A46E-8696F0CE6B48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58EB2-61A9-4B14-9712-2C29E2187EBE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3BD-A1BC-4BC8-A46E-8696F0CE6B48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58EB2-61A9-4B14-9712-2C29E2187EB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3BD-A1BC-4BC8-A46E-8696F0CE6B48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58EB2-61A9-4B14-9712-2C29E2187E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3BD-A1BC-4BC8-A46E-8696F0CE6B48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58EB2-61A9-4B14-9712-2C29E2187EB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3BD-A1BC-4BC8-A46E-8696F0CE6B48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58EB2-61A9-4B14-9712-2C29E2187E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3BD-A1BC-4BC8-A46E-8696F0CE6B48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58EB2-61A9-4B14-9712-2C29E2187E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3BD-A1BC-4BC8-A46E-8696F0CE6B48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58EB2-61A9-4B14-9712-2C29E2187E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3BD-A1BC-4BC8-A46E-8696F0CE6B48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58EB2-61A9-4B14-9712-2C29E2187EBE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3BD-A1BC-4BC8-A46E-8696F0CE6B48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58EB2-61A9-4B14-9712-2C29E2187EB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4C4A3BD-A1BC-4BC8-A46E-8696F0CE6B48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AC58EB2-61A9-4B14-9712-2C29E2187EB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620888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Times New Roman"/>
                <a:ea typeface="Calibri"/>
              </a:rPr>
              <a:t/>
            </a:r>
            <a:br>
              <a:rPr lang="ru-RU" b="1" dirty="0" smtClean="0">
                <a:effectLst/>
                <a:latin typeface="Times New Roman"/>
                <a:ea typeface="Calibri"/>
              </a:rPr>
            </a:br>
            <a:r>
              <a:rPr lang="ru-RU" b="1" dirty="0">
                <a:latin typeface="Times New Roman"/>
                <a:ea typeface="Calibri"/>
              </a:rPr>
              <a:t/>
            </a:r>
            <a:br>
              <a:rPr lang="ru-RU" b="1" dirty="0">
                <a:latin typeface="Times New Roman"/>
                <a:ea typeface="Calibri"/>
              </a:rPr>
            </a:br>
            <a:r>
              <a:rPr lang="ru-RU" b="1" dirty="0" smtClean="0">
                <a:latin typeface="Times New Roman"/>
                <a:ea typeface="Calibri"/>
              </a:rPr>
              <a:t/>
            </a:r>
            <a:br>
              <a:rPr lang="ru-RU" b="1" dirty="0" smtClean="0">
                <a:latin typeface="Times New Roman"/>
                <a:ea typeface="Calibri"/>
              </a:rPr>
            </a:br>
            <a:r>
              <a:rPr lang="ru-RU" b="1" dirty="0">
                <a:latin typeface="Times New Roman"/>
                <a:ea typeface="Calibri"/>
              </a:rPr>
              <a:t/>
            </a:r>
            <a:br>
              <a:rPr lang="ru-RU" b="1" dirty="0">
                <a:latin typeface="Times New Roman"/>
                <a:ea typeface="Calibri"/>
              </a:rPr>
            </a:br>
            <a:r>
              <a:rPr lang="ru-RU" b="1" dirty="0" smtClean="0">
                <a:latin typeface="Times New Roman"/>
                <a:ea typeface="Calibri"/>
              </a:rPr>
              <a:t/>
            </a:r>
            <a:br>
              <a:rPr lang="ru-RU" b="1" dirty="0" smtClean="0">
                <a:latin typeface="Times New Roman"/>
                <a:ea typeface="Calibri"/>
              </a:rPr>
            </a:br>
            <a:r>
              <a:rPr lang="ru-RU" b="1" dirty="0">
                <a:latin typeface="Times New Roman"/>
                <a:ea typeface="Calibri"/>
              </a:rPr>
              <a:t/>
            </a:r>
            <a:br>
              <a:rPr lang="ru-RU" b="1" dirty="0">
                <a:latin typeface="Times New Roman"/>
                <a:ea typeface="Calibri"/>
              </a:rPr>
            </a:br>
            <a:r>
              <a:rPr lang="ru-RU" sz="4000" b="1" dirty="0" smtClean="0">
                <a:effectLst/>
                <a:latin typeface="Times New Roman"/>
                <a:ea typeface="Calibri"/>
              </a:rPr>
              <a:t>«Формирование учебной деятельности младших школьников по системе </a:t>
            </a:r>
            <a:br>
              <a:rPr lang="ru-RU" sz="4000" b="1" dirty="0" smtClean="0">
                <a:effectLst/>
                <a:latin typeface="Times New Roman"/>
                <a:ea typeface="Calibri"/>
              </a:rPr>
            </a:br>
            <a:r>
              <a:rPr lang="ru-RU" sz="4000" b="1" dirty="0" smtClean="0">
                <a:effectLst/>
                <a:latin typeface="Times New Roman"/>
                <a:ea typeface="Calibri"/>
              </a:rPr>
              <a:t>Н.Ф. Виноградовой в свете ФГОС»</a:t>
            </a:r>
            <a:r>
              <a:rPr lang="ru-RU" sz="40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4000" dirty="0" smtClean="0">
                <a:effectLst/>
                <a:latin typeface="Times New Roman"/>
                <a:ea typeface="Times New Roman"/>
              </a:rPr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endParaRPr lang="ru-RU" b="1" dirty="0" smtClean="0">
              <a:latin typeface="Times New Roman"/>
              <a:ea typeface="Calibri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endParaRPr lang="ru-RU" b="1" dirty="0">
              <a:latin typeface="Times New Roman"/>
              <a:ea typeface="Calibri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endParaRPr lang="ru-RU" b="1" dirty="0" smtClean="0">
              <a:latin typeface="Times New Roman"/>
              <a:ea typeface="Calibri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latin typeface="Times New Roman"/>
                <a:ea typeface="Calibri"/>
              </a:rPr>
              <a:t>Заместитель </a:t>
            </a:r>
            <a:r>
              <a:rPr lang="ru-RU" sz="3200" b="1" dirty="0">
                <a:latin typeface="Times New Roman"/>
                <a:ea typeface="Calibri"/>
              </a:rPr>
              <a:t>директора по УВР Кочеткова Г.Е.</a:t>
            </a:r>
            <a:endParaRPr lang="ru-RU" sz="32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586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192688"/>
          </a:xfrm>
        </p:spPr>
        <p:txBody>
          <a:bodyPr/>
          <a:lstStyle/>
          <a:p>
            <a:pPr indent="34290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    Становление </a:t>
            </a:r>
            <a:r>
              <a:rPr lang="ru-RU" dirty="0">
                <a:latin typeface="Times New Roman"/>
                <a:ea typeface="Times New Roman"/>
              </a:rPr>
              <a:t>системы осознанных действий должно проходить в нужной последовательности, поэтапно, с учётом постепенного роста самостоятельности учащихся.  </a:t>
            </a:r>
            <a:endParaRPr lang="ru-RU" dirty="0" smtClean="0">
              <a:latin typeface="Times New Roman"/>
              <a:ea typeface="Times New Roman"/>
            </a:endParaRPr>
          </a:p>
          <a:p>
            <a:pPr indent="34290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Наиболее </a:t>
            </a:r>
            <a:r>
              <a:rPr lang="ru-RU" dirty="0">
                <a:latin typeface="Times New Roman"/>
                <a:ea typeface="Times New Roman"/>
              </a:rPr>
              <a:t>эффективный путь формирования требуемых умений (способности применять приобретённые знания </a:t>
            </a:r>
            <a:r>
              <a:rPr lang="ru-RU" dirty="0" smtClean="0">
                <a:latin typeface="Times New Roman"/>
                <a:ea typeface="Times New Roman"/>
              </a:rPr>
              <a:t>на </a:t>
            </a:r>
            <a:r>
              <a:rPr lang="ru-RU" dirty="0">
                <a:latin typeface="Times New Roman"/>
                <a:ea typeface="Times New Roman"/>
              </a:rPr>
              <a:t>практике), достигается в том случае, если обучение идёт по пути не накопления суммы отдельных умений, а в направлении от общего к частному</a:t>
            </a:r>
            <a:r>
              <a:rPr lang="ru-RU" dirty="0" smtClean="0">
                <a:latin typeface="Times New Roman"/>
                <a:ea typeface="Times New Roman"/>
              </a:rPr>
              <a:t>.</a:t>
            </a:r>
            <a:r>
              <a:rPr lang="ru-RU" dirty="0">
                <a:latin typeface="Times New Roman"/>
                <a:ea typeface="Times New Roman"/>
              </a:rPr>
              <a:t> </a:t>
            </a:r>
            <a:endParaRPr lang="ru-RU" dirty="0" smtClean="0">
              <a:latin typeface="Times New Roman"/>
              <a:ea typeface="Times New Roman"/>
            </a:endParaRPr>
          </a:p>
          <a:p>
            <a:pPr indent="34290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Особое </a:t>
            </a:r>
            <a:r>
              <a:rPr lang="ru-RU" dirty="0">
                <a:latin typeface="Times New Roman"/>
                <a:ea typeface="Times New Roman"/>
              </a:rPr>
              <a:t>внимание уделяется осознанному усвоению алгоритма действия, т.е. строгой последовательности учебных операций.</a:t>
            </a:r>
          </a:p>
          <a:p>
            <a:r>
              <a:rPr lang="ru-RU" dirty="0" smtClean="0">
                <a:latin typeface="Times New Roman"/>
                <a:ea typeface="Times New Roman"/>
              </a:rPr>
              <a:t>      Большое </a:t>
            </a:r>
            <a:r>
              <a:rPr lang="ru-RU" dirty="0">
                <a:latin typeface="Times New Roman"/>
                <a:ea typeface="Times New Roman"/>
              </a:rPr>
              <a:t>внимание уделяется заданиям, которые дети выполняют в парах, в небольших группах. В процессе такой работы развивается контроль и самоконтроль, потому что без взаимоконтроля совместную задачу выполнить нельзя.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136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04867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/>
                <a:ea typeface="Times New Roman"/>
                <a:cs typeface="+mj-cs"/>
              </a:rPr>
              <a:t>     УМК помогает развивать </a:t>
            </a:r>
            <a:r>
              <a:rPr lang="ru-RU" dirty="0">
                <a:latin typeface="Times New Roman"/>
                <a:ea typeface="Times New Roman"/>
                <a:cs typeface="+mj-cs"/>
              </a:rPr>
              <a:t>наглядно-образное и наглядно-действенное </a:t>
            </a:r>
            <a:r>
              <a:rPr lang="ru-RU" dirty="0" smtClean="0">
                <a:latin typeface="Times New Roman"/>
                <a:ea typeface="Times New Roman"/>
                <a:cs typeface="+mj-cs"/>
              </a:rPr>
              <a:t>мышление,</a:t>
            </a:r>
            <a:r>
              <a:rPr lang="ru-RU" dirty="0">
                <a:latin typeface="Times New Roman"/>
                <a:ea typeface="Times New Roman"/>
                <a:cs typeface="+mj-cs"/>
              </a:rPr>
              <a:t>   как основу развития логического </a:t>
            </a:r>
            <a:r>
              <a:rPr lang="ru-RU" dirty="0" smtClean="0">
                <a:latin typeface="Times New Roman"/>
                <a:ea typeface="Times New Roman"/>
                <a:cs typeface="+mj-cs"/>
              </a:rPr>
              <a:t>мышления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endParaRPr lang="ru-RU" dirty="0" smtClean="0">
              <a:latin typeface="Times New Roman"/>
              <a:ea typeface="Times New Roman"/>
            </a:endParaRPr>
          </a:p>
          <a:p>
            <a:pPr algn="just"/>
            <a:r>
              <a:rPr lang="ru-RU" dirty="0" smtClean="0">
                <a:latin typeface="Times New Roman"/>
                <a:ea typeface="Times New Roman"/>
              </a:rPr>
              <a:t>        Широко представлена возможность  моделирующей деятельности </a:t>
            </a:r>
            <a:r>
              <a:rPr lang="ru-RU" dirty="0">
                <a:latin typeface="Times New Roman"/>
                <a:ea typeface="Times New Roman"/>
              </a:rPr>
              <a:t>ребёнка - работа со схемами,  таблицами, </a:t>
            </a:r>
            <a:r>
              <a:rPr lang="ru-RU" dirty="0" smtClean="0">
                <a:latin typeface="Times New Roman"/>
                <a:ea typeface="Times New Roman"/>
              </a:rPr>
              <a:t>графиками.</a:t>
            </a:r>
          </a:p>
          <a:p>
            <a:r>
              <a:rPr lang="ru-RU" dirty="0" smtClean="0">
                <a:latin typeface="Times New Roman"/>
              </a:rPr>
              <a:t>        Ролевые игры</a:t>
            </a:r>
          </a:p>
          <a:p>
            <a:r>
              <a:rPr lang="ru-RU" dirty="0" smtClean="0">
                <a:latin typeface="Times New Roman"/>
              </a:rPr>
              <a:t>Технология «Музейная педагогика»</a:t>
            </a:r>
          </a:p>
          <a:p>
            <a:pPr marL="0" indent="0">
              <a:buNone/>
            </a:pPr>
            <a:r>
              <a:rPr lang="ru-RU" dirty="0" smtClean="0">
                <a:latin typeface="Times New Roman"/>
                <a:ea typeface="Times New Roman"/>
              </a:rPr>
              <a:t>    Таким образом, реализация</a:t>
            </a:r>
            <a:r>
              <a:rPr lang="ru-RU" dirty="0">
                <a:latin typeface="Times New Roman"/>
                <a:ea typeface="Times New Roman"/>
              </a:rPr>
              <a:t> деятельностного подхода в начальной школе </a:t>
            </a:r>
            <a:r>
              <a:rPr lang="ru-RU" dirty="0" smtClean="0">
                <a:latin typeface="Times New Roman"/>
                <a:ea typeface="Times New Roman"/>
              </a:rPr>
              <a:t>способствует  </a:t>
            </a:r>
            <a:r>
              <a:rPr lang="ru-RU" dirty="0">
                <a:latin typeface="Times New Roman"/>
                <a:ea typeface="Times New Roman"/>
              </a:rPr>
              <a:t>успешному обучению младших школьников. 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</a:p>
          <a:p>
            <a:pPr marL="0" indent="0">
              <a:buNone/>
            </a:pP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</a:rPr>
              <a:t>     У</a:t>
            </a:r>
            <a:r>
              <a:rPr lang="ru-RU" dirty="0">
                <a:latin typeface="Times New Roman"/>
                <a:ea typeface="Times New Roman"/>
              </a:rPr>
              <a:t> обучающихся  формируются  основные учебные умения, позволяющие им  успешно адаптироваться  в основной школе  и продолжить предметное </a:t>
            </a:r>
            <a:r>
              <a:rPr lang="ru-RU" dirty="0" smtClean="0">
                <a:latin typeface="Times New Roman"/>
                <a:ea typeface="Times New Roman"/>
              </a:rPr>
              <a:t>обучени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30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620688"/>
            <a:ext cx="8712967" cy="5505475"/>
          </a:xfrm>
        </p:spPr>
        <p:txBody>
          <a:bodyPr>
            <a:no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 smtClean="0">
                <a:latin typeface="Times New Roman"/>
                <a:ea typeface="Times New Roman"/>
              </a:rPr>
              <a:t>Виноградова </a:t>
            </a:r>
            <a:r>
              <a:rPr lang="ru-RU" sz="1800" dirty="0">
                <a:latin typeface="Times New Roman"/>
                <a:ea typeface="Times New Roman"/>
              </a:rPr>
              <a:t>Н.Ф. «Начальная школа </a:t>
            </a:r>
            <a:r>
              <a:rPr lang="en-US" sz="1800" dirty="0">
                <a:latin typeface="Times New Roman"/>
                <a:ea typeface="Times New Roman"/>
              </a:rPr>
              <a:t>XXI</a:t>
            </a:r>
            <a:r>
              <a:rPr lang="ru-RU" sz="1800" dirty="0">
                <a:latin typeface="Times New Roman"/>
                <a:ea typeface="Times New Roman"/>
              </a:rPr>
              <a:t> века». Концептуальные основы построения учебно-методического комплекта. - М.: </a:t>
            </a:r>
            <a:r>
              <a:rPr lang="ru-RU" sz="1800" dirty="0" err="1">
                <a:latin typeface="Times New Roman"/>
                <a:ea typeface="Times New Roman"/>
              </a:rPr>
              <a:t>Вентана</a:t>
            </a:r>
            <a:r>
              <a:rPr lang="ru-RU" sz="1800" dirty="0">
                <a:latin typeface="Times New Roman"/>
                <a:ea typeface="Times New Roman"/>
              </a:rPr>
              <a:t> – Граф, 2005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>
                <a:latin typeface="Times New Roman"/>
                <a:ea typeface="Times New Roman"/>
              </a:rPr>
              <a:t>Виноградова Н.Ф. Окружающий мир. Методика обучения 1-4 классы.- М.: </a:t>
            </a:r>
            <a:r>
              <a:rPr lang="ru-RU" sz="1800" dirty="0" err="1">
                <a:latin typeface="Times New Roman"/>
                <a:ea typeface="Times New Roman"/>
              </a:rPr>
              <a:t>Вентана</a:t>
            </a:r>
            <a:r>
              <a:rPr lang="ru-RU" sz="1800" dirty="0">
                <a:latin typeface="Times New Roman"/>
                <a:ea typeface="Times New Roman"/>
              </a:rPr>
              <a:t> - Граф, 2006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>
                <a:latin typeface="Times New Roman"/>
                <a:ea typeface="Times New Roman"/>
              </a:rPr>
              <a:t>Виноградова Н.Ф. Современный урок - удивление, удовольствие, усилие, успех ! -Начальная школа.-№3-2005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 err="1">
                <a:latin typeface="Times New Roman"/>
                <a:ea typeface="Times New Roman"/>
              </a:rPr>
              <a:t>Винокурова</a:t>
            </a:r>
            <a:r>
              <a:rPr lang="ru-RU" sz="1800" dirty="0">
                <a:latin typeface="Times New Roman"/>
                <a:ea typeface="Times New Roman"/>
              </a:rPr>
              <a:t> Н.К.  Развиваем познавательные возможности учащихся. - М: Центральное издательство, 2005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>
                <a:latin typeface="Times New Roman"/>
                <a:ea typeface="Times New Roman"/>
              </a:rPr>
              <a:t>Давыдов В.В.  О понятии развивающего обучения. - М.: Педагогика, 1986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 err="1">
                <a:latin typeface="Times New Roman"/>
                <a:ea typeface="Times New Roman"/>
              </a:rPr>
              <a:t>Корбакова</a:t>
            </a:r>
            <a:r>
              <a:rPr lang="ru-RU" sz="1800" dirty="0">
                <a:latin typeface="Times New Roman"/>
                <a:ea typeface="Times New Roman"/>
              </a:rPr>
              <a:t> И.Н. </a:t>
            </a:r>
            <a:r>
              <a:rPr lang="ru-RU" sz="1800" dirty="0" err="1">
                <a:latin typeface="Times New Roman"/>
                <a:ea typeface="Times New Roman"/>
              </a:rPr>
              <a:t>Терешина</a:t>
            </a:r>
            <a:r>
              <a:rPr lang="ru-RU" sz="1800" dirty="0">
                <a:latin typeface="Times New Roman"/>
                <a:ea typeface="Times New Roman"/>
              </a:rPr>
              <a:t> Л.В. </a:t>
            </a:r>
            <a:r>
              <a:rPr lang="ru-RU" sz="1800" dirty="0" err="1">
                <a:latin typeface="Times New Roman"/>
                <a:ea typeface="Times New Roman"/>
              </a:rPr>
              <a:t>Деятельностный</a:t>
            </a:r>
            <a:r>
              <a:rPr lang="ru-RU" sz="1800" dirty="0">
                <a:latin typeface="Times New Roman"/>
                <a:ea typeface="Times New Roman"/>
              </a:rPr>
              <a:t> метод обучения: описание технологии, конспекты уроков. 1-4 классы.- Волгоград: Учитель, 2006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>
                <a:latin typeface="Times New Roman"/>
                <a:ea typeface="Times New Roman"/>
              </a:rPr>
              <a:t>Морозова А.Н., Мельникова О.В. Музейная педагогика:  из опыта  методической работы. -М.: ТЦ Сфера, 2006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>
                <a:latin typeface="Times New Roman"/>
                <a:ea typeface="Times New Roman"/>
              </a:rPr>
              <a:t>Романовская М.Б. Проекты в младших классах.- Завуч начальной школы- №6-2007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 err="1">
                <a:latin typeface="Times New Roman"/>
                <a:ea typeface="Times New Roman"/>
              </a:rPr>
              <a:t>Цукерман</a:t>
            </a:r>
            <a:r>
              <a:rPr lang="ru-RU" sz="1800" dirty="0">
                <a:latin typeface="Times New Roman"/>
                <a:ea typeface="Times New Roman"/>
              </a:rPr>
              <a:t> Г.А. Как младшие школьники учатся учиться? - Рига: Эксперимент, 2000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>
                <a:latin typeface="Times New Roman"/>
                <a:ea typeface="Times New Roman"/>
              </a:rPr>
              <a:t>Сборник программ к комплекту учебников «Начальная школа </a:t>
            </a:r>
            <a:r>
              <a:rPr lang="en-US" sz="1800" dirty="0">
                <a:latin typeface="Times New Roman"/>
                <a:ea typeface="Times New Roman"/>
              </a:rPr>
              <a:t>XXI</a:t>
            </a:r>
            <a:r>
              <a:rPr lang="ru-RU" sz="1800" dirty="0">
                <a:latin typeface="Times New Roman"/>
                <a:ea typeface="Times New Roman"/>
              </a:rPr>
              <a:t> века»- М.: </a:t>
            </a:r>
            <a:r>
              <a:rPr lang="ru-RU" sz="1800" dirty="0" err="1">
                <a:latin typeface="Times New Roman"/>
                <a:ea typeface="Times New Roman"/>
              </a:rPr>
              <a:t>Вентана</a:t>
            </a:r>
            <a:r>
              <a:rPr lang="ru-RU" sz="1800" dirty="0">
                <a:latin typeface="Times New Roman"/>
                <a:ea typeface="Times New Roman"/>
              </a:rPr>
              <a:t>-Граф, 2008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1800" dirty="0">
                <a:latin typeface="Times New Roman"/>
                <a:ea typeface="Times New Roman"/>
              </a:rPr>
              <a:t> </a:t>
            </a:r>
            <a:endParaRPr lang="ru-RU" sz="1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07288" cy="28803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/>
                <a:ea typeface="Times New Roman"/>
              </a:rPr>
              <a:t/>
            </a:r>
            <a:br>
              <a:rPr lang="ru-RU" sz="3100" b="1" dirty="0" smtClean="0">
                <a:latin typeface="Times New Roman"/>
                <a:ea typeface="Times New Roman"/>
              </a:rPr>
            </a:br>
            <a:r>
              <a:rPr lang="ru-RU" sz="3100" b="1" dirty="0" smtClean="0">
                <a:latin typeface="Times New Roman"/>
                <a:ea typeface="Times New Roman"/>
              </a:rPr>
              <a:t/>
            </a:r>
            <a:br>
              <a:rPr lang="ru-RU" sz="3100" b="1" dirty="0" smtClean="0">
                <a:latin typeface="Times New Roman"/>
                <a:ea typeface="Times New Roman"/>
              </a:rPr>
            </a:br>
            <a:r>
              <a:rPr lang="ru-RU" sz="2700" b="1" dirty="0" smtClean="0">
                <a:latin typeface="Times New Roman"/>
                <a:ea typeface="Times New Roman"/>
              </a:rPr>
              <a:t>Используемая литература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302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3162680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23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0648"/>
            <a:ext cx="7408333" cy="5865515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 </a:t>
            </a:r>
            <a:endParaRPr lang="ru-RU" dirty="0" smtClean="0">
              <a:latin typeface="Times New Roman"/>
              <a:ea typeface="Times New Roman"/>
            </a:endParaRPr>
          </a:p>
          <a:p>
            <a:pPr indent="34290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Учебно-методический </a:t>
            </a:r>
            <a:r>
              <a:rPr lang="ru-RU" dirty="0">
                <a:latin typeface="Times New Roman"/>
                <a:ea typeface="Times New Roman"/>
              </a:rPr>
              <a:t>комплект «Начальная школа XXI века» базируется на теории деятельности А.Н. Леонтьева, Д.Б. </a:t>
            </a:r>
            <a:r>
              <a:rPr lang="ru-RU" dirty="0" err="1">
                <a:latin typeface="Times New Roman"/>
                <a:ea typeface="Times New Roman"/>
              </a:rPr>
              <a:t>Эльконина</a:t>
            </a:r>
            <a:r>
              <a:rPr lang="ru-RU" dirty="0">
                <a:latin typeface="Times New Roman"/>
                <a:ea typeface="Times New Roman"/>
              </a:rPr>
              <a:t>, В.В. Давыдова. </a:t>
            </a:r>
            <a:endParaRPr lang="ru-RU" dirty="0" smtClean="0">
              <a:latin typeface="Times New Roman"/>
              <a:ea typeface="Times New Roman"/>
            </a:endParaRPr>
          </a:p>
          <a:p>
            <a:pPr indent="34290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Общая </a:t>
            </a:r>
            <a:r>
              <a:rPr lang="ru-RU" dirty="0">
                <a:latin typeface="Times New Roman"/>
                <a:ea typeface="Times New Roman"/>
              </a:rPr>
              <a:t>цель обучения - формирование ведущей для этого возраста деятельности. </a:t>
            </a:r>
            <a:endParaRPr lang="ru-RU" dirty="0" smtClean="0">
              <a:latin typeface="Times New Roman"/>
              <a:ea typeface="Times New Roman"/>
            </a:endParaRPr>
          </a:p>
          <a:p>
            <a:pPr indent="34290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Цель </a:t>
            </a:r>
            <a:r>
              <a:rPr lang="ru-RU" dirty="0">
                <a:latin typeface="Times New Roman"/>
                <a:ea typeface="Times New Roman"/>
              </a:rPr>
              <a:t>педагогов начальной школы - не просто научить ученика, а научить его учить самого себя, т.е. учебной деятельности. </a:t>
            </a:r>
            <a:endParaRPr lang="ru-RU" dirty="0" smtClean="0">
              <a:latin typeface="Times New Roman"/>
              <a:ea typeface="Times New Roman"/>
            </a:endParaRPr>
          </a:p>
          <a:p>
            <a:pPr indent="34290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Цель </a:t>
            </a:r>
            <a:r>
              <a:rPr lang="ru-RU" dirty="0">
                <a:latin typeface="Times New Roman"/>
                <a:ea typeface="Times New Roman"/>
              </a:rPr>
              <a:t>ученика при этом - овладеть умениями учиться. </a:t>
            </a:r>
            <a:endParaRPr lang="ru-RU" dirty="0" smtClean="0">
              <a:latin typeface="Times New Roman"/>
              <a:ea typeface="Times New Roman"/>
            </a:endParaRPr>
          </a:p>
          <a:p>
            <a:pPr indent="34290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Учебные </a:t>
            </a:r>
            <a:r>
              <a:rPr lang="ru-RU" dirty="0">
                <a:latin typeface="Times New Roman"/>
                <a:ea typeface="Times New Roman"/>
              </a:rPr>
              <a:t>предметы и их содержание выступают как средство достижения этой цели.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165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332656"/>
            <a:ext cx="7948405" cy="6264696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ClrTx/>
              <a:buSzTx/>
            </a:pPr>
            <a:r>
              <a:rPr lang="ru-RU" dirty="0" smtClean="0">
                <a:latin typeface="Times New Roman"/>
                <a:ea typeface="Times New Roman"/>
              </a:rPr>
              <a:t>     Приоритетной </a:t>
            </a:r>
            <a:r>
              <a:rPr lang="ru-RU" dirty="0">
                <a:latin typeface="Times New Roman"/>
                <a:ea typeface="Times New Roman"/>
              </a:rPr>
              <a:t>целью школьного образования становится развитие способности ученика самостоятельно ставить учебные цели, проектировать пути их реализации, контролировать и оценивать свои достижения, т.е. формирование умения учиться.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endParaRPr lang="ru-RU" sz="1800" dirty="0">
              <a:latin typeface="Times New Roman"/>
            </a:endParaRPr>
          </a:p>
          <a:p>
            <a:pPr>
              <a:spcBef>
                <a:spcPts val="0"/>
              </a:spcBef>
              <a:buClrTx/>
              <a:buSzTx/>
            </a:pPr>
            <a:r>
              <a:rPr lang="ru-RU" dirty="0">
                <a:latin typeface="Times New Roman"/>
                <a:ea typeface="Times New Roman"/>
              </a:rPr>
              <a:t>       Учить себя - вот та задача, успешное решение которой учениками зависит от умения учителя организовать учебную деятельность школьников. </a:t>
            </a:r>
            <a:endParaRPr lang="ru-RU" dirty="0">
              <a:latin typeface="Times New Roman"/>
            </a:endParaRPr>
          </a:p>
          <a:p>
            <a:r>
              <a:rPr lang="ru-RU" dirty="0" smtClean="0">
                <a:latin typeface="Times New Roman"/>
                <a:ea typeface="Times New Roman"/>
              </a:rPr>
              <a:t>       Важно обеспечить общекультурное</a:t>
            </a:r>
            <a:r>
              <a:rPr lang="ru-RU" dirty="0">
                <a:latin typeface="Times New Roman"/>
                <a:ea typeface="Times New Roman"/>
              </a:rPr>
              <a:t>, личностное и познавательное </a:t>
            </a:r>
            <a:r>
              <a:rPr lang="ru-RU" dirty="0" smtClean="0">
                <a:latin typeface="Times New Roman"/>
                <a:ea typeface="Times New Roman"/>
              </a:rPr>
              <a:t>развитие ребенка, </a:t>
            </a:r>
            <a:r>
              <a:rPr lang="ru-RU" dirty="0">
                <a:latin typeface="Times New Roman"/>
                <a:ea typeface="Times New Roman"/>
              </a:rPr>
              <a:t>вооружить </a:t>
            </a:r>
            <a:r>
              <a:rPr lang="ru-RU" dirty="0" smtClean="0">
                <a:latin typeface="Times New Roman"/>
                <a:ea typeface="Times New Roman"/>
              </a:rPr>
              <a:t> его таким важны</a:t>
            </a:r>
          </a:p>
          <a:p>
            <a:r>
              <a:rPr lang="ru-RU" dirty="0" smtClean="0">
                <a:latin typeface="Times New Roman"/>
                <a:ea typeface="Times New Roman"/>
              </a:rPr>
              <a:t>      Главная </a:t>
            </a:r>
            <a:r>
              <a:rPr lang="ru-RU" dirty="0">
                <a:latin typeface="Times New Roman"/>
                <a:ea typeface="Times New Roman"/>
              </a:rPr>
              <a:t>цель </a:t>
            </a:r>
            <a:r>
              <a:rPr lang="ru-RU" dirty="0" smtClean="0">
                <a:latin typeface="Times New Roman"/>
                <a:ea typeface="Times New Roman"/>
              </a:rPr>
              <a:t>учителя  научить </a:t>
            </a:r>
            <a:r>
              <a:rPr lang="ru-RU" dirty="0">
                <a:latin typeface="Times New Roman"/>
                <a:ea typeface="Times New Roman"/>
              </a:rPr>
              <a:t>ребенка самому добывать знания, показав учащимся процессы становления научных и практических знаний.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6385" y="3327961"/>
            <a:ext cx="8568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Times New Roman"/>
            </a:endParaRPr>
          </a:p>
          <a:p>
            <a:endParaRPr lang="ru-RU" dirty="0" smtClean="0">
              <a:latin typeface="Times New Roman"/>
            </a:endParaRPr>
          </a:p>
          <a:p>
            <a:endParaRPr lang="ru-RU" dirty="0">
              <a:latin typeface="Times New Roman"/>
            </a:endParaRPr>
          </a:p>
          <a:p>
            <a:endParaRPr lang="ru-RU" dirty="0" smtClean="0">
              <a:latin typeface="Times New Roman"/>
            </a:endParaRPr>
          </a:p>
          <a:p>
            <a:endParaRPr lang="ru-RU" dirty="0">
              <a:latin typeface="Times New Roman"/>
            </a:endParaRPr>
          </a:p>
          <a:p>
            <a:endParaRPr lang="ru-RU" dirty="0" smtClean="0">
              <a:latin typeface="Times New Roman"/>
            </a:endParaRPr>
          </a:p>
          <a:p>
            <a:endParaRPr lang="ru-RU" dirty="0">
              <a:latin typeface="Times New Roman"/>
            </a:endParaRPr>
          </a:p>
          <a:p>
            <a:endParaRPr lang="ru-RU" dirty="0" smtClean="0">
              <a:latin typeface="Times New Roman"/>
            </a:endParaRPr>
          </a:p>
          <a:p>
            <a:endParaRPr lang="ru-RU" dirty="0">
              <a:latin typeface="Times New Roman"/>
            </a:endParaRPr>
          </a:p>
          <a:p>
            <a:endParaRPr lang="ru-RU" dirty="0" smtClean="0">
              <a:latin typeface="Times New Roman"/>
            </a:endParaRPr>
          </a:p>
          <a:p>
            <a:endParaRPr lang="ru-RU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9198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0648"/>
            <a:ext cx="8496943" cy="6192688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       Ученик </a:t>
            </a:r>
            <a:r>
              <a:rPr lang="ru-RU" dirty="0">
                <a:latin typeface="Times New Roman"/>
                <a:ea typeface="Times New Roman"/>
              </a:rPr>
              <a:t>должен не только иметь знания, но и применять их на </a:t>
            </a:r>
            <a:r>
              <a:rPr lang="ru-RU" dirty="0" smtClean="0">
                <a:latin typeface="Times New Roman"/>
                <a:ea typeface="Times New Roman"/>
              </a:rPr>
              <a:t>практике.</a:t>
            </a:r>
          </a:p>
          <a:p>
            <a:pPr algn="just"/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smtClean="0">
                <a:latin typeface="Times New Roman"/>
                <a:ea typeface="Times New Roman"/>
              </a:rPr>
              <a:t>       Для </a:t>
            </a:r>
            <a:r>
              <a:rPr lang="ru-RU" sz="2400" dirty="0">
                <a:latin typeface="Times New Roman"/>
                <a:ea typeface="Times New Roman"/>
              </a:rPr>
              <a:t>повышения качества знаний по предмету необходимо повышение мотивации учащихся к учению, создание психологически комфортной атмосферы. </a:t>
            </a:r>
            <a:r>
              <a:rPr lang="ru-RU" sz="2400" dirty="0" smtClean="0">
                <a:latin typeface="Times New Roman"/>
                <a:ea typeface="Times New Roman"/>
              </a:rPr>
              <a:t>         Формирование </a:t>
            </a:r>
            <a:r>
              <a:rPr lang="ru-RU" sz="2400" dirty="0">
                <a:latin typeface="Times New Roman"/>
                <a:ea typeface="Times New Roman"/>
              </a:rPr>
              <a:t>универсальных учебных действий является обязательным на всех предметах. Именно метапредметные результаты будут являться мостами, связывающими все предметы, помогающими преодолеть горы </a:t>
            </a:r>
            <a:r>
              <a:rPr lang="ru-RU" sz="2400" dirty="0" smtClean="0">
                <a:latin typeface="Times New Roman"/>
                <a:ea typeface="Times New Roman"/>
              </a:rPr>
              <a:t>знаний.</a:t>
            </a:r>
          </a:p>
          <a:p>
            <a:pPr algn="just"/>
            <a:r>
              <a:rPr lang="ru-RU" dirty="0" smtClean="0">
                <a:latin typeface="Times New Roman"/>
                <a:ea typeface="Times New Roman"/>
              </a:rPr>
              <a:t>     Важной </a:t>
            </a:r>
            <a:r>
              <a:rPr lang="ru-RU" dirty="0">
                <a:latin typeface="Times New Roman"/>
                <a:ea typeface="Times New Roman"/>
              </a:rPr>
              <a:t>особенностью УМК "Начальная школа ХХI века" является  то, что он позволяет успешно решать одну из приоритетных задач начального образования - формировать основные компоненты учебной деятельности.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607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178985"/>
              </p:ext>
            </p:extLst>
          </p:nvPr>
        </p:nvGraphicFramePr>
        <p:xfrm>
          <a:off x="179513" y="1700808"/>
          <a:ext cx="8712967" cy="4542730"/>
        </p:xfrm>
        <a:graphic>
          <a:graphicData uri="http://schemas.openxmlformats.org/drawingml/2006/table">
            <a:tbl>
              <a:tblPr firstRow="1" firstCol="1" bandRow="1"/>
              <a:tblGrid>
                <a:gridCol w="4392487"/>
                <a:gridCol w="4320480"/>
              </a:tblGrid>
              <a:tr h="618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Компоненты учебной деятельности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(</a:t>
                      </a:r>
                      <a:r>
                        <a:rPr lang="ru-RU" sz="20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позиция 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учителя)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Вопросы, на которые отвечает ученик (позиция ученика)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Мотив деятельности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 "Зачем я это изучаю?"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Постановка учебной задачи, ее принятие учащимися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 "Каковы мои успехи и что у меня не получается?"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Обсуждение способа действий при решении учебной задачи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"Что я должен делать, чтобы решить эту задачу?"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Осуществление контроля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"Правильно ли я решаю эту задачу?"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Соотнесение полученного результата с целью (эталоном, образцом)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"Выполнил ли я правильно поставленную учебную задачу?"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Оценка процесса и результата 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"Какая учебная задача стоит передо мной?"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B5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 fontScale="90000"/>
          </a:bodyPr>
          <a:lstStyle/>
          <a:p>
            <a:pPr indent="342900" algn="just">
              <a:spcAft>
                <a:spcPts val="0"/>
              </a:spcAft>
            </a:pPr>
            <a:r>
              <a:rPr lang="ru-RU" sz="2700" dirty="0" smtClean="0">
                <a:latin typeface="Times New Roman"/>
                <a:ea typeface="Times New Roman"/>
              </a:rPr>
              <a:t/>
            </a:r>
            <a:br>
              <a:rPr lang="ru-RU" sz="2700" dirty="0" smtClean="0">
                <a:latin typeface="Times New Roman"/>
                <a:ea typeface="Times New Roman"/>
              </a:rPr>
            </a:br>
            <a:r>
              <a:rPr lang="ru-RU" sz="2700" dirty="0" smtClean="0">
                <a:latin typeface="Times New Roman"/>
                <a:ea typeface="Times New Roman"/>
              </a:rPr>
              <a:t/>
            </a:r>
            <a:br>
              <a:rPr lang="ru-RU" sz="2700" dirty="0" smtClean="0">
                <a:latin typeface="Times New Roman"/>
                <a:ea typeface="Times New Roman"/>
              </a:rPr>
            </a:br>
            <a:r>
              <a:rPr lang="ru-RU" sz="2700" dirty="0">
                <a:latin typeface="Times New Roman"/>
                <a:ea typeface="Times New Roman"/>
              </a:rPr>
              <a:t/>
            </a:r>
            <a:br>
              <a:rPr lang="ru-RU" sz="2700" dirty="0">
                <a:latin typeface="Times New Roman"/>
                <a:ea typeface="Times New Roman"/>
              </a:rPr>
            </a:br>
            <a:r>
              <a:rPr lang="ru-RU" sz="2700" dirty="0" smtClean="0">
                <a:latin typeface="Times New Roman"/>
                <a:ea typeface="Times New Roman"/>
              </a:rPr>
              <a:t>Это </a:t>
            </a:r>
            <a:r>
              <a:rPr lang="ru-RU" sz="2700" dirty="0">
                <a:latin typeface="Times New Roman"/>
                <a:ea typeface="Times New Roman"/>
              </a:rPr>
              <a:t>положение наглядно представлено в таблице, в которой сравниваются позиции учителя и ученика:</a:t>
            </a:r>
            <a:br>
              <a:rPr lang="ru-RU" sz="2700" dirty="0">
                <a:latin typeface="Times New Roman"/>
                <a:ea typeface="Times New Roman"/>
              </a:rPr>
            </a:b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36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9341438"/>
              </p:ext>
            </p:extLst>
          </p:nvPr>
        </p:nvGraphicFramePr>
        <p:xfrm>
          <a:off x="251520" y="1268413"/>
          <a:ext cx="8712968" cy="5063109"/>
        </p:xfrm>
        <a:graphic>
          <a:graphicData uri="http://schemas.openxmlformats.org/drawingml/2006/table">
            <a:tbl>
              <a:tblPr firstRow="1" firstCol="1" bandRow="1"/>
              <a:tblGrid>
                <a:gridCol w="2472628"/>
                <a:gridCol w="6240340"/>
              </a:tblGrid>
              <a:tr h="194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 </a:t>
                      </a:r>
                      <a:r>
                        <a:rPr lang="ru-RU" sz="1200" b="1" i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Основные учебные умения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54310" marR="543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Содержание  основных учебных умений 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54310" marR="543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0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Умения принимать и решать учебную задачу</a:t>
                      </a:r>
                    </a:p>
                  </a:txBody>
                  <a:tcPr marL="54310" marR="543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Различие практической, </a:t>
                      </a:r>
                      <a:r>
                        <a:rPr lang="ru-RU" sz="1200" dirty="0" err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неучебной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 (что делать) и учебной (как делать) задач. Способы решения учебных задач (по русскому  языку, математике, окружающему миру и т.д.). Планирование действий по их решению. Учебные операции, соответствующие учебной задаче.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Последовательность учебных операций (знание  соответствующего алгоритма действий). Выбор решения из нескольких предложенных и его обоснование. Постепенный переход к полному самостоятельному решению учебной задачи.</a:t>
                      </a:r>
                    </a:p>
                  </a:txBody>
                  <a:tcPr marL="54310" marR="543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4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Умения анализировать, сравнивать, классифицировать</a:t>
                      </a:r>
                    </a:p>
                  </a:txBody>
                  <a:tcPr marL="54310" marR="543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Сравнение различных предметов (объектов): выделение их множества одного или нескольких объектов, обладающих определённым свойством; выявление сходства и различия предметов.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Установление причинных связей  зависимостей между объектами, их отношений в пространстве и времени.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Выявление особенностей (качеств, признаков) объектов изучения. Объединение объектов в группы по существенному признаку; высказывание 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доказательств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  проведённой классификации.</a:t>
                      </a:r>
                    </a:p>
                  </a:txBody>
                  <a:tcPr marL="54310" marR="543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Работа с моделями</a:t>
                      </a:r>
                    </a:p>
                  </a:txBody>
                  <a:tcPr marL="54310" marR="543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Построение и преобразование различных моделей (в соответствии  с содержанием учебного материала)</a:t>
                      </a:r>
                    </a:p>
                  </a:txBody>
                  <a:tcPr marL="54310" marR="543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0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Контроль и самоконтроль, оценка и самооценка</a:t>
                      </a:r>
                    </a:p>
                  </a:txBody>
                  <a:tcPr marL="54310" marR="543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Постепенный переход от итогового самоконтроля (что сделано) к пооперационному (как выполнена каждая операция, входящая в состав учебного действия)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Контроль и оценка действий по решению учебной задачи в соответствии с намеченным планом.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Mangal"/>
                        </a:rPr>
                        <a:t>Оценка правильности выполнения чужой и собственной работы: сравнение с эталоном, самостоятельное нахождение ошибок, определение их причин. Выделение этапов собственной работы и их последовательность, оценивание меры освоения этих этапов. </a:t>
                      </a:r>
                    </a:p>
                  </a:txBody>
                  <a:tcPr marL="54310" marR="543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 fontScale="90000"/>
          </a:bodyPr>
          <a:lstStyle/>
          <a:p>
            <a:pPr indent="342900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Формы, средства и методы обучения УМК направлены на формирование предпосылок (перовое полугодие 1 класса), а затем умений ученой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098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408712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    Для </a:t>
            </a:r>
            <a:r>
              <a:rPr lang="ru-RU" dirty="0">
                <a:latin typeface="Times New Roman"/>
                <a:ea typeface="Times New Roman"/>
              </a:rPr>
              <a:t>успешного протекания учебной деятельности необходим мотив, цель, конкретные действия и операции,  контроль и оценка  результата</a:t>
            </a:r>
            <a:r>
              <a:rPr lang="ru-RU" dirty="0" smtClean="0">
                <a:latin typeface="Times New Roman"/>
                <a:ea typeface="Times New Roman"/>
              </a:rPr>
              <a:t>.</a:t>
            </a:r>
            <a:r>
              <a:rPr lang="ru-RU" dirty="0">
                <a:latin typeface="Times New Roman"/>
                <a:ea typeface="Times New Roman"/>
              </a:rPr>
              <a:t> </a:t>
            </a:r>
            <a:endParaRPr lang="ru-RU" dirty="0" smtClean="0">
              <a:latin typeface="Times New Roman"/>
              <a:ea typeface="Times New Roman"/>
            </a:endParaRPr>
          </a:p>
          <a:p>
            <a:pPr algn="just"/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</a:rPr>
              <a:t>     Мотив </a:t>
            </a:r>
            <a:r>
              <a:rPr lang="ru-RU" dirty="0">
                <a:latin typeface="Times New Roman"/>
                <a:ea typeface="Times New Roman"/>
              </a:rPr>
              <a:t>реализуется в учебной цели – </a:t>
            </a:r>
            <a:r>
              <a:rPr lang="ru-RU" dirty="0" smtClean="0">
                <a:latin typeface="Times New Roman"/>
                <a:ea typeface="Times New Roman"/>
              </a:rPr>
              <a:t>как осознании </a:t>
            </a:r>
            <a:r>
              <a:rPr lang="ru-RU" dirty="0">
                <a:latin typeface="Times New Roman"/>
                <a:ea typeface="Times New Roman"/>
              </a:rPr>
              <a:t>того вопроса, на который </a:t>
            </a:r>
            <a:r>
              <a:rPr lang="ru-RU" dirty="0" smtClean="0">
                <a:latin typeface="Times New Roman"/>
                <a:ea typeface="Times New Roman"/>
              </a:rPr>
              <a:t>требуется и </a:t>
            </a:r>
            <a:r>
              <a:rPr lang="ru-RU" dirty="0">
                <a:latin typeface="Times New Roman"/>
                <a:ea typeface="Times New Roman"/>
              </a:rPr>
              <a:t>интересно найти ответ</a:t>
            </a:r>
            <a:r>
              <a:rPr lang="ru-RU" dirty="0" smtClean="0">
                <a:latin typeface="Times New Roman"/>
                <a:ea typeface="Times New Roman"/>
              </a:rPr>
              <a:t>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</a:rPr>
              <a:t>Как отмечал Д.Г</a:t>
            </a:r>
            <a:r>
              <a:rPr lang="ru-RU" dirty="0">
                <a:latin typeface="Times New Roman"/>
                <a:ea typeface="Times New Roman"/>
              </a:rPr>
              <a:t>. Лейтес, эта цель не может возникнуть у ученика автоматически, как прозвенит звонок, она должна быть выращена и осознана учеником с помощью учителя. В этом случае свою деятельность учителя направляют  на создание условий для формирования активного целеполагания на уроке. </a:t>
            </a:r>
            <a:r>
              <a:rPr lang="ru-RU" dirty="0" smtClean="0">
                <a:latin typeface="Times New Roman"/>
                <a:ea typeface="Times New Roman"/>
              </a:rPr>
              <a:t>     В </a:t>
            </a:r>
            <a:r>
              <a:rPr lang="ru-RU" dirty="0">
                <a:latin typeface="Times New Roman"/>
                <a:ea typeface="Times New Roman"/>
              </a:rPr>
              <a:t>связи с этим возникает  необходимость разработки приёмов, способствующих формированию учебной мотивации на уроке. Все приёмы основываются на активной мыслеречевой деятельности учащихся.</a:t>
            </a:r>
          </a:p>
          <a:p>
            <a:pPr algn="just"/>
            <a:endParaRPr lang="ru-RU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477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052736"/>
            <a:ext cx="8640959" cy="5472608"/>
          </a:xfrm>
        </p:spPr>
        <p:txBody>
          <a:bodyPr>
            <a:normAutofit lnSpcReduction="10000"/>
          </a:bodyPr>
          <a:lstStyle/>
          <a:p>
            <a:pPr indent="342900" algn="ctr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Визуальные:</a:t>
            </a:r>
          </a:p>
          <a:p>
            <a:pPr>
              <a:buSzPts val="1000"/>
              <a:tabLst>
                <a:tab pos="457200" algn="l"/>
              </a:tabLst>
            </a:pPr>
            <a:r>
              <a:rPr lang="ru-RU" sz="2200" dirty="0">
                <a:latin typeface="Times New Roman"/>
                <a:ea typeface="Times New Roman"/>
              </a:rPr>
              <a:t>тема-вопрос </a:t>
            </a:r>
          </a:p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latin typeface="Times New Roman"/>
                <a:ea typeface="Times New Roman"/>
              </a:rPr>
              <a:t>работа над понятием </a:t>
            </a:r>
          </a:p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latin typeface="Times New Roman"/>
                <a:ea typeface="Times New Roman"/>
              </a:rPr>
              <a:t>ситуация яркого пятна </a:t>
            </a:r>
          </a:p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latin typeface="Times New Roman"/>
                <a:ea typeface="Times New Roman"/>
              </a:rPr>
              <a:t>исключение </a:t>
            </a:r>
          </a:p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latin typeface="Times New Roman"/>
                <a:ea typeface="Times New Roman"/>
              </a:rPr>
              <a:t>домысливание </a:t>
            </a:r>
          </a:p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latin typeface="Times New Roman"/>
                <a:ea typeface="Times New Roman"/>
              </a:rPr>
              <a:t>проблемная ситуация </a:t>
            </a:r>
          </a:p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latin typeface="Times New Roman"/>
                <a:ea typeface="Times New Roman"/>
              </a:rPr>
              <a:t>группировка </a:t>
            </a:r>
          </a:p>
          <a:p>
            <a:pPr marL="0" lvl="0" indent="0"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endParaRPr lang="ru-RU" sz="2600" dirty="0" smtClean="0">
              <a:latin typeface="Times New Roman"/>
              <a:ea typeface="Times New Roman"/>
            </a:endParaRPr>
          </a:p>
          <a:p>
            <a:pPr marL="0" lvl="0" indent="0" algn="ctr"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ru-RU" sz="2600" dirty="0" smtClean="0">
                <a:latin typeface="Times New Roman"/>
                <a:ea typeface="Times New Roman"/>
              </a:rPr>
              <a:t>Аудиальные</a:t>
            </a:r>
            <a:r>
              <a:rPr lang="ru-RU" sz="2600" dirty="0">
                <a:latin typeface="Times New Roman"/>
                <a:ea typeface="Times New Roman"/>
              </a:rPr>
              <a:t>: </a:t>
            </a:r>
          </a:p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latin typeface="Times New Roman"/>
                <a:ea typeface="Times New Roman"/>
              </a:rPr>
              <a:t>подводящий диалог </a:t>
            </a:r>
          </a:p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latin typeface="Times New Roman"/>
                <a:ea typeface="Times New Roman"/>
              </a:rPr>
              <a:t>собери слово </a:t>
            </a:r>
          </a:p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latin typeface="Times New Roman"/>
                <a:ea typeface="Times New Roman"/>
              </a:rPr>
              <a:t>исключение</a:t>
            </a:r>
          </a:p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latin typeface="Times New Roman"/>
                <a:ea typeface="Times New Roman"/>
              </a:rPr>
              <a:t>проблема предыдущего урока </a:t>
            </a:r>
            <a:r>
              <a:rPr lang="ru-RU" dirty="0">
                <a:latin typeface="Times New Roman"/>
                <a:ea typeface="Times New Roman"/>
              </a:rPr>
              <a:t> </a:t>
            </a:r>
          </a:p>
          <a:p>
            <a:pPr indent="0">
              <a:spcAft>
                <a:spcPts val="0"/>
              </a:spcAft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 fontScale="90000"/>
          </a:bodyPr>
          <a:lstStyle/>
          <a:p>
            <a:pPr marL="274320" lvl="0" indent="342900">
              <a:spcBef>
                <a:spcPct val="20000"/>
              </a:spcBef>
            </a:pPr>
            <a:r>
              <a:rPr lang="ru-RU" sz="2700" dirty="0" smtClean="0">
                <a:solidFill>
                  <a:srgbClr val="073E87"/>
                </a:solidFill>
                <a:latin typeface="Times New Roman"/>
                <a:ea typeface="Times New Roman"/>
                <a:cs typeface="+mn-cs"/>
              </a:rPr>
              <a:t/>
            </a:r>
            <a:br>
              <a:rPr lang="ru-RU" sz="2700" dirty="0" smtClean="0">
                <a:solidFill>
                  <a:srgbClr val="073E87"/>
                </a:solidFill>
                <a:latin typeface="Times New Roman"/>
                <a:ea typeface="Times New Roman"/>
                <a:cs typeface="+mn-cs"/>
              </a:rPr>
            </a:br>
            <a:r>
              <a:rPr lang="ru-RU" sz="2700" dirty="0" smtClean="0">
                <a:solidFill>
                  <a:srgbClr val="073E87"/>
                </a:solidFill>
                <a:latin typeface="Times New Roman"/>
                <a:ea typeface="Times New Roman"/>
                <a:cs typeface="+mn-cs"/>
              </a:rPr>
              <a:t>Классификация</a:t>
            </a:r>
            <a:r>
              <a:rPr lang="ru-RU" sz="2700" dirty="0">
                <a:solidFill>
                  <a:srgbClr val="073E87"/>
                </a:solidFill>
                <a:latin typeface="Times New Roman"/>
                <a:ea typeface="Times New Roman"/>
                <a:cs typeface="+mn-cs"/>
              </a:rPr>
              <a:t>  </a:t>
            </a:r>
            <a:r>
              <a:rPr lang="ru-RU" sz="2700" dirty="0" smtClean="0">
                <a:solidFill>
                  <a:srgbClr val="073E87"/>
                </a:solidFill>
                <a:latin typeface="Times New Roman"/>
                <a:ea typeface="Times New Roman"/>
                <a:cs typeface="+mn-cs"/>
              </a:rPr>
              <a:t>приёмов </a:t>
            </a:r>
            <a:r>
              <a:rPr lang="ru-RU" sz="2700" dirty="0">
                <a:solidFill>
                  <a:srgbClr val="073E87"/>
                </a:solidFill>
                <a:latin typeface="Times New Roman"/>
                <a:ea typeface="Times New Roman"/>
                <a:cs typeface="+mn-cs"/>
              </a:rPr>
              <a:t>по преобладающему каналу восприятия</a:t>
            </a:r>
            <a:r>
              <a:rPr lang="ru-RU" sz="1300" dirty="0">
                <a:solidFill>
                  <a:srgbClr val="073E87"/>
                </a:solidFill>
                <a:latin typeface="Times New Roman"/>
                <a:ea typeface="Times New Roman"/>
                <a:cs typeface="+mn-cs"/>
              </a:rPr>
              <a:t>.</a:t>
            </a:r>
            <a:br>
              <a:rPr lang="ru-RU" sz="1300" dirty="0">
                <a:solidFill>
                  <a:srgbClr val="073E87"/>
                </a:solidFill>
                <a:latin typeface="Times New Roman"/>
                <a:ea typeface="Times New Roman"/>
                <a:cs typeface="+mn-cs"/>
              </a:rPr>
            </a:br>
            <a:r>
              <a:rPr lang="ru-RU" sz="1300" dirty="0" smtClean="0">
                <a:solidFill>
                  <a:srgbClr val="073E87"/>
                </a:solidFill>
                <a:latin typeface="Times New Roman"/>
                <a:ea typeface="Times New Roman"/>
                <a:cs typeface="+mn-cs"/>
              </a:rPr>
              <a:t/>
            </a:r>
            <a:br>
              <a:rPr lang="ru-RU" sz="1300" dirty="0" smtClean="0">
                <a:solidFill>
                  <a:srgbClr val="073E87"/>
                </a:solidFill>
                <a:latin typeface="Times New Roman"/>
                <a:ea typeface="Times New Roman"/>
                <a:cs typeface="+mn-cs"/>
              </a:rPr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11015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60649"/>
            <a:ext cx="8568951" cy="6192688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rgbClr val="073E87"/>
              </a:solidFill>
              <a:latin typeface="Times New Roman"/>
              <a:ea typeface="Times New Roman"/>
              <a:cs typeface="+mj-cs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73E87"/>
                </a:solidFill>
                <a:latin typeface="Times New Roman"/>
                <a:ea typeface="Times New Roman"/>
                <a:cs typeface="+mj-cs"/>
              </a:rPr>
              <a:t>Г.А</a:t>
            </a:r>
            <a:r>
              <a:rPr lang="ru-RU" dirty="0">
                <a:solidFill>
                  <a:srgbClr val="073E87"/>
                </a:solidFill>
                <a:latin typeface="Times New Roman"/>
                <a:ea typeface="Times New Roman"/>
                <a:cs typeface="+mj-cs"/>
              </a:rPr>
              <a:t>. </a:t>
            </a:r>
            <a:r>
              <a:rPr lang="ru-RU" dirty="0" err="1">
                <a:solidFill>
                  <a:srgbClr val="073E87"/>
                </a:solidFill>
                <a:latin typeface="Times New Roman"/>
                <a:ea typeface="Times New Roman"/>
                <a:cs typeface="+mj-cs"/>
              </a:rPr>
              <a:t>Цукерман</a:t>
            </a:r>
            <a:r>
              <a:rPr lang="ru-RU" dirty="0">
                <a:solidFill>
                  <a:srgbClr val="073E87"/>
                </a:solidFill>
                <a:latin typeface="Times New Roman"/>
                <a:ea typeface="Times New Roman"/>
                <a:cs typeface="+mj-cs"/>
              </a:rPr>
              <a:t> говорил: «Прежде чем вводить новое знание, надо создать ситуацию… необходимости его появления». Любой учитель начальных классов сегодня может назвать тот способ, который позволяет выполнить указанное условие. Это, </a:t>
            </a:r>
            <a:r>
              <a:rPr lang="ru-RU" sz="2500" dirty="0">
                <a:solidFill>
                  <a:srgbClr val="073E87"/>
                </a:solidFill>
                <a:latin typeface="Times New Roman"/>
                <a:ea typeface="Times New Roman"/>
                <a:cs typeface="+mj-cs"/>
              </a:rPr>
              <a:t> как говорят психологи, – постановка учебной задачи, или, привычнее для учителя, создание проблемной ситуации. Сущность  её в том, чтобы «не вводить знания  в готовом виде. Даже если нет никакой возможности повести детей к открытию нового, всегда есть возможность создать ситуацию поиска…» </a:t>
            </a:r>
            <a:r>
              <a:rPr lang="ru-RU" dirty="0">
                <a:solidFill>
                  <a:srgbClr val="073E87"/>
                </a:solidFill>
                <a:latin typeface="Times New Roman"/>
                <a:ea typeface="Times New Roman"/>
                <a:cs typeface="+mj-cs"/>
              </a:rPr>
              <a:t>,</a:t>
            </a:r>
            <a:r>
              <a:rPr lang="ru-RU" sz="2500" dirty="0">
                <a:solidFill>
                  <a:srgbClr val="073E87"/>
                </a:solidFill>
                <a:latin typeface="Times New Roman"/>
                <a:ea typeface="Times New Roman"/>
                <a:cs typeface="+mj-cs"/>
              </a:rPr>
              <a:t> Названное условие тесно связано с    </a:t>
            </a:r>
            <a:br>
              <a:rPr lang="ru-RU" sz="2500" dirty="0">
                <a:solidFill>
                  <a:srgbClr val="073E87"/>
                </a:solidFill>
                <a:latin typeface="Times New Roman"/>
                <a:ea typeface="Times New Roman"/>
                <a:cs typeface="+mj-cs"/>
              </a:rPr>
            </a:br>
            <a:r>
              <a:rPr lang="ru-RU" sz="2500" dirty="0">
                <a:solidFill>
                  <a:srgbClr val="073E87"/>
                </a:solidFill>
                <a:latin typeface="Times New Roman"/>
                <a:ea typeface="Times New Roman"/>
                <a:cs typeface="+mj-cs"/>
              </a:rPr>
              <a:t>   Названное условие тесно связано с первым, оно как бы продолжает его: возникла необходимость в новой информации – предпринимаются шаги для её приобретения.  </a:t>
            </a:r>
            <a:r>
              <a:rPr lang="ru-RU" dirty="0">
                <a:solidFill>
                  <a:srgbClr val="073E87"/>
                </a:solidFill>
                <a:latin typeface="Times New Roman"/>
                <a:ea typeface="Times New Roman"/>
                <a:cs typeface="+mj-cs"/>
              </a:rPr>
              <a:t/>
            </a:r>
            <a:br>
              <a:rPr lang="ru-RU" dirty="0">
                <a:solidFill>
                  <a:srgbClr val="073E87"/>
                </a:solidFill>
                <a:latin typeface="Times New Roman"/>
                <a:ea typeface="Times New Roman"/>
                <a:cs typeface="+mj-cs"/>
              </a:rPr>
            </a:br>
            <a:r>
              <a:rPr lang="ru-RU" dirty="0">
                <a:solidFill>
                  <a:srgbClr val="073E87"/>
                </a:solidFill>
                <a:latin typeface="Times New Roman"/>
                <a:ea typeface="Times New Roman"/>
                <a:cs typeface="+mj-cs"/>
              </a:rPr>
              <a:t/>
            </a:r>
            <a:br>
              <a:rPr lang="ru-RU" dirty="0">
                <a:solidFill>
                  <a:srgbClr val="073E87"/>
                </a:solidFill>
                <a:latin typeface="Times New Roman"/>
                <a:ea typeface="Times New Roman"/>
                <a:cs typeface="+mj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120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131</TotalTime>
  <Words>634</Words>
  <Application>Microsoft Office PowerPoint</Application>
  <PresentationFormat>Экран (4:3)</PresentationFormat>
  <Paragraphs>103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      «Формирование учебной деятельности младших школьников по системе  Н.Ф. Виноградовой в свете ФГОС» </vt:lpstr>
      <vt:lpstr>Презентация PowerPoint</vt:lpstr>
      <vt:lpstr>Презентация PowerPoint</vt:lpstr>
      <vt:lpstr>Презентация PowerPoint</vt:lpstr>
      <vt:lpstr>   Это положение наглядно представлено в таблице, в которой сравниваются позиции учителя и ученика:   </vt:lpstr>
      <vt:lpstr>Формы, средства и методы обучения УМК направлены на формирование предпосылок (перовое полугодие 1 класса), а затем умений ученой деятельности</vt:lpstr>
      <vt:lpstr>Презентация PowerPoint</vt:lpstr>
      <vt:lpstr> Классификация  приёмов по преобладающему каналу восприятия.  </vt:lpstr>
      <vt:lpstr>Презентация PowerPoint</vt:lpstr>
      <vt:lpstr>Презентация PowerPoint</vt:lpstr>
      <vt:lpstr>Презентация PowerPoint</vt:lpstr>
      <vt:lpstr>  Используемая литература </vt:lpstr>
      <vt:lpstr>   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«Формирование учебной деятельности младших школьников по системе  Н.Ф. Виноградовой в свете ФГОС»</dc:title>
  <dc:creator>User</dc:creator>
  <cp:lastModifiedBy>User</cp:lastModifiedBy>
  <cp:revision>13</cp:revision>
  <dcterms:created xsi:type="dcterms:W3CDTF">2013-04-27T18:39:42Z</dcterms:created>
  <dcterms:modified xsi:type="dcterms:W3CDTF">2013-04-27T20:51:04Z</dcterms:modified>
</cp:coreProperties>
</file>