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notesMasterIdLst>
    <p:notesMasterId r:id="rId20"/>
  </p:notesMasterIdLst>
  <p:sldIdLst>
    <p:sldId id="294" r:id="rId2"/>
    <p:sldId id="308" r:id="rId3"/>
    <p:sldId id="299" r:id="rId4"/>
    <p:sldId id="303" r:id="rId5"/>
    <p:sldId id="257" r:id="rId6"/>
    <p:sldId id="263" r:id="rId7"/>
    <p:sldId id="267" r:id="rId8"/>
    <p:sldId id="298" r:id="rId9"/>
    <p:sldId id="297" r:id="rId10"/>
    <p:sldId id="273" r:id="rId11"/>
    <p:sldId id="316" r:id="rId12"/>
    <p:sldId id="310" r:id="rId13"/>
    <p:sldId id="311" r:id="rId14"/>
    <p:sldId id="312" r:id="rId15"/>
    <p:sldId id="309" r:id="rId16"/>
    <p:sldId id="313" r:id="rId17"/>
    <p:sldId id="314" r:id="rId18"/>
    <p:sldId id="31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0" autoAdjust="0"/>
    <p:restoredTop sz="94660"/>
  </p:normalViewPr>
  <p:slideViewPr>
    <p:cSldViewPr>
      <p:cViewPr varScale="1">
        <p:scale>
          <a:sx n="86" d="100"/>
          <a:sy n="86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2F4B5-E23A-4C57-A005-4C29D5CE0F52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AA75B-8953-43A9-B057-5A230F4BF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34148" name="Номер слайда 3"/>
          <p:cNvSpPr txBox="1">
            <a:spLocks noGrp="1"/>
          </p:cNvSpPr>
          <p:nvPr/>
        </p:nvSpPr>
        <p:spPr bwMode="auto">
          <a:xfrm>
            <a:off x="3884364" y="8686507"/>
            <a:ext cx="2972016" cy="45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8F9BB84-E90E-45E0-93DF-56A642F8F046}" type="slidenum">
              <a:rPr lang="ru-RU" sz="1200"/>
              <a:pPr algn="r"/>
              <a:t>7</a:t>
            </a:fld>
            <a:endParaRPr 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A1C153-1E98-414D-8FAC-FCC3440D24F4}" type="slidenum">
              <a:rPr lang="ru-RU"/>
              <a:pPr/>
              <a:t>9</a:t>
            </a:fld>
            <a:endParaRPr lang="ru-RU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r>
              <a:rPr lang="ru-RU" sz="800" smtClean="0"/>
              <a:t>	</a:t>
            </a:r>
            <a:endParaRPr lang="ru-RU" sz="800" b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89FE1-365F-4942-A983-D0AF8C720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5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hyperlink" Target="&#1042;&#1089;&#1090;&#1072;&#1074;&#1082;&#1072;%203.1.5_&#1088;&#1072;&#1079;&#1076;&#1077;&#1083;&#1077;&#1085;&#1080;&#1077;%20&#1086;&#1090;&#1074;&#1077;&#1090;&#1089;&#1090;&#1074;&#1077;&#1085;&#1085;&#1086;&#1089;&#1090;&#1080;.pp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285860"/>
            <a:ext cx="77724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Внедрения ФГОС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в общеобразовательном процессе  изобразительной деятельности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5500702"/>
            <a:ext cx="7772400" cy="91440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ФГОС как средство реализации национальной образовательной инициативы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«Наша новая школа»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OurNewSchoo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714752"/>
            <a:ext cx="2286016" cy="150017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effectLst/>
              </a:rPr>
              <a:t>Оценивание в ФГОС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502920" y="530352"/>
            <a:ext cx="8183880" cy="4613160"/>
          </a:xfrm>
        </p:spPr>
        <p:txBody>
          <a:bodyPr>
            <a:normAutofit/>
          </a:bodyPr>
          <a:lstStyle/>
          <a:p>
            <a:r>
              <a:rPr lang="ru-RU" sz="2800" b="1" dirty="0">
                <a:cs typeface="Arial" pitchFamily="34" charset="0"/>
              </a:rPr>
              <a:t>оценивание </a:t>
            </a:r>
            <a:r>
              <a:rPr lang="ru-RU" sz="2800" b="1" i="1" dirty="0">
                <a:solidFill>
                  <a:srgbClr val="FF0000"/>
                </a:solidFill>
                <a:cs typeface="Arial" pitchFamily="34" charset="0"/>
              </a:rPr>
              <a:t>достигаемых </a:t>
            </a:r>
            <a:r>
              <a:rPr lang="ru-RU" sz="2800" b="1" dirty="0">
                <a:cs typeface="Arial" pitchFamily="34" charset="0"/>
              </a:rPr>
              <a:t>образовательных </a:t>
            </a:r>
            <a:r>
              <a:rPr lang="ru-RU" sz="2800" b="1" dirty="0" smtClean="0">
                <a:cs typeface="Arial" pitchFamily="34" charset="0"/>
              </a:rPr>
              <a:t>результатов</a:t>
            </a:r>
            <a:endParaRPr lang="ru-RU" sz="2800" b="1" dirty="0">
              <a:cs typeface="Arial" pitchFamily="34" charset="0"/>
            </a:endParaRPr>
          </a:p>
          <a:p>
            <a:endParaRPr lang="ru-RU" sz="2800" b="1" dirty="0" smtClean="0">
              <a:cs typeface="Arial" pitchFamily="34" charset="0"/>
            </a:endParaRPr>
          </a:p>
          <a:p>
            <a:r>
              <a:rPr lang="ru-RU" sz="2800" b="1" dirty="0" smtClean="0">
                <a:cs typeface="Arial" pitchFamily="34" charset="0"/>
              </a:rPr>
              <a:t>оценивание </a:t>
            </a:r>
            <a:r>
              <a:rPr lang="ru-RU" sz="2800" b="1" i="1" dirty="0">
                <a:solidFill>
                  <a:srgbClr val="FF0000"/>
                </a:solidFill>
                <a:cs typeface="Arial" pitchFamily="34" charset="0"/>
              </a:rPr>
              <a:t>процесса их формирования</a:t>
            </a:r>
            <a:endParaRPr lang="ru-RU" sz="2800" dirty="0">
              <a:solidFill>
                <a:srgbClr val="FF0000"/>
              </a:solidFill>
              <a:cs typeface="Arial" pitchFamily="34" charset="0"/>
            </a:endParaRPr>
          </a:p>
          <a:p>
            <a:endParaRPr lang="ru-RU" sz="2800" b="1" dirty="0" smtClean="0">
              <a:cs typeface="Arial" pitchFamily="34" charset="0"/>
            </a:endParaRPr>
          </a:p>
          <a:p>
            <a:r>
              <a:rPr lang="ru-RU" sz="2800" b="1" dirty="0" smtClean="0">
                <a:cs typeface="Arial" pitchFamily="34" charset="0"/>
              </a:rPr>
              <a:t>оценивание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cs typeface="Arial" pitchFamily="34" charset="0"/>
              </a:rPr>
              <a:t>осознанности каждым обучающимся </a:t>
            </a:r>
            <a:r>
              <a:rPr lang="ru-RU" sz="2800" b="1" dirty="0">
                <a:cs typeface="Arial" pitchFamily="34" charset="0"/>
              </a:rPr>
              <a:t>особенностей развития его собственного процесса </a:t>
            </a:r>
            <a:r>
              <a:rPr lang="ru-RU" sz="2800" b="1" dirty="0" smtClean="0">
                <a:cs typeface="Arial" pitchFamily="34" charset="0"/>
              </a:rPr>
              <a:t>обучения </a:t>
            </a:r>
            <a:endParaRPr lang="ru-RU" sz="2800" b="1" i="1" dirty="0">
              <a:cs typeface="Arial" pitchFamily="34" charset="0"/>
            </a:endParaRPr>
          </a:p>
          <a:p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12628" r="1270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20864" t="17578" r="20388" b="6250"/>
          <a:stretch>
            <a:fillRect/>
          </a:stretch>
        </p:blipFill>
        <p:spPr bwMode="auto">
          <a:xfrm>
            <a:off x="357158" y="214290"/>
            <a:ext cx="8429684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l="20864" t="18554" r="20388" b="6250"/>
          <a:stretch>
            <a:fillRect/>
          </a:stretch>
        </p:blipFill>
        <p:spPr bwMode="auto">
          <a:xfrm>
            <a:off x="357158" y="357165"/>
            <a:ext cx="8429684" cy="6066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20864" t="18554" r="20388" b="6250"/>
          <a:stretch>
            <a:fillRect/>
          </a:stretch>
        </p:blipFill>
        <p:spPr bwMode="auto">
          <a:xfrm>
            <a:off x="357159" y="357166"/>
            <a:ext cx="8509508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15373" t="18554" r="14897" b="5273"/>
          <a:stretch>
            <a:fillRect/>
          </a:stretch>
        </p:blipFill>
        <p:spPr bwMode="auto">
          <a:xfrm>
            <a:off x="71374" y="214290"/>
            <a:ext cx="9072626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l="8784" t="18554" r="16544" b="6250"/>
          <a:stretch>
            <a:fillRect/>
          </a:stretch>
        </p:blipFill>
        <p:spPr bwMode="auto">
          <a:xfrm>
            <a:off x="214282" y="357166"/>
            <a:ext cx="8715404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 l="10981" t="21485" r="10505" b="6250"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 l="8785" t="22460" r="11054" b="6250"/>
          <a:stretch>
            <a:fillRect/>
          </a:stretch>
        </p:blipFill>
        <p:spPr bwMode="auto">
          <a:xfrm>
            <a:off x="0" y="285728"/>
            <a:ext cx="9144058" cy="6572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А.М. Кондаков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   Задача современной образовательной</a:t>
            </a:r>
          </a:p>
          <a:p>
            <a:pPr>
              <a:buNone/>
            </a:pPr>
            <a:r>
              <a:rPr lang="ru-RU" dirty="0" smtClean="0"/>
              <a:t>   системы – не напичкать ученика  фундаментальными знаниями  </a:t>
            </a:r>
          </a:p>
          <a:p>
            <a:pPr>
              <a:buNone/>
            </a:pPr>
            <a:r>
              <a:rPr lang="ru-RU" dirty="0" smtClean="0"/>
              <a:t>   (большинство которых никогда не</a:t>
            </a:r>
          </a:p>
          <a:p>
            <a:pPr>
              <a:buNone/>
            </a:pPr>
            <a:r>
              <a:rPr lang="ru-RU" dirty="0" smtClean="0"/>
              <a:t>   будет востребовано),</a:t>
            </a:r>
          </a:p>
          <a:p>
            <a:pPr>
              <a:buNone/>
            </a:pPr>
            <a:r>
              <a:rPr lang="ru-RU" dirty="0" smtClean="0"/>
              <a:t>   а сформировать навыки</a:t>
            </a:r>
          </a:p>
          <a:p>
            <a:pPr>
              <a:buNone/>
            </a:pPr>
            <a:r>
              <a:rPr lang="ru-RU" dirty="0" smtClean="0"/>
              <a:t>   успешной социальной </a:t>
            </a:r>
          </a:p>
          <a:p>
            <a:pPr>
              <a:buNone/>
            </a:pPr>
            <a:r>
              <a:rPr lang="ru-RU" dirty="0" smtClean="0"/>
              <a:t>   адаптации, способность</a:t>
            </a:r>
          </a:p>
          <a:p>
            <a:pPr>
              <a:buNone/>
            </a:pPr>
            <a:r>
              <a:rPr lang="ru-RU" dirty="0" smtClean="0"/>
              <a:t>   к  самообразованию...</a:t>
            </a:r>
          </a:p>
          <a:p>
            <a:pPr>
              <a:buNone/>
            </a:pPr>
            <a:r>
              <a:rPr lang="ru-RU" dirty="0" smtClean="0"/>
              <a:t>                                                        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   Главные задачи современной школы – раскрытие способностей каждого ученика, воспитание порядочного и патриотичного человека, личности, готовой к жизни в высокотехнологичном и конкурентном мире.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14356"/>
            <a:ext cx="7929618" cy="5572164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42852"/>
            <a:ext cx="7929618" cy="402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Наша новая школа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6286520"/>
            <a:ext cx="7929618" cy="402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Владение современными технологиями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-2798977" y="3227546"/>
            <a:ext cx="6429420" cy="402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Патриот России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5559272" y="3227546"/>
            <a:ext cx="6429420" cy="402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Способность адаптации в современном мире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1500174"/>
            <a:ext cx="5715040" cy="3786214"/>
          </a:xfrm>
          <a:prstGeom prst="rect">
            <a:avLst/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785794"/>
            <a:ext cx="714380" cy="5214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Культурные особенности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86710" y="857232"/>
            <a:ext cx="714380" cy="5214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Национальные особенности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28794" y="785794"/>
            <a:ext cx="564360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Региональная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социокультурная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ситуация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28794" y="5500702"/>
            <a:ext cx="571504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Территориальные ( региональные) особенности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28860" y="2071678"/>
            <a:ext cx="4500594" cy="2643206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285984" y="1571612"/>
            <a:ext cx="4786346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</a:rPr>
              <a:t>Муниципальный уровень</a:t>
            </a:r>
            <a:endParaRPr lang="ru-RU" sz="2000" b="1" dirty="0">
              <a:solidFill>
                <a:srgbClr val="00B0F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85984" y="4714884"/>
            <a:ext cx="478634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</a:rPr>
              <a:t>Социальный заказ и выбор родителей</a:t>
            </a:r>
            <a:endParaRPr lang="ru-RU" sz="2000" b="1" dirty="0">
              <a:solidFill>
                <a:srgbClr val="00B0F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85918" y="1571612"/>
            <a:ext cx="642942" cy="3571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</a:rPr>
              <a:t>Гражданская позиция</a:t>
            </a:r>
            <a:endParaRPr lang="ru-RU" sz="2000" b="1" dirty="0">
              <a:solidFill>
                <a:srgbClr val="00B0F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72330" y="1571612"/>
            <a:ext cx="500066" cy="3571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</a:rPr>
              <a:t>? ? ? ?</a:t>
            </a:r>
            <a:endParaRPr lang="ru-RU" sz="2000" b="1" dirty="0">
              <a:solidFill>
                <a:srgbClr val="00B0F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71934" y="2786058"/>
            <a:ext cx="1428760" cy="1214446"/>
          </a:xfrm>
          <a:prstGeom prst="roundRect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ОУ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928926" y="2214554"/>
            <a:ext cx="914400" cy="914400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857488" y="3714752"/>
            <a:ext cx="914400" cy="9144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643570" y="2214554"/>
            <a:ext cx="914400" cy="914400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войная стрелка вверх/вниз 28"/>
          <p:cNvSpPr/>
          <p:nvPr/>
        </p:nvSpPr>
        <p:spPr>
          <a:xfrm rot="18325931">
            <a:off x="3712562" y="2378566"/>
            <a:ext cx="328447" cy="1216152"/>
          </a:xfrm>
          <a:prstGeom prst="up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войная стрелка вверх/вниз 30"/>
          <p:cNvSpPr/>
          <p:nvPr/>
        </p:nvSpPr>
        <p:spPr>
          <a:xfrm rot="14252315">
            <a:off x="5580491" y="2285730"/>
            <a:ext cx="328447" cy="1216152"/>
          </a:xfrm>
          <a:prstGeom prst="up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войная стрелка вверх/вниз 31"/>
          <p:cNvSpPr/>
          <p:nvPr/>
        </p:nvSpPr>
        <p:spPr>
          <a:xfrm rot="14252315">
            <a:off x="3651665" y="3285863"/>
            <a:ext cx="328447" cy="1216152"/>
          </a:xfrm>
          <a:prstGeom prst="up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с вырезом 33"/>
          <p:cNvSpPr/>
          <p:nvPr/>
        </p:nvSpPr>
        <p:spPr>
          <a:xfrm rot="13218291">
            <a:off x="5003426" y="4573517"/>
            <a:ext cx="4228962" cy="677109"/>
          </a:xfrm>
          <a:prstGeom prst="notchedRightArrow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 anchorCtr="1"/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14351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effectLst/>
              </a:rPr>
              <a:t>Каков замысел?</a:t>
            </a:r>
            <a:br>
              <a:rPr lang="ru-RU" dirty="0" smtClean="0">
                <a:solidFill>
                  <a:srgbClr val="002060"/>
                </a:solidFill>
                <a:effectLst/>
              </a:rPr>
            </a:br>
            <a:r>
              <a:rPr lang="ru-RU" dirty="0" err="1" smtClean="0">
                <a:solidFill>
                  <a:srgbClr val="002060"/>
                </a:solidFill>
                <a:effectLst/>
              </a:rPr>
              <a:t>Деятельностный</a:t>
            </a:r>
            <a:r>
              <a:rPr lang="ru-RU" dirty="0" smtClean="0">
                <a:solidFill>
                  <a:srgbClr val="002060"/>
                </a:solidFill>
                <a:effectLst/>
              </a:rPr>
              <a:t> подход</a:t>
            </a:r>
            <a:endParaRPr lang="ru-RU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928670"/>
            <a:ext cx="8183880" cy="4429156"/>
          </a:xfrm>
        </p:spPr>
        <p:txBody>
          <a:bodyPr>
            <a:normAutofit/>
          </a:bodyPr>
          <a:lstStyle/>
          <a:p>
            <a:r>
              <a:rPr lang="ru-RU" b="1" dirty="0" smtClean="0">
                <a:cs typeface="Arial" pitchFamily="34" charset="0"/>
              </a:rPr>
              <a:t>организация детского самостоятельного и инициативного действия в образовательном процессе </a:t>
            </a:r>
          </a:p>
          <a:p>
            <a:r>
              <a:rPr lang="ru-RU" b="1" dirty="0" smtClean="0">
                <a:cs typeface="Arial" pitchFamily="34" charset="0"/>
              </a:rPr>
              <a:t>отказ от репродуктивных методов и способов обучения со стороны педагогов</a:t>
            </a:r>
          </a:p>
          <a:p>
            <a:r>
              <a:rPr lang="ru-RU" b="1" dirty="0" smtClean="0">
                <a:cs typeface="Arial" pitchFamily="34" charset="0"/>
              </a:rPr>
              <a:t>ориентация на различные коллективные формы взаимодействия детей и педагогов как в учебной (урочной и внеурочной), так и </a:t>
            </a:r>
            <a:r>
              <a:rPr lang="ru-RU" b="1" dirty="0" err="1" smtClean="0">
                <a:cs typeface="Arial" pitchFamily="34" charset="0"/>
              </a:rPr>
              <a:t>внеучебной</a:t>
            </a:r>
            <a:r>
              <a:rPr lang="ru-RU" b="1" dirty="0" smtClean="0">
                <a:cs typeface="Arial" pitchFamily="34" charset="0"/>
              </a:rPr>
              <a:t> деятельности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3286116" y="4929198"/>
            <a:ext cx="2500330" cy="150019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643702" y="1214422"/>
            <a:ext cx="2214563" cy="150019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Новое содержание образования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57158" y="4143380"/>
            <a:ext cx="2214562" cy="135732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85720" y="1285860"/>
            <a:ext cx="2214562" cy="135730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643702" y="4000504"/>
            <a:ext cx="2285985" cy="15716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Новые  цели для учащихся и родителей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357563" y="285750"/>
            <a:ext cx="2214562" cy="12144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82" name="Text Box 3"/>
          <p:cNvSpPr txBox="1">
            <a:spLocks noChangeArrowheads="1"/>
          </p:cNvSpPr>
          <p:nvPr/>
        </p:nvSpPr>
        <p:spPr bwMode="auto">
          <a:xfrm>
            <a:off x="3500438" y="571500"/>
            <a:ext cx="22145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Новая цель образования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143240" y="2428868"/>
            <a:ext cx="2928958" cy="178595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84" name="Text Box 3"/>
          <p:cNvSpPr txBox="1">
            <a:spLocks noChangeArrowheads="1"/>
          </p:cNvSpPr>
          <p:nvPr/>
        </p:nvSpPr>
        <p:spPr bwMode="auto">
          <a:xfrm>
            <a:off x="3643306" y="3071810"/>
            <a:ext cx="200026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FFF00"/>
                </a:solidFill>
                <a:latin typeface="+mj-lt"/>
              </a:rPr>
              <a:t>ФГОС</a:t>
            </a:r>
          </a:p>
        </p:txBody>
      </p:sp>
      <p:sp>
        <p:nvSpPr>
          <p:cNvPr id="3086" name="Text Box 3"/>
          <p:cNvSpPr txBox="1">
            <a:spLocks noChangeArrowheads="1"/>
          </p:cNvSpPr>
          <p:nvPr/>
        </p:nvSpPr>
        <p:spPr bwMode="auto">
          <a:xfrm>
            <a:off x="3428992" y="5072074"/>
            <a:ext cx="22145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Новые требования к подготовке учителя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88" name="Text Box 3"/>
          <p:cNvSpPr txBox="1">
            <a:spLocks noChangeArrowheads="1"/>
          </p:cNvSpPr>
          <p:nvPr/>
        </p:nvSpPr>
        <p:spPr bwMode="auto">
          <a:xfrm>
            <a:off x="285720" y="4286256"/>
            <a:ext cx="22145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Новые технологии обучения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89" name="Text Box 3"/>
          <p:cNvSpPr txBox="1">
            <a:spLocks noChangeArrowheads="1"/>
          </p:cNvSpPr>
          <p:nvPr/>
        </p:nvSpPr>
        <p:spPr bwMode="auto">
          <a:xfrm>
            <a:off x="71438" y="1428750"/>
            <a:ext cx="22145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Новые средства обучения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трелка вверх 19"/>
          <p:cNvSpPr/>
          <p:nvPr/>
        </p:nvSpPr>
        <p:spPr>
          <a:xfrm>
            <a:off x="4356100" y="1571625"/>
            <a:ext cx="357188" cy="857243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Стрелка вверх 26"/>
          <p:cNvSpPr/>
          <p:nvPr/>
        </p:nvSpPr>
        <p:spPr>
          <a:xfrm rot="10800000">
            <a:off x="4357686" y="4071942"/>
            <a:ext cx="357188" cy="977895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Стрелка вверх 27"/>
          <p:cNvSpPr/>
          <p:nvPr/>
        </p:nvSpPr>
        <p:spPr>
          <a:xfrm rot="3600000">
            <a:off x="6101883" y="1910183"/>
            <a:ext cx="357188" cy="1264649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" name="Стрелка вверх 28"/>
          <p:cNvSpPr/>
          <p:nvPr/>
        </p:nvSpPr>
        <p:spPr>
          <a:xfrm rot="7200000">
            <a:off x="6065051" y="3507694"/>
            <a:ext cx="357187" cy="1378858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" name="Стрелка вверх 29"/>
          <p:cNvSpPr/>
          <p:nvPr/>
        </p:nvSpPr>
        <p:spPr>
          <a:xfrm rot="-3600000">
            <a:off x="2800267" y="1919113"/>
            <a:ext cx="357188" cy="1228929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Стрелка вверх 30"/>
          <p:cNvSpPr/>
          <p:nvPr/>
        </p:nvSpPr>
        <p:spPr>
          <a:xfrm rot="-7200000">
            <a:off x="2751492" y="3406225"/>
            <a:ext cx="357188" cy="128127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111BC19-6523-4682-B8FD-BD1493F96EB3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14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50181" name="AutoShape 7"/>
          <p:cNvSpPr>
            <a:spLocks noChangeArrowheads="1"/>
          </p:cNvSpPr>
          <p:nvPr/>
        </p:nvSpPr>
        <p:spPr bwMode="auto">
          <a:xfrm>
            <a:off x="3500438" y="1571625"/>
            <a:ext cx="2071687" cy="12858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1600" dirty="0">
              <a:latin typeface="Tahoma" pitchFamily="34" charset="0"/>
            </a:endParaRPr>
          </a:p>
          <a:p>
            <a:pPr algn="ctr">
              <a:defRPr/>
            </a:pPr>
            <a:r>
              <a:rPr lang="ru-RU" sz="1600" b="1" dirty="0">
                <a:latin typeface="Tahoma" pitchFamily="34" charset="0"/>
              </a:rPr>
              <a:t>В традиционной</a:t>
            </a:r>
          </a:p>
          <a:p>
            <a:pPr algn="ctr">
              <a:defRPr/>
            </a:pPr>
            <a:r>
              <a:rPr lang="ru-RU" sz="1600" b="1" dirty="0">
                <a:latin typeface="Tahoma" pitchFamily="34" charset="0"/>
              </a:rPr>
              <a:t>системе </a:t>
            </a:r>
          </a:p>
          <a:p>
            <a:pPr algn="ctr">
              <a:defRPr/>
            </a:pPr>
            <a:r>
              <a:rPr lang="ru-RU" sz="1600" b="1" dirty="0">
                <a:latin typeface="Tahoma" pitchFamily="34" charset="0"/>
              </a:rPr>
              <a:t>образовательного</a:t>
            </a:r>
          </a:p>
          <a:p>
            <a:pPr algn="ctr">
              <a:defRPr/>
            </a:pPr>
            <a:r>
              <a:rPr lang="ru-RU" sz="1600" b="1" dirty="0">
                <a:latin typeface="Tahoma" pitchFamily="34" charset="0"/>
              </a:rPr>
              <a:t>процесса</a:t>
            </a:r>
          </a:p>
          <a:p>
            <a:pPr algn="ctr">
              <a:defRPr/>
            </a:pPr>
            <a:endParaRPr lang="ru-RU" sz="2400" dirty="0">
              <a:latin typeface="Tahoma" pitchFamily="34" charset="0"/>
            </a:endParaRPr>
          </a:p>
        </p:txBody>
      </p:sp>
      <p:sp>
        <p:nvSpPr>
          <p:cNvPr id="50182" name="AutoShape 16"/>
          <p:cNvSpPr>
            <a:spLocks noChangeArrowheads="1"/>
          </p:cNvSpPr>
          <p:nvPr/>
        </p:nvSpPr>
        <p:spPr bwMode="auto">
          <a:xfrm>
            <a:off x="6681788" y="2786063"/>
            <a:ext cx="2319337" cy="221457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Tahoma" pitchFamily="34" charset="0"/>
              </a:rPr>
              <a:t>Организует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Tahoma" pitchFamily="34" charset="0"/>
              </a:rPr>
              <a:t>деятельность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Tahoma" pitchFamily="34" charset="0"/>
              </a:rPr>
              <a:t>ученика в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Tahoma" pitchFamily="34" charset="0"/>
              </a:rPr>
              <a:t>инновационной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Tahoma" pitchFamily="34" charset="0"/>
              </a:rPr>
              <a:t>образовательной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Tahoma" pitchFamily="34" charset="0"/>
              </a:rPr>
              <a:t>среде</a:t>
            </a:r>
            <a:endParaRPr lang="ru-RU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50183" name="AutoShape 9"/>
          <p:cNvSpPr>
            <a:spLocks noChangeArrowheads="1"/>
          </p:cNvSpPr>
          <p:nvPr/>
        </p:nvSpPr>
        <p:spPr bwMode="auto">
          <a:xfrm>
            <a:off x="6556375" y="1214438"/>
            <a:ext cx="2444750" cy="5715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i="1" dirty="0">
                <a:solidFill>
                  <a:schemeClr val="bg1"/>
                </a:solidFill>
                <a:latin typeface="Tahoma" pitchFamily="34" charset="0"/>
              </a:rPr>
              <a:t>Учитель</a:t>
            </a:r>
          </a:p>
        </p:txBody>
      </p:sp>
      <p:sp>
        <p:nvSpPr>
          <p:cNvPr id="50184" name="AutoShape 10"/>
          <p:cNvSpPr>
            <a:spLocks noChangeArrowheads="1"/>
          </p:cNvSpPr>
          <p:nvPr/>
        </p:nvSpPr>
        <p:spPr bwMode="auto">
          <a:xfrm rot="10800000">
            <a:off x="2643188" y="1924050"/>
            <a:ext cx="719137" cy="5762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857250" y="214313"/>
            <a:ext cx="4357688" cy="1214437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1" y="0"/>
            <a:ext cx="9143999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Изменение роли </a:t>
            </a:r>
            <a:r>
              <a:rPr lang="ru-RU" sz="28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участников педагогического </a:t>
            </a:r>
            <a:r>
              <a:rPr lang="ru-RU" sz="28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процесса </a:t>
            </a:r>
          </a:p>
        </p:txBody>
      </p:sp>
      <p:sp>
        <p:nvSpPr>
          <p:cNvPr id="50187" name="AutoShape 10"/>
          <p:cNvSpPr>
            <a:spLocks noChangeArrowheads="1"/>
          </p:cNvSpPr>
          <p:nvPr/>
        </p:nvSpPr>
        <p:spPr bwMode="auto">
          <a:xfrm>
            <a:off x="5715000" y="1928813"/>
            <a:ext cx="719138" cy="5762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0188" name="AutoShape 9"/>
          <p:cNvSpPr>
            <a:spLocks noChangeArrowheads="1"/>
          </p:cNvSpPr>
          <p:nvPr/>
        </p:nvSpPr>
        <p:spPr bwMode="auto">
          <a:xfrm>
            <a:off x="142844" y="1214422"/>
            <a:ext cx="2444750" cy="5715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1600" dirty="0">
              <a:latin typeface="Tahoma" pitchFamily="34" charset="0"/>
            </a:endParaRPr>
          </a:p>
          <a:p>
            <a:pPr algn="ctr">
              <a:defRPr/>
            </a:pPr>
            <a:r>
              <a:rPr lang="ru-RU" sz="2000" b="1" i="1" dirty="0">
                <a:solidFill>
                  <a:schemeClr val="bg1"/>
                </a:solidFill>
                <a:latin typeface="Tahoma" pitchFamily="34" charset="0"/>
              </a:rPr>
              <a:t>Ученик</a:t>
            </a:r>
          </a:p>
          <a:p>
            <a:pPr algn="ctr">
              <a:defRPr/>
            </a:pPr>
            <a:endParaRPr lang="ru-RU" sz="2000" i="1" dirty="0">
              <a:latin typeface="Tahoma" pitchFamily="34" charset="0"/>
            </a:endParaRPr>
          </a:p>
        </p:txBody>
      </p:sp>
      <p:sp>
        <p:nvSpPr>
          <p:cNvPr id="50189" name="AutoShape 9"/>
          <p:cNvSpPr>
            <a:spLocks noChangeArrowheads="1"/>
          </p:cNvSpPr>
          <p:nvPr/>
        </p:nvSpPr>
        <p:spPr bwMode="auto">
          <a:xfrm>
            <a:off x="142875" y="1857375"/>
            <a:ext cx="2444750" cy="6429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1600" dirty="0">
              <a:latin typeface="Tahoma" pitchFamily="34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Tahoma" pitchFamily="34" charset="0"/>
              </a:rPr>
              <a:t>Получает готовую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Tahoma" pitchFamily="34" charset="0"/>
              </a:rPr>
              <a:t>информацию</a:t>
            </a:r>
          </a:p>
          <a:p>
            <a:pPr algn="ctr">
              <a:defRPr/>
            </a:pPr>
            <a:endParaRPr lang="ru-RU" dirty="0">
              <a:latin typeface="Tahoma" pitchFamily="34" charset="0"/>
            </a:endParaRPr>
          </a:p>
        </p:txBody>
      </p:sp>
      <p:sp>
        <p:nvSpPr>
          <p:cNvPr id="50190" name="AutoShape 9"/>
          <p:cNvSpPr>
            <a:spLocks noChangeArrowheads="1"/>
          </p:cNvSpPr>
          <p:nvPr/>
        </p:nvSpPr>
        <p:spPr bwMode="auto">
          <a:xfrm>
            <a:off x="142875" y="2857500"/>
            <a:ext cx="2444750" cy="214313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1600" dirty="0">
              <a:latin typeface="Tahoma" pitchFamily="34" charset="0"/>
            </a:endParaRPr>
          </a:p>
          <a:p>
            <a:pPr algn="ctr">
              <a:defRPr/>
            </a:pPr>
            <a:endParaRPr lang="ru-RU" sz="1600" dirty="0">
              <a:latin typeface="Tahoma" pitchFamily="34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</a:rPr>
              <a:t>Осуществляет</a:t>
            </a:r>
            <a:r>
              <a:rPr lang="ru-RU" sz="1600" b="1" dirty="0">
                <a:solidFill>
                  <a:schemeClr val="bg1"/>
                </a:solidFill>
                <a:latin typeface="Tahoma" pitchFamily="34" charset="0"/>
              </a:rPr>
              <a:t>:</a:t>
            </a:r>
          </a:p>
          <a:p>
            <a:pPr algn="ctr">
              <a:buFont typeface="Arial" charset="0"/>
              <a:buChar char="•"/>
              <a:defRPr/>
            </a:pPr>
            <a:r>
              <a:rPr lang="ru-RU" sz="1600" b="1" dirty="0">
                <a:solidFill>
                  <a:schemeClr val="bg1"/>
                </a:solidFill>
                <a:latin typeface="Tahoma" pitchFamily="34" charset="0"/>
              </a:rPr>
              <a:t>поиск</a:t>
            </a:r>
          </a:p>
          <a:p>
            <a:pPr algn="ctr">
              <a:buFont typeface="Arial" charset="0"/>
              <a:buChar char="•"/>
              <a:defRPr/>
            </a:pPr>
            <a:r>
              <a:rPr lang="ru-RU" sz="1600" b="1" dirty="0">
                <a:solidFill>
                  <a:schemeClr val="bg1"/>
                </a:solidFill>
                <a:latin typeface="Tahoma" pitchFamily="34" charset="0"/>
              </a:rPr>
              <a:t>выбор</a:t>
            </a:r>
          </a:p>
          <a:p>
            <a:pPr algn="ctr">
              <a:buFont typeface="Arial" charset="0"/>
              <a:buChar char="•"/>
              <a:defRPr/>
            </a:pPr>
            <a:r>
              <a:rPr lang="ru-RU" sz="1600" b="1" dirty="0">
                <a:solidFill>
                  <a:schemeClr val="bg1"/>
                </a:solidFill>
                <a:latin typeface="Tahoma" pitchFamily="34" charset="0"/>
              </a:rPr>
              <a:t>анализ</a:t>
            </a:r>
          </a:p>
          <a:p>
            <a:pPr algn="ctr">
              <a:buFont typeface="Arial" charset="0"/>
              <a:buChar char="•"/>
              <a:defRPr/>
            </a:pPr>
            <a:r>
              <a:rPr lang="ru-RU" sz="1600" b="1" dirty="0">
                <a:solidFill>
                  <a:schemeClr val="bg1"/>
                </a:solidFill>
                <a:latin typeface="Tahoma" pitchFamily="34" charset="0"/>
              </a:rPr>
              <a:t>систематизацию и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Tahoma" pitchFamily="34" charset="0"/>
              </a:rPr>
              <a:t>презентацию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</a:rPr>
              <a:t>содержания</a:t>
            </a:r>
            <a:endParaRPr lang="ru-RU" sz="1600" b="1" dirty="0">
              <a:solidFill>
                <a:schemeClr val="bg1"/>
              </a:solidFill>
              <a:latin typeface="Tahoma" pitchFamily="34" charset="0"/>
            </a:endParaRPr>
          </a:p>
          <a:p>
            <a:pPr algn="ctr">
              <a:defRPr/>
            </a:pPr>
            <a:endParaRPr lang="ru-RU" sz="1600" dirty="0">
              <a:latin typeface="Tahoma" pitchFamily="34" charset="0"/>
            </a:endParaRPr>
          </a:p>
          <a:p>
            <a:pPr algn="ctr">
              <a:defRPr/>
            </a:pPr>
            <a:endParaRPr lang="ru-RU" dirty="0">
              <a:latin typeface="Tahoma" pitchFamily="34" charset="0"/>
            </a:endParaRPr>
          </a:p>
        </p:txBody>
      </p:sp>
      <p:sp>
        <p:nvSpPr>
          <p:cNvPr id="50191" name="AutoShape 9"/>
          <p:cNvSpPr>
            <a:spLocks noChangeArrowheads="1"/>
          </p:cNvSpPr>
          <p:nvPr/>
        </p:nvSpPr>
        <p:spPr bwMode="auto">
          <a:xfrm>
            <a:off x="6556375" y="1857375"/>
            <a:ext cx="2444750" cy="6429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1600" dirty="0">
              <a:latin typeface="Tahoma" pitchFamily="34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Tahoma" pitchFamily="34" charset="0"/>
              </a:rPr>
              <a:t>Транслирует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Tahoma" pitchFamily="34" charset="0"/>
              </a:rPr>
              <a:t>информацию</a:t>
            </a:r>
          </a:p>
          <a:p>
            <a:pPr algn="ctr">
              <a:defRPr/>
            </a:pPr>
            <a:endParaRPr lang="ru-RU" b="1" dirty="0">
              <a:latin typeface="Tahoma" pitchFamily="34" charset="0"/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3357563" y="4143375"/>
            <a:ext cx="2357437" cy="714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1600" dirty="0">
              <a:latin typeface="Tahoma" pitchFamily="34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Tahoma" pitchFamily="34" charset="0"/>
              </a:rPr>
              <a:t>Новое качество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Tahoma" pitchFamily="34" charset="0"/>
              </a:rPr>
              <a:t>образования</a:t>
            </a:r>
          </a:p>
          <a:p>
            <a:pPr algn="ctr">
              <a:defRPr/>
            </a:pPr>
            <a:endParaRPr lang="ru-RU" sz="24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3071802" y="4929188"/>
            <a:ext cx="3000395" cy="714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1600" dirty="0">
              <a:latin typeface="Tahoma" pitchFamily="34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Tahoma" pitchFamily="34" charset="0"/>
              </a:rPr>
              <a:t>Новый образовательный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Tahoma" pitchFamily="34" charset="0"/>
              </a:rPr>
              <a:t>результат</a:t>
            </a:r>
          </a:p>
          <a:p>
            <a:pPr algn="ctr">
              <a:defRPr/>
            </a:pPr>
            <a:endParaRPr lang="ru-RU" sz="2400" dirty="0">
              <a:latin typeface="Tahoma" pitchFamily="34" charset="0"/>
            </a:endParaRPr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1571604" y="5786438"/>
            <a:ext cx="5786478" cy="9286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1600" dirty="0">
              <a:latin typeface="Tahoma" pitchFamily="34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«Компетентности к обновлению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компетенций» и мотивация к обучению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 разных этапах развития личности обучающихся</a:t>
            </a:r>
          </a:p>
          <a:p>
            <a:pPr algn="ctr"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27" name="Стрелка углом 26"/>
          <p:cNvSpPr/>
          <p:nvPr/>
        </p:nvSpPr>
        <p:spPr>
          <a:xfrm rot="5400000">
            <a:off x="3217068" y="2926557"/>
            <a:ext cx="639763" cy="1644650"/>
          </a:xfrm>
          <a:prstGeom prst="ben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Стрелка углом 27"/>
          <p:cNvSpPr/>
          <p:nvPr/>
        </p:nvSpPr>
        <p:spPr>
          <a:xfrm rot="5400000" flipV="1">
            <a:off x="5430043" y="2929732"/>
            <a:ext cx="639763" cy="1644650"/>
          </a:xfrm>
          <a:prstGeom prst="ben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214290"/>
            <a:ext cx="8258204" cy="1536580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Стандарты - социальная конвенциональная норма, общественный договор между семьей, обществом и государством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C629D72A-2FB4-4164-BA12-56BBD211C026}" type="slidenum">
              <a:rPr lang="ru-RU"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pPr algn="r">
                <a:defRPr/>
              </a:pPr>
              <a:t>8</a:t>
            </a:fld>
            <a:endParaRPr lang="ru-RU" sz="10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6148" name="_s1030"/>
          <p:cNvSpPr>
            <a:spLocks noChangeArrowheads="1" noTextEdit="1"/>
          </p:cNvSpPr>
          <p:nvPr/>
        </p:nvSpPr>
        <p:spPr bwMode="auto">
          <a:xfrm>
            <a:off x="2555875" y="4652963"/>
            <a:ext cx="4318000" cy="1908175"/>
          </a:xfrm>
          <a:prstGeom prst="ellipse">
            <a:avLst/>
          </a:prstGeom>
          <a:solidFill>
            <a:srgbClr val="CCFFFF"/>
          </a:solidFill>
          <a:ln w="4699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6149" name="_s1032"/>
          <p:cNvSpPr>
            <a:spLocks noChangeArrowheads="1" noTextEdit="1"/>
          </p:cNvSpPr>
          <p:nvPr/>
        </p:nvSpPr>
        <p:spPr bwMode="auto">
          <a:xfrm>
            <a:off x="4933950" y="1916113"/>
            <a:ext cx="4210050" cy="190817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endParaRPr lang="ru-RU"/>
          </a:p>
        </p:txBody>
      </p:sp>
      <p:sp>
        <p:nvSpPr>
          <p:cNvPr id="6150" name="_s1028"/>
          <p:cNvSpPr>
            <a:spLocks noChangeArrowheads="1" noTextEdit="1"/>
          </p:cNvSpPr>
          <p:nvPr/>
        </p:nvSpPr>
        <p:spPr bwMode="auto">
          <a:xfrm>
            <a:off x="0" y="1916113"/>
            <a:ext cx="4284663" cy="19431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endParaRPr lang="ru-RU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0" y="2060575"/>
            <a:ext cx="3960813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ru-RU" sz="2000" b="1"/>
              <a:t>СЕМЬЯ</a:t>
            </a:r>
          </a:p>
          <a:p>
            <a:pPr algn="ctr" eaLnBrk="0" hangingPunct="0">
              <a:buFontTx/>
              <a:buChar char="•"/>
            </a:pPr>
            <a:r>
              <a:rPr lang="ru-RU" b="1"/>
              <a:t>Личностная успешность</a:t>
            </a:r>
          </a:p>
          <a:p>
            <a:pPr algn="ctr" eaLnBrk="0" hangingPunct="0">
              <a:buFontTx/>
              <a:buChar char="•"/>
            </a:pPr>
            <a:r>
              <a:rPr lang="ru-RU" b="1"/>
              <a:t>Социальная успешность</a:t>
            </a:r>
          </a:p>
          <a:p>
            <a:pPr algn="ctr" eaLnBrk="0" hangingPunct="0">
              <a:buFontTx/>
              <a:buChar char="•"/>
            </a:pPr>
            <a:r>
              <a:rPr lang="ru-RU" b="1"/>
              <a:t>Профессиональная </a:t>
            </a:r>
            <a:endParaRPr lang="en-US" b="1"/>
          </a:p>
          <a:p>
            <a:pPr algn="ctr" eaLnBrk="0" hangingPunct="0"/>
            <a:r>
              <a:rPr lang="ru-RU" b="1"/>
              <a:t>успешность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003800" y="2060575"/>
            <a:ext cx="41402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ru-RU" sz="2000" b="1"/>
              <a:t>ОБЩЕСТВО</a:t>
            </a:r>
          </a:p>
          <a:p>
            <a:pPr lvl="1" algn="ctr" eaLnBrk="0" hangingPunct="0">
              <a:buFontTx/>
              <a:buChar char="•"/>
            </a:pPr>
            <a:r>
              <a:rPr lang="ru-RU" b="1"/>
              <a:t>Безопасность и здоровье</a:t>
            </a:r>
          </a:p>
          <a:p>
            <a:pPr lvl="1" algn="ctr" eaLnBrk="0" hangingPunct="0">
              <a:buFontTx/>
              <a:buChar char="•"/>
            </a:pPr>
            <a:r>
              <a:rPr lang="ru-RU" b="1"/>
              <a:t>Свобода и ответственность</a:t>
            </a:r>
          </a:p>
          <a:p>
            <a:pPr lvl="1" algn="ctr" eaLnBrk="0" hangingPunct="0">
              <a:buFontTx/>
              <a:buChar char="•"/>
            </a:pPr>
            <a:r>
              <a:rPr lang="ru-RU" b="1"/>
              <a:t>Социальная справедливость</a:t>
            </a:r>
          </a:p>
          <a:p>
            <a:pPr lvl="1" algn="ctr" eaLnBrk="0" hangingPunct="0">
              <a:buFontTx/>
              <a:buChar char="•"/>
            </a:pPr>
            <a:r>
              <a:rPr lang="ru-RU" b="1"/>
              <a:t>Благосостояние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2627313" y="4365625"/>
            <a:ext cx="4284662" cy="20748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6800" rIns="90000" bIns="46800">
            <a:spAutoFit/>
          </a:bodyPr>
          <a:lstStyle/>
          <a:p>
            <a:pPr eaLnBrk="0" hangingPunct="0"/>
            <a:endParaRPr lang="en-US" sz="2000" b="1" dirty="0"/>
          </a:p>
          <a:p>
            <a:pPr algn="ctr" eaLnBrk="0" hangingPunct="0"/>
            <a:r>
              <a:rPr lang="ru-RU" sz="2000" b="1" dirty="0"/>
              <a:t>ГОСУДАРСТВО</a:t>
            </a:r>
          </a:p>
          <a:p>
            <a:pPr algn="ctr" eaLnBrk="0" hangingPunct="0">
              <a:buFontTx/>
              <a:buChar char="•"/>
            </a:pPr>
            <a:r>
              <a:rPr lang="ru-RU" b="1" dirty="0"/>
              <a:t>Национальное единство</a:t>
            </a:r>
          </a:p>
          <a:p>
            <a:pPr algn="ctr" eaLnBrk="0" hangingPunct="0">
              <a:buFontTx/>
              <a:buChar char="•"/>
            </a:pPr>
            <a:r>
              <a:rPr lang="ru-RU" b="1" dirty="0"/>
              <a:t>Безопасность </a:t>
            </a:r>
          </a:p>
          <a:p>
            <a:pPr algn="ctr" eaLnBrk="0" hangingPunct="0">
              <a:buFontTx/>
              <a:buChar char="•"/>
            </a:pPr>
            <a:r>
              <a:rPr lang="ru-RU" b="1" dirty="0"/>
              <a:t>Развитие человеческого потенциала</a:t>
            </a:r>
          </a:p>
          <a:p>
            <a:pPr algn="ctr" eaLnBrk="0" hangingPunct="0">
              <a:buFontTx/>
              <a:buChar char="•"/>
            </a:pPr>
            <a:r>
              <a:rPr lang="ru-RU" b="1" dirty="0"/>
              <a:t>Конкурентоспособность</a:t>
            </a:r>
          </a:p>
        </p:txBody>
      </p:sp>
      <p:pic>
        <p:nvPicPr>
          <p:cNvPr id="6154" name="Picture 11" descr="Мальчикбезф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1125538"/>
            <a:ext cx="17748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Diagram 2"/>
          <p:cNvGraphicFramePr>
            <a:graphicFrameLocks noChangeAspect="1"/>
          </p:cNvGraphicFramePr>
          <p:nvPr/>
        </p:nvGraphicFramePr>
        <p:xfrm>
          <a:off x="0" y="1844675"/>
          <a:ext cx="8893175" cy="4860925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333375"/>
            <a:ext cx="9144000" cy="608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Стандарт как конвенциональная норма,</a:t>
            </a:r>
          </a:p>
          <a:p>
            <a:pPr algn="ctr" eaLnBrk="0" hangingPunct="0"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общественный договор:</a:t>
            </a:r>
          </a:p>
          <a:p>
            <a:pPr algn="ctr" eaLnBrk="0" hangingPunct="0">
              <a:defRPr/>
            </a:pPr>
            <a:endParaRPr lang="ru-RU" sz="32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0" hangingPunct="0">
              <a:spcBef>
                <a:spcPct val="30000"/>
              </a:spcBef>
              <a:buFont typeface="Wingdings" pitchFamily="2" charset="2"/>
              <a:buChar char="ü"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ведущий компонент ФГОС – требования к</a:t>
            </a:r>
          </a:p>
          <a:p>
            <a:pPr lvl="1" eaLnBrk="0" hangingPunct="0">
              <a:spcAft>
                <a:spcPct val="10000"/>
              </a:spcAft>
              <a:buFont typeface="Wingdings" pitchFamily="2" charset="2"/>
              <a:buNone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результатам;</a:t>
            </a:r>
          </a:p>
          <a:p>
            <a:pPr lvl="1" eaLnBrk="0" hangingPunct="0">
              <a:spcBef>
                <a:spcPct val="30000"/>
              </a:spcBef>
              <a:buFont typeface="Wingdings" pitchFamily="2" charset="2"/>
              <a:buChar char="ü"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договорные отношения между участниками</a:t>
            </a:r>
          </a:p>
          <a:p>
            <a:pPr lvl="1" eaLnBrk="0" hangingPunct="0">
              <a:buFont typeface="Wingdings" pitchFamily="2" charset="2"/>
              <a:buNone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образовательного процесса, педагогический</a:t>
            </a:r>
          </a:p>
          <a:p>
            <a:pPr lvl="1" eaLnBrk="0" hangingPunct="0">
              <a:spcAft>
                <a:spcPct val="10000"/>
              </a:spcAft>
              <a:buFont typeface="Wingdings" pitchFamily="2" charset="2"/>
              <a:buNone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контракт:</a:t>
            </a:r>
          </a:p>
          <a:p>
            <a:pPr lvl="2" eaLnBrk="0" hangingPunct="0">
              <a:spcBef>
                <a:spcPct val="30000"/>
              </a:spcBef>
              <a:spcAft>
                <a:spcPct val="1000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вариативность образования;</a:t>
            </a:r>
          </a:p>
          <a:p>
            <a:pPr lvl="2" eaLnBrk="0" hangingPunct="0">
              <a:spcBef>
                <a:spcPct val="15000"/>
              </a:spcBef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rgbClr val="7030A0"/>
                </a:solidFill>
                <a:hlinkClick r:id="rId4" action="ppaction://hlinkpres?slideindex=1&amp;slidetitle="/>
              </a:rPr>
              <a:t>распределение ответственности 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за</a:t>
            </a:r>
          </a:p>
          <a:p>
            <a:pPr lvl="2" eaLnBrk="0" hangingPunct="0">
              <a:spcAft>
                <a:spcPct val="10000"/>
              </a:spcAft>
              <a:buFont typeface="Wingdings" pitchFamily="2" charset="2"/>
              <a:buNone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достижение планируемых результатов</a:t>
            </a:r>
          </a:p>
          <a:p>
            <a:pPr lvl="2" eaLnBrk="0" hangingPunct="0">
              <a:spcBef>
                <a:spcPct val="15000"/>
              </a:spcBef>
              <a:buFont typeface="Wingdings" pitchFamily="2" charset="2"/>
              <a:buChar char="ü"/>
              <a:defRPr/>
            </a:pPr>
            <a:endParaRPr lang="ru-RU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1339</TotalTime>
  <Words>313</Words>
  <Application>Microsoft Office PowerPoint</Application>
  <PresentationFormat>Экран (4:3)</PresentationFormat>
  <Paragraphs>119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Внедрения ФГОС  в общеобразовательном процессе  изобразительной деятельности </vt:lpstr>
      <vt:lpstr>А.М. Кондаков</vt:lpstr>
      <vt:lpstr>Слайд 3</vt:lpstr>
      <vt:lpstr>Слайд 4</vt:lpstr>
      <vt:lpstr>Каков замысел? Деятельностный подход</vt:lpstr>
      <vt:lpstr>Слайд 6</vt:lpstr>
      <vt:lpstr>Слайд 7</vt:lpstr>
      <vt:lpstr>Стандарты - социальная конвенциональная норма, общественный договор между семьей, обществом и государством </vt:lpstr>
      <vt:lpstr>Слайд 9</vt:lpstr>
      <vt:lpstr>Оценивание в ФГОС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ФГОС: проблемы, перспективы введения</dc:title>
  <dc:creator>Панина</dc:creator>
  <cp:lastModifiedBy>FILIPP</cp:lastModifiedBy>
  <cp:revision>138</cp:revision>
  <dcterms:created xsi:type="dcterms:W3CDTF">2010-08-04T06:33:03Z</dcterms:created>
  <dcterms:modified xsi:type="dcterms:W3CDTF">2014-11-08T12:40:41Z</dcterms:modified>
</cp:coreProperties>
</file>