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59" r:id="rId6"/>
    <p:sldId id="268" r:id="rId7"/>
    <p:sldId id="269" r:id="rId8"/>
    <p:sldId id="270" r:id="rId9"/>
    <p:sldId id="272" r:id="rId10"/>
    <p:sldId id="271" r:id="rId11"/>
    <p:sldId id="273" r:id="rId12"/>
    <p:sldId id="274" r:id="rId13"/>
    <p:sldId id="277" r:id="rId14"/>
    <p:sldId id="276" r:id="rId15"/>
    <p:sldId id="278" r:id="rId16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>
        <p:scale>
          <a:sx n="104" d="100"/>
          <a:sy n="104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343A13-E26D-4D93-98EC-62D442295704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F1827A-E481-44D4-8749-A857AC289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9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46A456-6607-493C-848A-DE9389C0AB9C}" type="slidenum">
              <a:rPr lang="ru-RU" sz="1200" smtClean="0"/>
              <a:pPr eaLnBrk="1" hangingPunct="1"/>
              <a:t>1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CC5A0-BD16-4704-8F6F-DF5468E67EA4}" type="slidenum">
              <a:rPr lang="ru-RU" sz="1200" smtClean="0"/>
              <a:pPr eaLnBrk="1" hangingPunct="1"/>
              <a:t>10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795850-E9D2-43F6-A5B8-B61C07D849D3}" type="slidenum">
              <a:rPr lang="ru-RU" sz="1200" smtClean="0"/>
              <a:pPr eaLnBrk="1" hangingPunct="1"/>
              <a:t>11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214912-9787-4BF5-AA10-5B8BDE1FC0A0}" type="slidenum">
              <a:rPr lang="ru-RU" sz="1200" smtClean="0"/>
              <a:pPr eaLnBrk="1" hangingPunct="1"/>
              <a:t>12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451F15-3DBF-45AA-9A66-48A9501CC17E}" type="slidenum">
              <a:rPr lang="ru-RU" sz="1200" smtClean="0"/>
              <a:pPr eaLnBrk="1" hangingPunct="1"/>
              <a:t>13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2A6E56-82E0-49D1-B3D7-B41DC570E200}" type="slidenum">
              <a:rPr lang="ru-RU" sz="1200" smtClean="0"/>
              <a:pPr eaLnBrk="1" hangingPunct="1"/>
              <a:t>14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EFDBCE-ECF9-427C-AD0A-C5EC31F08779}" type="slidenum">
              <a:rPr lang="ru-RU" sz="1200" smtClean="0"/>
              <a:pPr eaLnBrk="1" hangingPunct="1"/>
              <a:t>2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8E529-B202-4B53-9A23-541D7B96846F}" type="slidenum">
              <a:rPr lang="ru-RU" sz="1200" smtClean="0"/>
              <a:pPr eaLnBrk="1" hangingPunct="1"/>
              <a:t>3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F37A90-57DD-48A9-8041-12C96E0A0724}" type="slidenum">
              <a:rPr lang="ru-RU" sz="1200" smtClean="0"/>
              <a:pPr eaLnBrk="1" hangingPunct="1"/>
              <a:t>4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E01806-912F-4B1D-9B7E-566E279F7B57}" type="slidenum">
              <a:rPr lang="ru-RU" sz="1200" smtClean="0"/>
              <a:pPr eaLnBrk="1" hangingPunct="1"/>
              <a:t>5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38DC00-1112-40F5-97B0-544514F58CC1}" type="slidenum">
              <a:rPr lang="ru-RU" sz="1200" smtClean="0"/>
              <a:pPr eaLnBrk="1" hangingPunct="1"/>
              <a:t>6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99D208-6FF0-4EE6-AC10-73E7CD4F6877}" type="slidenum">
              <a:rPr lang="ru-RU" sz="1200" smtClean="0"/>
              <a:pPr eaLnBrk="1" hangingPunct="1"/>
              <a:t>7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0EAC86-640A-4B03-B52B-2F8E40D55EBE}" type="slidenum">
              <a:rPr lang="ru-RU" sz="1200" smtClean="0"/>
              <a:pPr eaLnBrk="1" hangingPunct="1"/>
              <a:t>8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4332D7-93FF-4622-89D5-7DCFB518F8D2}" type="slidenum">
              <a:rPr lang="ru-RU" sz="1200" smtClean="0"/>
              <a:pPr eaLnBrk="1" hangingPunct="1"/>
              <a:t>9</a:t>
            </a:fld>
            <a:endParaRPr 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6646B-F559-4C6E-BEF4-FC072B596E2F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4F5C1-4F18-4993-8210-4744F18F7B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CBF09D-989D-4F31-AE69-5864F875BF99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4B845-E02A-4F2D-BF4D-A2688700C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FB7CA-F1FF-47EC-9BC3-552261F8B7CE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CEE0D-BAB7-4DAF-9D1B-6C268E100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2DDB84-7AF5-431D-832F-CD53667EA4C8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84E2B-71F2-46BE-BEC8-130A67DA4F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FED4AC-E347-47EC-99A8-97632CF02D42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2A61A-4C18-4D68-84E1-E9D0596604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BFB79B-1208-4D69-9D94-C2F2D698D2C6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D4EE5-6D63-4571-B5ED-C66DE4C7E6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33BFA-BD71-41EE-92A9-A46D872EF0A7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E7003-DBA7-47F1-81FE-8E76BF302F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A351C-BC3E-4DD3-A851-C471FE181B9D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BFD52-A1F7-4212-9EE4-147BB3D56D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BBA2F-EB9A-4393-A5A0-F25651018E8A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A6ABF-CBED-45FF-9766-6A3205A7AC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45590B-1C0F-448F-BE6C-A8AE1B4C48D9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98E51-9255-4235-B9CB-516F9AE20D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3A7AE9-52D4-44AC-8EBA-BB761D85D2F2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41D74-6CCB-4878-AB5D-FADA36AD1B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00A043D-4B21-43F5-8275-E2EA0A445C94}" type="datetimeFigureOut">
              <a:rPr lang="ru-RU" smtClean="0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32F47EB-1508-4F39-A306-3D4D913370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>
    <p:pull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vsetesti.ru/323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500188" y="785813"/>
            <a:ext cx="7339012" cy="3786187"/>
          </a:xfrm>
        </p:spPr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001000" cy="3887787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Консультация по предупреждению дефектов речевого развития у 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дошкольников</a:t>
            </a:r>
            <a:endParaRPr lang="ru-RU" sz="4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357813" y="6215063"/>
            <a:ext cx="3643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>
                <a:latin typeface="Calibri" pitchFamily="34" charset="0"/>
              </a:rPr>
              <a:t>     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57188" y="62865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800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6"/>
          <p:cNvSpPr>
            <a:spLocks noChangeArrowheads="1"/>
          </p:cNvSpPr>
          <p:nvPr/>
        </p:nvSpPr>
        <p:spPr bwMode="auto">
          <a:xfrm>
            <a:off x="385695" y="354012"/>
            <a:ext cx="25667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</a:rPr>
              <a:t>Формы </a:t>
            </a:r>
            <a:endParaRPr lang="ru-RU" sz="3600" i="1" dirty="0">
              <a:solidFill>
                <a:srgbClr val="0070C0"/>
              </a:solidFill>
            </a:endParaRPr>
          </a:p>
          <a:p>
            <a:pPr algn="ctr"/>
            <a:r>
              <a:rPr lang="ru-RU" sz="3600" i="1" dirty="0" err="1">
                <a:solidFill>
                  <a:srgbClr val="0070C0"/>
                </a:solidFill>
              </a:rPr>
              <a:t>дисграфии</a:t>
            </a:r>
            <a:endParaRPr lang="ru-RU" sz="3600" i="1" dirty="0">
              <a:solidFill>
                <a:srgbClr val="0070C0"/>
              </a:solidFill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286125" y="0"/>
            <a:ext cx="5429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Артикуляторная</a:t>
            </a:r>
            <a:endParaRPr lang="ru-RU" dirty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то есть пишет так, как говорит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286125" y="714375"/>
            <a:ext cx="585787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Акустическая</a:t>
            </a:r>
            <a:endParaRPr lang="ru-RU" dirty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пишет так, как слышит, путая глухие и звонкие звуки (например, «</a:t>
            </a:r>
            <a:r>
              <a:rPr 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дуп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» вместо «дуб», «</a:t>
            </a:r>
            <a:r>
              <a:rPr 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ковта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», а не «кофта» и т.д.), твердые и мягкие («</a:t>
            </a:r>
            <a:r>
              <a:rPr 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больит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», «</a:t>
            </a:r>
            <a:r>
              <a:rPr 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писмо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» ), а также шипящие и свистящие (например, «</a:t>
            </a:r>
            <a:r>
              <a:rPr 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писчат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» вместо «пищат»).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Оптико-пространственная</a:t>
            </a:r>
            <a:endParaRPr lang="ru-RU" dirty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несформированность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пространственных представлений и синтез информации от разных анализаторов.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214688" y="3714750"/>
            <a:ext cx="5643562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b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Аграмматическая</a:t>
            </a:r>
            <a:endParaRPr lang="ru-RU" dirty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неправильное употребление окончаний, предлогов, ошибки при изменении слов по падежам, числам, трудности согласования слов между собой. 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Моторная</a:t>
            </a:r>
            <a:endParaRPr lang="ru-RU" dirty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связана с нарушениями движений. Она проявляется в </a:t>
            </a:r>
            <a:r>
              <a:rPr 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недописывании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слов, появлении лишних, двойных или даже тройных букв, пропусках букв и слогов.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125113" cy="9244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Профилактика </a:t>
            </a:r>
            <a:r>
              <a:rPr lang="ru-RU" b="1" i="1" dirty="0" err="1" smtClean="0">
                <a:solidFill>
                  <a:srgbClr val="0070C0"/>
                </a:solidFill>
              </a:rPr>
              <a:t>дисграфии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endParaRPr lang="ru-RU" sz="3600" b="1" i="1" dirty="0" smtClean="0">
              <a:solidFill>
                <a:srgbClr val="0070C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259632" y="1412776"/>
            <a:ext cx="7125112" cy="4051437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1. « Найди букву.»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       Через 2–2,5 месяца таких упражнений (но при условии – ежедневно и не более 5 мин) улучшается качество письма.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6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2. «короткие диктанты </a:t>
            </a: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</a:rPr>
              <a:t>карандашом»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     Ошибки не исправляйте в тексте, а только пометьте на полях.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      Затем давайте тетрадь на исправление ребенку.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6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3. «упражнения на медленное прочтение с ярко выраженной артикуляцией и списывание текста.»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6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4. автоматизации поставленных  звуков, « самоконтроль  ребенка»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16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</a:rPr>
              <a:t>5. упражнения по развитию фонематического восприятия.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b="1" i="1" dirty="0" smtClean="0">
                <a:solidFill>
                  <a:srgbClr val="0070C0"/>
                </a:solidFill>
              </a:rPr>
              <a:t>Рекомендации для </a:t>
            </a:r>
            <a:r>
              <a:rPr lang="ru-RU" b="1" i="1" dirty="0" smtClean="0">
                <a:solidFill>
                  <a:srgbClr val="0070C0"/>
                </a:solidFill>
              </a:rPr>
              <a:t>родителей:</a:t>
            </a:r>
            <a:endParaRPr lang="ru-RU" b="1" i="1" dirty="0" smtClean="0">
              <a:solidFill>
                <a:srgbClr val="0070C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763713" y="1484313"/>
            <a:ext cx="5429250" cy="4570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AutoNum type="arabicPeriod"/>
              <a:defRPr/>
            </a:pPr>
            <a:r>
              <a:rPr lang="ru-RU" sz="2000" u="sng" dirty="0" smtClean="0"/>
              <a:t>Письмо</a:t>
            </a:r>
            <a:r>
              <a:rPr lang="ru-RU" sz="2000" u="sng" dirty="0" smtClean="0"/>
              <a:t>, чтение </a:t>
            </a:r>
            <a:r>
              <a:rPr lang="ru-RU" sz="2000" dirty="0" smtClean="0"/>
              <a:t>: не в один прием, а с перерывами, разбив текст на части</a:t>
            </a:r>
            <a:r>
              <a:rPr lang="ru-RU" sz="20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0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000" dirty="0" smtClean="0"/>
              <a:t>2. </a:t>
            </a:r>
            <a:r>
              <a:rPr lang="ru-RU" sz="2000" u="sng" dirty="0" smtClean="0"/>
              <a:t>Упражнение "Корректурная проба" </a:t>
            </a:r>
            <a:endParaRPr lang="ru-RU" sz="2000" u="sng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000" u="sng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000" dirty="0" smtClean="0"/>
              <a:t>3. </a:t>
            </a:r>
            <a:r>
              <a:rPr lang="ru-RU" sz="2000" u="sng" dirty="0" smtClean="0"/>
              <a:t>Игры</a:t>
            </a:r>
            <a:r>
              <a:rPr lang="ru-RU" sz="2000" dirty="0" smtClean="0"/>
              <a:t> на  развитие фонематического восприятия, </a:t>
            </a:r>
            <a:r>
              <a:rPr lang="ru-RU" sz="2000" dirty="0" err="1" smtClean="0"/>
              <a:t>звуко</a:t>
            </a:r>
            <a:r>
              <a:rPr lang="ru-RU" sz="2000" dirty="0" smtClean="0"/>
              <a:t>-буквенного </a:t>
            </a:r>
            <a:r>
              <a:rPr lang="ru-RU" sz="2000" dirty="0" smtClean="0"/>
              <a:t>анализа, развитие памяти, внимания.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125113" cy="924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hlinkClick r:id="rId3" tooltip="Корректурная&#10; проба (Тест Бурдона)"/>
              </a:rPr>
              <a:t/>
            </a:r>
            <a:br>
              <a:rPr lang="ru-RU" sz="4000" b="1" dirty="0" smtClean="0">
                <a:hlinkClick r:id="rId3" tooltip="Корректурная&#10; проба (Тест Бурдона)"/>
              </a:rPr>
            </a:br>
            <a:r>
              <a:rPr lang="ru-RU" sz="4000" i="1" dirty="0" smtClean="0">
                <a:solidFill>
                  <a:srgbClr val="0070C0"/>
                </a:solidFill>
                <a:hlinkClick r:id="rId3" tooltip="Корректурная&#10; проба (Тест Бурдона)"/>
              </a:rPr>
              <a:t>Корректурная проба</a:t>
            </a:r>
            <a:r>
              <a:rPr lang="ru-RU" sz="4000" b="1" dirty="0" smtClean="0">
                <a:solidFill>
                  <a:srgbClr val="0070C0"/>
                </a:solidFill>
              </a:rPr>
              <a:t/>
            </a:r>
            <a:br>
              <a:rPr lang="ru-RU" sz="4000" b="1" dirty="0" smtClean="0">
                <a:solidFill>
                  <a:srgbClr val="0070C0"/>
                </a:solidFill>
              </a:rPr>
            </a:br>
            <a:endParaRPr lang="ru-RU" sz="4000" dirty="0" smtClean="0">
              <a:solidFill>
                <a:srgbClr val="0070C0"/>
              </a:solidFill>
            </a:endParaRPr>
          </a:p>
        </p:txBody>
      </p:sp>
      <p:pic>
        <p:nvPicPr>
          <p:cNvPr id="14339" name="Содержимое 12" descr="burdon_06.jp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643" y="1500188"/>
            <a:ext cx="2470713" cy="5026025"/>
          </a:xfrm>
        </p:spPr>
      </p:pic>
      <p:pic>
        <p:nvPicPr>
          <p:cNvPr id="14341" name="Рисунок 15" descr="burdon_chil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500188"/>
            <a:ext cx="3000375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14" descr="burdon_child_0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04772"/>
            <a:ext cx="3071813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125113" cy="9244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i="1" dirty="0" smtClean="0">
                <a:solidFill>
                  <a:srgbClr val="0070C0"/>
                </a:solidFill>
              </a:rPr>
              <a:t>Игры для развития фонематического слуха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071563" y="1643063"/>
            <a:ext cx="714375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 dirty="0"/>
              <a:t>Выдели слово. </a:t>
            </a:r>
          </a:p>
          <a:p>
            <a:r>
              <a:rPr lang="ru-RU" sz="1400" dirty="0"/>
              <a:t>Предложите детям хлопать в ладоши (топать ногой, ударять по коленкам, поднимать руку вверх...) тогда, когда они услышат слова, с заданным звуком.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b="1" dirty="0"/>
              <a:t>Какой звук есть во всех словах? </a:t>
            </a:r>
          </a:p>
          <a:p>
            <a:r>
              <a:rPr lang="ru-RU" sz="1400" dirty="0"/>
              <a:t>Взрослый произносит три-четыре слова, в каждом из которых есть один и тот же звук: шуба, кошка, </a:t>
            </a:r>
            <a:r>
              <a:rPr lang="ru-RU" sz="1400" dirty="0" smtClean="0"/>
              <a:t>мышь - </a:t>
            </a:r>
            <a:r>
              <a:rPr lang="ru-RU" sz="1400" dirty="0"/>
              <a:t>и спрашивает у ребенка, какой звук есть во всех этих словах.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b="1" dirty="0"/>
              <a:t>Подумай, не торопись. </a:t>
            </a:r>
          </a:p>
          <a:p>
            <a:r>
              <a:rPr lang="ru-RU" sz="1400" dirty="0"/>
              <a:t>Предложите детям несколько заданий на сообразительность : </a:t>
            </a:r>
            <a:br>
              <a:rPr lang="ru-RU" sz="1400" dirty="0"/>
            </a:br>
            <a:r>
              <a:rPr lang="ru-RU" sz="1400" dirty="0"/>
              <a:t>- Подбери слово, которое начинается на последний звук слова </a:t>
            </a:r>
            <a:r>
              <a:rPr lang="ru-RU" sz="1400" dirty="0" smtClean="0"/>
              <a:t>«стол».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- Вспомни название птицы, в котором был бы последний звук слова </a:t>
            </a:r>
            <a:r>
              <a:rPr lang="ru-RU" sz="1400" dirty="0" smtClean="0"/>
              <a:t>«сыр». </a:t>
            </a:r>
            <a:r>
              <a:rPr lang="ru-RU" sz="1400" dirty="0"/>
              <a:t>(Воробей, </a:t>
            </a:r>
            <a:r>
              <a:rPr lang="ru-RU" sz="1400" dirty="0" smtClean="0"/>
              <a:t>грач, сорока, ворона…)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- Подбери слово, чтобы первый звук был бы </a:t>
            </a:r>
            <a:r>
              <a:rPr lang="en-US" sz="1400" dirty="0"/>
              <a:t>[</a:t>
            </a:r>
            <a:r>
              <a:rPr lang="ru-RU" sz="1400" dirty="0" smtClean="0"/>
              <a:t>к</a:t>
            </a:r>
            <a:r>
              <a:rPr lang="en-US" sz="1400" dirty="0" smtClean="0"/>
              <a:t>]</a:t>
            </a:r>
            <a:r>
              <a:rPr lang="ru-RU" sz="1400" dirty="0" smtClean="0"/>
              <a:t>, </a:t>
            </a:r>
            <a:r>
              <a:rPr lang="ru-RU" sz="1400" dirty="0"/>
              <a:t>а последний – </a:t>
            </a:r>
            <a:r>
              <a:rPr lang="en-US" sz="1400" dirty="0" smtClean="0"/>
              <a:t>[</a:t>
            </a:r>
            <a:r>
              <a:rPr lang="ru-RU" sz="1400" dirty="0" smtClean="0"/>
              <a:t>а</a:t>
            </a:r>
            <a:r>
              <a:rPr lang="en-US" sz="1400" dirty="0" smtClean="0"/>
              <a:t>]</a:t>
            </a:r>
            <a:r>
              <a:rPr lang="ru-RU" sz="1400" dirty="0" smtClean="0"/>
              <a:t>.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- Предложите ребенку назвать предмет в комнате с заданным звуком. Например: Что заканчивается на "А"; что начитается на "С", в середине слова звук "Т" </a:t>
            </a:r>
            <a:r>
              <a:rPr lang="ru-RU" sz="1400" dirty="0" smtClean="0"/>
              <a:t>и .</a:t>
            </a:r>
            <a:r>
              <a:rPr lang="ru-RU" sz="1400" dirty="0"/>
              <a:t>т.д. </a:t>
            </a:r>
            <a:br>
              <a:rPr lang="ru-RU" sz="1400" dirty="0"/>
            </a:br>
            <a:r>
              <a:rPr lang="ru-RU" sz="1400" dirty="0"/>
              <a:t>Вариант: То же самое задание с картинками из лото или сюжетной картинкой. Можно использовать иллюстрации.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121428"/>
          </a:xfrm>
        </p:spPr>
        <p:txBody>
          <a:bodyPr/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внимание!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267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8229600" cy="186762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Письмо Министерства образования Российской Федерации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600" b="1" dirty="0" smtClean="0">
                <a:solidFill>
                  <a:srgbClr val="0070C0"/>
                </a:solidFill>
              </a:rPr>
              <a:t>"</a:t>
            </a:r>
            <a:r>
              <a:rPr lang="ru-RU" sz="3600" b="1" dirty="0" smtClean="0">
                <a:solidFill>
                  <a:srgbClr val="0070C0"/>
                </a:solidFill>
              </a:rPr>
              <a:t>Об организации обучения в первом классе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четырехлетней начальной школы"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115616" y="2924944"/>
            <a:ext cx="6912768" cy="3697288"/>
          </a:xfrm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r>
              <a:rPr lang="ru-RU" sz="2400" i="1" dirty="0" smtClean="0"/>
              <a:t>        Речевое развитие детей седьмого года жизни </a:t>
            </a:r>
            <a:r>
              <a:rPr lang="ru-RU" sz="2400" i="1" dirty="0" smtClean="0"/>
              <a:t>предполагает: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 </a:t>
            </a:r>
            <a:r>
              <a:rPr lang="ru-RU" sz="2400" i="1" dirty="0" smtClean="0"/>
              <a:t>наличие хорошего словарного запаса (3,5-7 тыс. слов), </a:t>
            </a:r>
            <a:endParaRPr lang="ru-RU" sz="2400" i="1" dirty="0" smtClean="0"/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умение </a:t>
            </a:r>
            <a:r>
              <a:rPr lang="ru-RU" sz="2400" i="1" dirty="0" smtClean="0"/>
              <a:t>правильно произносить все звуки родного языка </a:t>
            </a:r>
            <a:endParaRPr lang="ru-RU" sz="2400" i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ru-RU" sz="2400" i="1" dirty="0" smtClean="0"/>
              <a:t>способность </a:t>
            </a:r>
            <a:r>
              <a:rPr lang="ru-RU" sz="2400" i="1" dirty="0" smtClean="0"/>
              <a:t>к простейшему звуковому анализу слов.</a:t>
            </a:r>
            <a:endParaRPr lang="ru-RU" sz="2400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8229600" cy="796925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0070C0"/>
                </a:solidFill>
              </a:rPr>
              <a:t>Задачи логопеда</a:t>
            </a:r>
          </a:p>
        </p:txBody>
      </p:sp>
      <p:sp>
        <p:nvSpPr>
          <p:cNvPr id="4099" name="Текст 4"/>
          <p:cNvSpPr>
            <a:spLocks noGrp="1"/>
          </p:cNvSpPr>
          <p:nvPr>
            <p:ph type="body" idx="1"/>
          </p:nvPr>
        </p:nvSpPr>
        <p:spPr>
          <a:xfrm>
            <a:off x="755576" y="1484784"/>
            <a:ext cx="6840537" cy="517525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Школа </a:t>
            </a:r>
          </a:p>
        </p:txBody>
      </p:sp>
      <p:pic>
        <p:nvPicPr>
          <p:cNvPr id="4100" name="Содержимое 7" descr="дисграфия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3729" y="2276475"/>
            <a:ext cx="4464496" cy="3960837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5"/>
          <p:cNvSpPr>
            <a:spLocks noChangeArrowheads="1"/>
          </p:cNvSpPr>
          <p:nvPr/>
        </p:nvSpPr>
        <p:spPr bwMode="auto">
          <a:xfrm>
            <a:off x="1475656" y="476672"/>
            <a:ext cx="5544616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srgbClr val="0070C0"/>
                </a:solidFill>
              </a:rPr>
              <a:t>Задача логопеда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- </a:t>
            </a:r>
            <a:r>
              <a:rPr lang="ru-RU" sz="2400" dirty="0" smtClean="0"/>
              <a:t>устранять </a:t>
            </a:r>
            <a:r>
              <a:rPr lang="ru-RU" sz="2400" dirty="0"/>
              <a:t>речевые дефекты и </a:t>
            </a:r>
            <a:r>
              <a:rPr lang="ru-RU" sz="2400" dirty="0" smtClean="0"/>
              <a:t>развивать </a:t>
            </a:r>
            <a:r>
              <a:rPr lang="ru-RU" sz="2400" dirty="0"/>
              <a:t>устную и письменную речь ребенка до такого уровня, на котором </a:t>
            </a:r>
            <a:r>
              <a:rPr lang="ru-RU" sz="2400" dirty="0" smtClean="0"/>
              <a:t>бы </a:t>
            </a:r>
            <a:r>
              <a:rPr lang="ru-RU" sz="2400" dirty="0" smtClean="0"/>
              <a:t>он смог </a:t>
            </a:r>
            <a:r>
              <a:rPr lang="ru-RU" sz="2400" dirty="0"/>
              <a:t>успешно обучаться в школе. </a:t>
            </a:r>
          </a:p>
          <a:p>
            <a:r>
              <a:rPr lang="ru-RU" sz="2400" dirty="0"/>
              <a:t>В свою очередь, </a:t>
            </a:r>
            <a:r>
              <a:rPr lang="ru-RU" sz="2400" i="1" dirty="0">
                <a:solidFill>
                  <a:srgbClr val="C00000"/>
                </a:solidFill>
              </a:rPr>
              <a:t>учитель</a:t>
            </a:r>
            <a:r>
              <a:rPr lang="ru-RU" sz="2400" dirty="0"/>
              <a:t> продолжает речевое развитие ребенка, опираясь на усвоенные им умения и навыки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т.е. происходит интеграция логопедической работы и образовательно-воспитательного процесса.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868362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0070C0"/>
                </a:solidFill>
              </a:rPr>
              <a:t>Параметры речевого развития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57150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Базовые  способности</a:t>
            </a:r>
          </a:p>
        </p:txBody>
      </p:sp>
      <p:sp>
        <p:nvSpPr>
          <p:cNvPr id="6148" name="Содержимое 3"/>
          <p:cNvSpPr>
            <a:spLocks noGrp="1"/>
          </p:cNvSpPr>
          <p:nvPr>
            <p:ph sz="half" idx="2"/>
          </p:nvPr>
        </p:nvSpPr>
        <p:spPr>
          <a:xfrm>
            <a:off x="428625" y="1928813"/>
            <a:ext cx="4040188" cy="4500562"/>
          </a:xfrm>
        </p:spPr>
        <p:txBody>
          <a:bodyPr/>
          <a:lstStyle/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различение звуков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вычленение звука из слова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различение правой и левой стороны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err="1" smtClean="0"/>
              <a:t>рядоговорение</a:t>
            </a:r>
            <a:endParaRPr lang="ru-RU" dirty="0" smtClean="0"/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координация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развитие мелкой моторики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восприятие ритма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ru-RU" dirty="0" smtClean="0"/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ru-RU" dirty="0" smtClean="0"/>
          </a:p>
        </p:txBody>
      </p:sp>
      <p:sp>
        <p:nvSpPr>
          <p:cNvPr id="6149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75"/>
            <a:ext cx="4041775" cy="57150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Устная речь</a:t>
            </a:r>
          </a:p>
        </p:txBody>
      </p:sp>
      <p:sp>
        <p:nvSpPr>
          <p:cNvPr id="6150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00250"/>
            <a:ext cx="4041775" cy="4500563"/>
          </a:xfrm>
        </p:spPr>
        <p:txBody>
          <a:bodyPr/>
          <a:lstStyle/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правильное звукопроизношение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достаточный словарный запас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правильное воспроизведение слоговой структуры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умение составлять рассказ по картинкам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ru-RU" dirty="0" smtClean="0"/>
              <a:t>первичные навыки чтения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ru-RU" dirty="0" smtClean="0"/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ru-RU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 build="p"/>
      <p:bldP spid="61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79712" y="692150"/>
            <a:ext cx="5143500" cy="49291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2" name="Содержимое 2"/>
          <p:cNvSpPr>
            <a:spLocks noGrp="1"/>
          </p:cNvSpPr>
          <p:nvPr>
            <p:ph idx="4294967295"/>
          </p:nvPr>
        </p:nvSpPr>
        <p:spPr>
          <a:xfrm>
            <a:off x="1953416" y="692150"/>
            <a:ext cx="5256584" cy="4929188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ru-RU" b="1" dirty="0" smtClean="0">
              <a:solidFill>
                <a:srgbClr val="80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800000"/>
                </a:solidFill>
              </a:rPr>
              <a:t>Нарушение </a:t>
            </a:r>
            <a:r>
              <a:rPr lang="ru-RU" b="1" dirty="0" smtClean="0">
                <a:solidFill>
                  <a:srgbClr val="800000"/>
                </a:solidFill>
              </a:rPr>
              <a:t>процесса письма </a:t>
            </a:r>
            <a:r>
              <a:rPr lang="ru-RU" b="1" dirty="0" smtClean="0">
                <a:solidFill>
                  <a:srgbClr val="800000"/>
                </a:solidFill>
              </a:rPr>
              <a:t>это –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ru-RU" b="1" dirty="0">
              <a:solidFill>
                <a:srgbClr val="80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b="1" dirty="0" err="1" smtClean="0">
                <a:solidFill>
                  <a:srgbClr val="800000"/>
                </a:solidFill>
              </a:rPr>
              <a:t>Дисграфия</a:t>
            </a:r>
            <a:r>
              <a:rPr lang="ru-RU" b="1" dirty="0" smtClean="0">
                <a:solidFill>
                  <a:srgbClr val="800000"/>
                </a:solidFill>
              </a:rPr>
              <a:t>.</a:t>
            </a:r>
            <a:endParaRPr lang="ru-RU" dirty="0" smtClean="0">
              <a:solidFill>
                <a:srgbClr val="80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900" dirty="0" smtClean="0">
                <a:solidFill>
                  <a:schemeClr val="accent1">
                    <a:lumMod val="25000"/>
                  </a:schemeClr>
                </a:solidFill>
              </a:rPr>
              <a:t>Частичное </a:t>
            </a:r>
            <a:r>
              <a:rPr lang="ru-RU" sz="1900" dirty="0" smtClean="0">
                <a:solidFill>
                  <a:schemeClr val="accent1">
                    <a:lumMod val="25000"/>
                  </a:schemeClr>
                </a:solidFill>
              </a:rPr>
              <a:t>нарушение процесса письма, при котором наблюдаются стойкие и повторяющиеся ошибки: искажения и замены букв. </a:t>
            </a:r>
            <a:endParaRPr lang="ru-RU" sz="19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ru-RU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800000"/>
                </a:solidFill>
              </a:rPr>
              <a:t>    </a:t>
            </a:r>
            <a:r>
              <a:rPr lang="ru-RU" b="1" dirty="0" smtClean="0">
                <a:solidFill>
                  <a:srgbClr val="800000"/>
                </a:solidFill>
              </a:rPr>
              <a:t>Нарушение процесса чтения </a:t>
            </a:r>
            <a:r>
              <a:rPr lang="ru-RU" b="1" dirty="0" smtClean="0">
                <a:solidFill>
                  <a:srgbClr val="800000"/>
                </a:solidFill>
              </a:rPr>
              <a:t>это -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b="1" dirty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 err="1" smtClean="0">
                <a:solidFill>
                  <a:srgbClr val="800000"/>
                </a:solidFill>
              </a:rPr>
              <a:t>Дислексия</a:t>
            </a:r>
            <a:r>
              <a:rPr lang="ru-RU" b="1" dirty="0" smtClean="0">
                <a:solidFill>
                  <a:srgbClr val="800000"/>
                </a:solidFill>
              </a:rPr>
              <a:t>.</a:t>
            </a:r>
            <a:endParaRPr lang="ru-RU" dirty="0" smtClean="0">
              <a:solidFill>
                <a:srgbClr val="80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900" dirty="0" smtClean="0">
                <a:solidFill>
                  <a:schemeClr val="accent1">
                    <a:lumMod val="25000"/>
                  </a:schemeClr>
                </a:solidFill>
              </a:rPr>
              <a:t>Частичное </a:t>
            </a:r>
            <a:r>
              <a:rPr lang="ru-RU" sz="1900" dirty="0" smtClean="0">
                <a:solidFill>
                  <a:schemeClr val="accent1">
                    <a:lumMod val="25000"/>
                  </a:schemeClr>
                </a:solidFill>
              </a:rPr>
              <a:t>нарушение процесса чтения, </a:t>
            </a:r>
            <a:r>
              <a:rPr lang="ru-RU" sz="1900" dirty="0" smtClean="0">
                <a:solidFill>
                  <a:schemeClr val="accent1">
                    <a:lumMod val="25000"/>
                  </a:schemeClr>
                </a:solidFill>
              </a:rPr>
              <a:t>  проявляющееся </a:t>
            </a:r>
            <a:r>
              <a:rPr lang="ru-RU" sz="1900" dirty="0" smtClean="0">
                <a:solidFill>
                  <a:schemeClr val="accent1">
                    <a:lumMod val="25000"/>
                  </a:schemeClr>
                </a:solidFill>
              </a:rPr>
              <a:t>в повторяющихся ошибках стойкого характера.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 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4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4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4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4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4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4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4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4294967295"/>
          </p:nvPr>
        </p:nvSpPr>
        <p:spPr>
          <a:xfrm>
            <a:off x="1331640" y="548680"/>
            <a:ext cx="6897960" cy="568863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000" i="1" dirty="0" smtClean="0"/>
              <a:t>По данным различных исследований, </a:t>
            </a:r>
            <a:r>
              <a:rPr lang="ru-RU" sz="2000" i="1" dirty="0" err="1" smtClean="0"/>
              <a:t>дисграфия</a:t>
            </a:r>
            <a:r>
              <a:rPr lang="ru-RU" sz="2000" i="1" dirty="0" smtClean="0"/>
              <a:t> в той или иной степени встречается: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         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ru-RU" sz="2000" b="1" dirty="0" smtClean="0">
                <a:solidFill>
                  <a:srgbClr val="993300"/>
                </a:solidFill>
              </a:rPr>
              <a:t>у 5–15% младших школьников и </a:t>
            </a:r>
          </a:p>
          <a:p>
            <a:pPr algn="ctr" eaLnBrk="1" hangingPunct="1">
              <a:buFontTx/>
              <a:buNone/>
            </a:pPr>
            <a:r>
              <a:rPr lang="ru-RU" sz="2000" b="1" dirty="0" smtClean="0">
                <a:solidFill>
                  <a:srgbClr val="993300"/>
                </a:solidFill>
              </a:rPr>
              <a:t>             у 3–7% детей от 10 до 16 лет.</a:t>
            </a:r>
            <a:r>
              <a:rPr lang="ru-RU" b="1" dirty="0" smtClean="0">
                <a:solidFill>
                  <a:srgbClr val="993300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800" dirty="0">
                <a:solidFill>
                  <a:srgbClr val="C00000"/>
                </a:solidFill>
              </a:rPr>
              <a:t>Н</a:t>
            </a:r>
            <a:r>
              <a:rPr lang="ru-RU" sz="2800" dirty="0" smtClean="0">
                <a:solidFill>
                  <a:srgbClr val="C00000"/>
                </a:solidFill>
              </a:rPr>
              <a:t>еобходимо </a:t>
            </a:r>
            <a:r>
              <a:rPr lang="ru-RU" sz="2800" dirty="0" smtClean="0">
                <a:solidFill>
                  <a:srgbClr val="C00000"/>
                </a:solidFill>
              </a:rPr>
              <a:t>постоянно помнить, что он больше других детей нуждается в индивидуальном подходе при обучении.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-134316" y="1558924"/>
            <a:ext cx="3491879" cy="2643188"/>
          </a:xfrm>
        </p:spPr>
        <p:txBody>
          <a:bodyPr/>
          <a:lstStyle/>
          <a:p>
            <a:pPr algn="ctr" eaLnBrk="1" hangingPunct="1"/>
            <a:r>
              <a:rPr lang="ru-RU" sz="2800" b="1" i="1" dirty="0" smtClean="0">
                <a:solidFill>
                  <a:srgbClr val="0070C0"/>
                </a:solidFill>
              </a:rPr>
              <a:t>Причины </a:t>
            </a:r>
            <a:r>
              <a:rPr lang="ru-RU" sz="2800" b="1" i="1" dirty="0" smtClean="0">
                <a:solidFill>
                  <a:srgbClr val="0070C0"/>
                </a:solidFill>
              </a:rPr>
              <a:t>возникновения</a:t>
            </a:r>
            <a:endParaRPr lang="ru-RU" sz="2800" i="1" dirty="0" smtClean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63" y="357188"/>
            <a:ext cx="528637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/>
              <a:t>Наследственная предрасположенность.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7563" y="1143000"/>
            <a:ext cx="5286375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/>
              <a:t>длительные соматические заболевания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7563" y="1714500"/>
            <a:ext cx="5286375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/>
              <a:t>неправильная речь окружающих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57563" y="2286000"/>
            <a:ext cx="5286375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/>
              <a:t>дефицит речевых контактов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57563" y="2857500"/>
            <a:ext cx="5286375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/>
              <a:t>двуязычие в семье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57563" y="3357563"/>
            <a:ext cx="5286375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/>
              <a:t>недостаточное внимание к речевому развитию ребенка со стороны взрослых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57563" y="4202112"/>
            <a:ext cx="5286375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</a:rPr>
              <a:t>патология беременности, родов, асфиксия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57563" y="5143500"/>
            <a:ext cx="5286375" cy="3698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</a:rPr>
              <a:t>детские инфекции, травмы головы.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401050" cy="1082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70C0"/>
                </a:solidFill>
              </a:rPr>
              <a:t>Предпосылки нарушения письма и чтения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8435" name="Содержимое 3"/>
          <p:cNvSpPr>
            <a:spLocks noGrp="1"/>
          </p:cNvSpPr>
          <p:nvPr>
            <p:ph idx="1"/>
          </p:nvPr>
        </p:nvSpPr>
        <p:spPr>
          <a:xfrm>
            <a:off x="1259632" y="1196752"/>
            <a:ext cx="6658899" cy="5184576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1. Если ребенок левша.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2. Если он - переученный правша.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3. Если ребенок посещал логопедическую группу.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4. Если в семье говорят на двух или более языках.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5. Если ребенок слишком рано пошел в школу (неоправданно ранее обучение грамоте иногда провоцирует возникновение </a:t>
            </a:r>
            <a:r>
              <a:rPr lang="ru-RU" sz="2100" dirty="0" err="1" smtClean="0"/>
              <a:t>дисграфии</a:t>
            </a:r>
            <a:r>
              <a:rPr lang="ru-RU" sz="2100" dirty="0" smtClean="0"/>
              <a:t> и </a:t>
            </a:r>
            <a:r>
              <a:rPr lang="ru-RU" sz="2100" dirty="0" err="1" smtClean="0"/>
              <a:t>дислексии</a:t>
            </a:r>
            <a:r>
              <a:rPr lang="ru-RU" sz="2100" dirty="0" smtClean="0"/>
              <a:t>.) Происходит это в тех случаях, когда у ребенка еще не наступила психологическая готовность к такому обучению.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6. Если у Вашего ребенка есть проблемы с памятью, вниманием.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7. Смешение букв по оптическому сходству: </a:t>
            </a:r>
            <a:r>
              <a:rPr lang="ru-RU" sz="2100" dirty="0" err="1" smtClean="0"/>
              <a:t>б-п</a:t>
            </a:r>
            <a:r>
              <a:rPr lang="ru-RU" sz="2100" dirty="0" smtClean="0"/>
              <a:t>, </a:t>
            </a:r>
            <a:r>
              <a:rPr lang="ru-RU" sz="2100" dirty="0" err="1" smtClean="0"/>
              <a:t>т-п</a:t>
            </a:r>
            <a:r>
              <a:rPr lang="ru-RU" sz="2100" dirty="0" smtClean="0"/>
              <a:t>, </a:t>
            </a:r>
            <a:r>
              <a:rPr lang="ru-RU" sz="2100" dirty="0" err="1" smtClean="0"/>
              <a:t>а-о</a:t>
            </a:r>
            <a:r>
              <a:rPr lang="ru-RU" sz="2100" dirty="0" smtClean="0"/>
              <a:t>, </a:t>
            </a:r>
            <a:r>
              <a:rPr lang="ru-RU" sz="2100" dirty="0" err="1" smtClean="0"/>
              <a:t>е-з</a:t>
            </a:r>
            <a:r>
              <a:rPr lang="ru-RU" sz="2100" dirty="0" smtClean="0"/>
              <a:t>, </a:t>
            </a:r>
            <a:r>
              <a:rPr lang="ru-RU" sz="2100" dirty="0" err="1" smtClean="0"/>
              <a:t>д-у</a:t>
            </a:r>
            <a:r>
              <a:rPr lang="ru-RU" sz="21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8. Ошибки, вызванные нарушенным произношением, ребенок пишет то, что говорит: лека (река), </a:t>
            </a:r>
            <a:r>
              <a:rPr lang="ru-RU" sz="2100" dirty="0" err="1" smtClean="0"/>
              <a:t>суба</a:t>
            </a:r>
            <a:r>
              <a:rPr lang="ru-RU" sz="2100" dirty="0" smtClean="0"/>
              <a:t> (шуба).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9. При нарушенном фонематическом восприятии смешиваются гласные </a:t>
            </a:r>
            <a:r>
              <a:rPr lang="ru-RU" sz="2100" dirty="0" err="1" smtClean="0"/>
              <a:t>о-у</a:t>
            </a:r>
            <a:r>
              <a:rPr lang="ru-RU" sz="2100" dirty="0" smtClean="0"/>
              <a:t>, </a:t>
            </a:r>
            <a:r>
              <a:rPr lang="ru-RU" sz="2100" dirty="0" err="1" smtClean="0"/>
              <a:t>ё-ю</a:t>
            </a:r>
            <a:r>
              <a:rPr lang="ru-RU" sz="2100" dirty="0" smtClean="0"/>
              <a:t>, согласные </a:t>
            </a:r>
            <a:r>
              <a:rPr lang="ru-RU" sz="2100" dirty="0" err="1" smtClean="0"/>
              <a:t>р-л</a:t>
            </a:r>
            <a:r>
              <a:rPr lang="ru-RU" sz="2100" dirty="0" smtClean="0"/>
              <a:t>, </a:t>
            </a:r>
            <a:r>
              <a:rPr lang="ru-RU" sz="2100" dirty="0" err="1" smtClean="0"/>
              <a:t>й-ль</a:t>
            </a:r>
            <a:r>
              <a:rPr lang="ru-RU" sz="2100" dirty="0" smtClean="0"/>
              <a:t>, парные звонкие и глухие согласные, свистящие и шипящие, звуки </a:t>
            </a:r>
            <a:r>
              <a:rPr lang="ru-RU" sz="2100" dirty="0" err="1" smtClean="0"/>
              <a:t>ц</a:t>
            </a:r>
            <a:r>
              <a:rPr lang="ru-RU" sz="2100" dirty="0" smtClean="0"/>
              <a:t>, ч, </a:t>
            </a:r>
            <a:r>
              <a:rPr lang="ru-RU" sz="2100" dirty="0" err="1" smtClean="0"/>
              <a:t>щ</a:t>
            </a:r>
            <a:r>
              <a:rPr lang="ru-RU" sz="2100" dirty="0" smtClean="0"/>
              <a:t>. Например: </a:t>
            </a:r>
            <a:r>
              <a:rPr lang="ru-RU" sz="2100" dirty="0" err="1" smtClean="0"/>
              <a:t>тыня</a:t>
            </a:r>
            <a:r>
              <a:rPr lang="ru-RU" sz="2100" dirty="0" smtClean="0"/>
              <a:t> (дыня), </a:t>
            </a:r>
            <a:r>
              <a:rPr lang="ru-RU" sz="2100" dirty="0" err="1" smtClean="0"/>
              <a:t>клёква</a:t>
            </a:r>
            <a:r>
              <a:rPr lang="ru-RU" sz="2100" dirty="0" smtClean="0"/>
              <a:t> (клюква).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100" dirty="0" smtClean="0"/>
              <a:t>10. Пропуски букв, слогов, </a:t>
            </a:r>
            <a:r>
              <a:rPr lang="ru-RU" sz="2100" dirty="0" err="1" smtClean="0"/>
              <a:t>недописывание</a:t>
            </a:r>
            <a:r>
              <a:rPr lang="ru-RU" sz="2100" dirty="0" smtClean="0"/>
              <a:t> слов. Например: </a:t>
            </a:r>
            <a:r>
              <a:rPr lang="ru-RU" sz="2100" dirty="0" err="1" smtClean="0"/>
              <a:t>прта</a:t>
            </a:r>
            <a:r>
              <a:rPr lang="ru-RU" sz="2100" dirty="0" smtClean="0"/>
              <a:t> - парта, </a:t>
            </a:r>
            <a:r>
              <a:rPr lang="ru-RU" sz="2100" dirty="0" err="1" smtClean="0"/>
              <a:t>моко</a:t>
            </a:r>
            <a:r>
              <a:rPr lang="ru-RU" sz="2100" dirty="0" smtClean="0"/>
              <a:t> - молоко, весёлы (весёлый).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809</TotalTime>
  <Words>848</Words>
  <Application>Microsoft Office PowerPoint</Application>
  <PresentationFormat>Экран (4:3)</PresentationFormat>
  <Paragraphs>122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Times New Roman</vt:lpstr>
      <vt:lpstr>Spring</vt:lpstr>
      <vt:lpstr> </vt:lpstr>
      <vt:lpstr>Письмо Министерства образования Российской Федерации   "Об организации обучения в первом классе  четырехлетней начальной школы" </vt:lpstr>
      <vt:lpstr>Задачи логопеда</vt:lpstr>
      <vt:lpstr>Презентация PowerPoint</vt:lpstr>
      <vt:lpstr>Параметры речевого развития</vt:lpstr>
      <vt:lpstr>Презентация PowerPoint</vt:lpstr>
      <vt:lpstr>Презентация PowerPoint</vt:lpstr>
      <vt:lpstr>Причины возникновения</vt:lpstr>
      <vt:lpstr>Предпосылки нарушения письма и чтения </vt:lpstr>
      <vt:lpstr>Презентация PowerPoint</vt:lpstr>
      <vt:lpstr>Профилактика дисграфии.</vt:lpstr>
      <vt:lpstr>Рекомендации для родителей:</vt:lpstr>
      <vt:lpstr> Корректурная проба </vt:lpstr>
      <vt:lpstr> Игры для развития фонематического слуха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Лиза</cp:lastModifiedBy>
  <cp:revision>83</cp:revision>
  <cp:lastPrinted>2011-03-25T20:47:12Z</cp:lastPrinted>
  <dcterms:created xsi:type="dcterms:W3CDTF">2009-02-26T15:26:45Z</dcterms:created>
  <dcterms:modified xsi:type="dcterms:W3CDTF">2012-03-16T19:54:53Z</dcterms:modified>
</cp:coreProperties>
</file>