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3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5" r:id="rId21"/>
    <p:sldId id="276" r:id="rId22"/>
  </p:sldIdLst>
  <p:sldSz cx="9144000" cy="6858000" type="screen4x3"/>
  <p:notesSz cx="6881813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A2E"/>
    <a:srgbClr val="178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E1ED054-0771-49A3-B954-F60F3E459E49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844E02-7171-45AE-979D-9D9A227298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245997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361223-BBFC-4C13-80AF-4A1C744E9F28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6D5E1-0619-4B94-A397-1EDE7A460B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55822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0826D9-D53B-4A92-A79B-433166C6DBA2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22AC9-FCDA-4C8E-96F2-A7EBEE6212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714432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24706-FE38-4425-927A-A0655972B367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96361-E252-4D8C-AC73-A8CB05F5C6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638320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65C0-DBF3-408C-A65A-F7B93D15D240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095A6-A17D-44EA-820E-2A737B60E0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613697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6DCC-3682-489A-82BD-F40C4D9B83CB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06EBB-2342-4F02-8093-9FB377F707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253286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03EC1-6F0A-4313-974B-351C10DAACF7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62E6E-05AF-43DE-BED3-9DE072602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751115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5E16-7CF5-4D69-918F-68812D496447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EA4F-D4CC-4110-8188-3D0DBCD76C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17927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EEE66-0F40-46E1-9452-6B386ED99164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39306-A8ED-4CE3-A891-07941E1540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980475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1B5D-43BE-4C27-9C7B-943E4D1B0699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13D8E-1FE0-4A1F-A81E-9D71C7DEB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01018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A4D31-0C86-4B56-86E4-8C3E167AF901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61E1C-CFDE-40C9-89BA-D30F389FA7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00384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4D060F-F1F4-4099-BB1B-9AE7B47A9ABA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369EE-0062-4A17-8259-867CCAACD1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089050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A61CB-C8AF-42C7-9FA6-13A292287ACC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D33B1-45F5-4716-A78B-C852A955F8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412866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EC7F2-56FC-4DAA-BC88-30B9CFF6E30F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8FAD4-0157-4019-9E07-ADD6747E60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706252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48EA-A94F-43C1-B005-D7567847ACD2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BD505-AFD0-438F-B15F-8295887780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486451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9CB123-FC63-4F55-80F3-1616260248B6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CBF5-A023-4FCB-A1CD-AA152D4426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749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56505-B182-4FBE-A87E-72D5816A9BF0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B94B3-9BD9-483F-B5AC-C707ED53F7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59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47FC53-CFEB-4AB4-998F-9D8A3ADA17C7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4F8E6-0D65-43A5-A64F-4C7676DC40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565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7465E-19DF-447B-BF56-4B6520AF6464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B4D0A-B8F2-49B0-8BCF-469BFEB9E2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075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8E141-41D9-44BA-AC22-50756611543E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44598-7611-4720-B939-B7621392A3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802993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0894C7-CB09-4D92-992A-0957EE23A744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195C1-5311-4A4F-AF88-F87C565A69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34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25C7B9-D737-4FBE-A31A-72A3FE773B79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AF384-8810-4647-8E96-46CB2C02F5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74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1A678BD-63B9-4D25-B9F3-4CADC5440E99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938358B5-082C-4E72-9180-2AFA8DA91B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314D41-73DE-4DE3-95CF-6197F48FE399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4EA9514-275C-4E9C-91A3-B1CADBADC5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DSCN16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643438"/>
            <a:ext cx="307181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4071938"/>
            <a:ext cx="6400800" cy="2071687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80000"/>
              </a:lnSpc>
              <a:defRPr/>
            </a:pPr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(для детей 11-15 лет 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2 года)</a:t>
            </a: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25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eaLnBrk="1" hangingPunct="1">
              <a:lnSpc>
                <a:spcPct val="80000"/>
              </a:lnSpc>
              <a:defRPr/>
            </a:pPr>
            <a:r>
              <a:rPr lang="ru-RU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Автор:</a:t>
            </a:r>
            <a:r>
              <a:rPr lang="ru-RU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Кивалина</a:t>
            </a:r>
            <a:r>
              <a:rPr lang="ru-RU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R="0" eaLnBrk="1" hangingPunct="1">
              <a:lnSpc>
                <a:spcPct val="80000"/>
              </a:lnSpc>
              <a:defRPr/>
            </a:pPr>
            <a:r>
              <a:rPr lang="ru-RU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Елена Владимировна   </a:t>
            </a: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7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0" name="Рисунок 3" descr="Безимени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031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38" y="21431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7200" dirty="0">
              <a:solidFill>
                <a:srgbClr val="FFC000"/>
              </a:solidFill>
              <a:latin typeface="OzHandicraftCyrillic BT" pitchFamily="66" charset="-52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313" y="2000250"/>
            <a:ext cx="8929687" cy="1714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OzHandicraftCyrillic BT" pitchFamily="66" charset="-52"/>
                <a:ea typeface="+mj-ea"/>
                <a:cs typeface="+mj-cs"/>
              </a:rPr>
              <a:t>Программа</a:t>
            </a:r>
            <a:r>
              <a:rPr lang="ru-RU" sz="4000" dirty="0">
                <a:solidFill>
                  <a:srgbClr val="C00000"/>
                </a:solidFill>
                <a:latin typeface="OzHandicraftCyrillic BT" pitchFamily="66" charset="-52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C00000"/>
                </a:solidFill>
                <a:latin typeface="OzHandicraftCyrillic BT" pitchFamily="66" charset="-52"/>
                <a:ea typeface="+mj-ea"/>
                <a:cs typeface="+mj-cs"/>
              </a:rPr>
              <a:t>«Я в мире народного искусства»</a:t>
            </a:r>
          </a:p>
        </p:txBody>
      </p:sp>
      <p:pic>
        <p:nvPicPr>
          <p:cNvPr id="14343" name="Рисунок 8" descr="Рисунок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8"/>
            <a:ext cx="36417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N1609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беседы;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практические занятия;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проекта;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индивидуальные и групповые занятия;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коллективные работы;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выставки;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занятия-путешествия;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праздники.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732951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Формы организации кружкового занятия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IMAG2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357562"/>
            <a:ext cx="207168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4" descr="Безимени-11.jp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Должны знать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отличительные признаки видов и жанров изобразительного искусства;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истоки и специфику образного языка декоративно-прикладного искусства;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особенности уникального крестьянского искусства, его традиционных образов, мотивов,  сюжетов;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народные художественные промыслы России;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особенности современного декоративного оформления предметов и применять их на практике.</a:t>
            </a:r>
          </a:p>
        </p:txBody>
      </p:sp>
      <p:pic>
        <p:nvPicPr>
          <p:cNvPr id="4" name="Рисунок 3" descr="DSCN1609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08574" y="5857892"/>
            <a:ext cx="1235426" cy="1000108"/>
          </a:xfrm>
          <a:prstGeom prst="rect">
            <a:avLst/>
          </a:prstGeom>
        </p:spPr>
      </p:pic>
      <p:pic>
        <p:nvPicPr>
          <p:cNvPr id="5" name="Содержимое 4" descr="Безимени-1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anose="05040102010807070707" pitchFamily="18" charset="2"/>
              <a:buBlip>
                <a:blip r:embed="rId2"/>
              </a:buBlip>
            </a:pPr>
            <a:r>
              <a:rPr lang="ru-RU" altLang="ru-RU" i="1" smtClean="0"/>
              <a:t>доводить работу до полного завершения, через что прививается культура труда;</a:t>
            </a:r>
          </a:p>
          <a:p>
            <a:pPr eaLnBrk="1" hangingPunct="1">
              <a:buFont typeface="Wingdings 3" panose="05040102010807070707" pitchFamily="18" charset="2"/>
              <a:buBlip>
                <a:blip r:embed="rId2"/>
              </a:buBlip>
            </a:pPr>
            <a:r>
              <a:rPr lang="ru-RU" altLang="ru-RU" i="1" smtClean="0"/>
              <a:t>воплощать свои фантазии, как умение выражать свои мысли;</a:t>
            </a:r>
          </a:p>
          <a:p>
            <a:pPr eaLnBrk="1" hangingPunct="1">
              <a:buFont typeface="Wingdings 3" panose="05040102010807070707" pitchFamily="18" charset="2"/>
              <a:buBlip>
                <a:blip r:embed="rId2"/>
              </a:buBlip>
            </a:pPr>
            <a:r>
              <a:rPr lang="ru-RU" altLang="ru-RU" i="1" smtClean="0"/>
              <a:t>навыки работы с художественными материалами, природными материалами;</a:t>
            </a:r>
          </a:p>
          <a:p>
            <a:pPr eaLnBrk="1" hangingPunct="1">
              <a:buFont typeface="Wingdings 3" panose="05040102010807070707" pitchFamily="18" charset="2"/>
              <a:buBlip>
                <a:blip r:embed="rId2"/>
              </a:buBlip>
            </a:pPr>
            <a:r>
              <a:rPr lang="ru-RU" altLang="ru-RU" i="1" smtClean="0"/>
              <a:t>выполнять различные виды плетения.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n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Должны уметь:</a:t>
            </a:r>
            <a:endParaRPr lang="ru-RU" sz="6600" dirty="0">
              <a:ln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IMAьбGмит2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572008"/>
            <a:ext cx="2714644" cy="20957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DSCN1609.jp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820328" y="5786454"/>
            <a:ext cx="1323672" cy="1071546"/>
          </a:xfrm>
          <a:prstGeom prst="rect">
            <a:avLst/>
          </a:prstGeom>
        </p:spPr>
      </p:pic>
      <p:pic>
        <p:nvPicPr>
          <p:cNvPr id="6" name="Содержимое 4" descr="Безимени-11.jp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858048" cy="1157310"/>
          </a:xfrm>
          <a:ln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Ожидаемые результаты</a:t>
            </a:r>
            <a:endParaRPr lang="ru-RU" sz="4800" b="1" dirty="0">
              <a:ln w="5080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раскрытие творческого потенциала детей, повышение уровня духовности;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уметь воплощать в живописных и пластических работах свои собственные впечатления;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создавать прекрасное своими руками;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ценить свой труд, уважать чужой;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уметь пользоваться художественными материалами;</a:t>
            </a:r>
            <a:endParaRPr lang="ru-RU" i="1" dirty="0"/>
          </a:p>
        </p:txBody>
      </p:sp>
      <p:pic>
        <p:nvPicPr>
          <p:cNvPr id="4" name="Рисунок 3" descr="DSCN1609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pic>
        <p:nvPicPr>
          <p:cNvPr id="5" name="Содержимое 4" descr="Безимени-1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863975"/>
          </a:xfrm>
        </p:spPr>
        <p:txBody>
          <a:bodyPr/>
          <a:lstStyle/>
          <a:p>
            <a:pPr eaLnBrk="1" hangingPunct="1">
              <a:buClr>
                <a:srgbClr val="2ACA2E"/>
              </a:buClr>
              <a:buFont typeface="Wingdings" panose="05000000000000000000" pitchFamily="2" charset="2"/>
              <a:buChar char="v"/>
            </a:pPr>
            <a:r>
              <a:rPr lang="ru-RU" altLang="ru-RU" b="1" i="1" smtClean="0"/>
              <a:t>включает перечень разделов, тем, количество часов по каждой теме с разбивкой на теоретические и практические.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1438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Учебно-тематический план</a:t>
            </a:r>
            <a:endParaRPr lang="ru-RU" sz="54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 descr="IMAG2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619084"/>
            <a:ext cx="2786082" cy="2134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N1609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pic>
        <p:nvPicPr>
          <p:cNvPr id="6" name="Содержимое 4" descr="Безимени-11.jp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152400"/>
            <a:ext cx="7215238" cy="1919278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 дополнительной программы раскрывается через краткое описание тем.</a:t>
            </a:r>
            <a:endParaRPr lang="ru-RU" sz="4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MAьбG2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214554"/>
            <a:ext cx="6572296" cy="41466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N1609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pic>
        <p:nvPicPr>
          <p:cNvPr id="7" name="Содержимое 4" descr="Безимени-11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рекомендации по проведению некоторых практических работ;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дидактический, лекционный материал;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оборудования для реализации занятий;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необходимые рекомендации для организации охраны труда и гигиенических требований;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Методическое обеспечение программы предлагает: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DSCN1609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pic>
        <p:nvPicPr>
          <p:cNvPr id="6" name="Содержимое 4" descr="Безимени-11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/>
          <p:nvPr/>
        </p:nvCxnSpPr>
        <p:spPr>
          <a:xfrm rot="5400000">
            <a:off x="1983582" y="2945606"/>
            <a:ext cx="3786188" cy="752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 rot="16200000" flipH="1">
            <a:off x="4483894" y="2516981"/>
            <a:ext cx="3000375" cy="823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152400"/>
            <a:ext cx="5786478" cy="1219200"/>
          </a:xfrm>
          <a:ln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Вывод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1857388" cy="9233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творческих способностей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3571876"/>
            <a:ext cx="1785950" cy="120032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работы выполняются на хорошем уровне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571876"/>
            <a:ext cx="17859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применение в жизни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500438"/>
            <a:ext cx="1357322" cy="64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научат других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071678"/>
            <a:ext cx="1785950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передадут в будущее своим детям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4429132"/>
            <a:ext cx="179181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поможет в выборе будущей профессии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214950"/>
            <a:ext cx="3648077" cy="64633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участие в конкурсах, выставках стимулирует к развитию личности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214438" y="1357313"/>
            <a:ext cx="1071562" cy="928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 rot="5400000">
            <a:off x="1767682" y="1910556"/>
            <a:ext cx="2214562" cy="1108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750469" y="2393156"/>
            <a:ext cx="200025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643563" y="1785938"/>
            <a:ext cx="2071687" cy="1214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0"/>
          </p:cNvCxnSpPr>
          <p:nvPr/>
        </p:nvCxnSpPr>
        <p:spPr>
          <a:xfrm>
            <a:off x="6715125" y="1428750"/>
            <a:ext cx="1322388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Рисунок 18" descr="DSCN1609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pic>
        <p:nvPicPr>
          <p:cNvPr id="21" name="Содержимое 4" descr="Безимени-1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1609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pic>
        <p:nvPicPr>
          <p:cNvPr id="4" name="Содержимое 3" descr="IMAG22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357298"/>
            <a:ext cx="3429024" cy="463916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AG22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571744"/>
            <a:ext cx="4730795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Содержимое 4" descr="Безимени-1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" name="Рисунок 4" descr="IMAG2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28604"/>
            <a:ext cx="3976715" cy="2982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Содержимое 3" descr="IMAG22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3643314"/>
            <a:ext cx="3500966" cy="262572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AG22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214686"/>
            <a:ext cx="3643306" cy="2678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DSCN1609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pic>
        <p:nvPicPr>
          <p:cNvPr id="8" name="Содержимое 4" descr="Безимени-11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1609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pic>
        <p:nvPicPr>
          <p:cNvPr id="5" name="Содержимое 4" descr="Безимени-1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57290" y="500042"/>
            <a:ext cx="642942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Актуальность программы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428596" y="2000240"/>
            <a:ext cx="8229600" cy="3571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ru-RU" sz="27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проблема художественно-эстетического воспитания в школе;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ru-RU" sz="27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интерес к западным идеалам;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ru-RU" sz="27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проблема формирования у детей подлинной любви и уважения к своей Родине, к ее историческому прошлому, к русской самобытной культуре, к народному творчеству.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a2a749d4e78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571480"/>
            <a:ext cx="2695478" cy="2894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857625"/>
            <a:ext cx="8229600" cy="785813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Рисунок5.pn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3174" y="4929198"/>
            <a:ext cx="3714776" cy="1143008"/>
          </a:xfrm>
          <a:prstGeom prst="rect">
            <a:avLst/>
          </a:prstGeom>
          <a:effectLst>
            <a:glow rad="63500">
              <a:srgbClr val="FFFF00">
                <a:alpha val="40000"/>
              </a:srgb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Направленность дополнительной образовательной программы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50800"/>
              </a:rPr>
              <a:t>приобщение к национальной культуре;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50800"/>
              </a:rPr>
              <a:t>дает возможность строить дополнительное образование с учетом многовекового культурного наследия русского народа;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50800"/>
              </a:rPr>
              <a:t>развитие связи времен, не нарушающее условность художественного развития, музыкального фольклора, народного и декоративно-прикладного искусства;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50800"/>
              </a:rPr>
              <a:t>оценка вклада культуры народов России в общечеловеческую культуру.</a:t>
            </a:r>
            <a:endParaRPr lang="ru-RU" b="1" dirty="0">
              <a:ln w="50800"/>
            </a:endParaRPr>
          </a:p>
        </p:txBody>
      </p:sp>
      <p:pic>
        <p:nvPicPr>
          <p:cNvPr id="6" name="Содержимое 4" descr="Безимени-1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  <p:pic>
        <p:nvPicPr>
          <p:cNvPr id="8" name="Рисунок 7" descr="DSCN1609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2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500570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411" name="Содержимое 1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2071688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b="1" smtClean="0"/>
              <a:t>Формирование духовной культуры личности, приобщение к общечеловеческим ценностям, овладение национальным наследием с помощью изобразительных средств.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1000108"/>
            <a:ext cx="4786346" cy="871558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цель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N1609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pic>
        <p:nvPicPr>
          <p:cNvPr id="7" name="Содержимое 4" descr="Безимени-11.jp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раскрыть истоки народного творчества; привить любовь к традиционному народному искусству;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сформировать представление о народном мастере, как творческой личности;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развивать художественно-творческие способности детей;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обучить детей навыкам и приемам обработки материалов, росписи по основам народных промыслов;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развивать у детей изобразительные способности, художественный вкус, творческое воображение.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программы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DSCN1609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pic>
        <p:nvPicPr>
          <p:cNvPr id="7" name="Содержимое 4" descr="Безимени-1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2431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7163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 «Я в мире народного искусства» (</a:t>
            </a:r>
            <a:r>
              <a:rPr lang="ru-RU" sz="2800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интегрированный курс</a:t>
            </a:r>
            <a:r>
              <a:rPr lang="ru-RU" sz="3600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ru-RU" sz="3600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678656" y="3036094"/>
            <a:ext cx="1785938" cy="1143000"/>
          </a:xfrm>
          <a:prstGeom prst="straightConnector1">
            <a:avLst/>
          </a:prstGeom>
          <a:ln>
            <a:headEnd type="none"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391694" y="3679032"/>
            <a:ext cx="17875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250782" y="3178969"/>
            <a:ext cx="1785937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4572008"/>
            <a:ext cx="278605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Изобразительное искусство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4643446"/>
            <a:ext cx="325701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Художественный труд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86446" y="4643446"/>
            <a:ext cx="278608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Искусство слова и музыки</a:t>
            </a:r>
          </a:p>
        </p:txBody>
      </p:sp>
      <p:pic>
        <p:nvPicPr>
          <p:cNvPr id="11" name="Рисунок 10" descr="DSCN1609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pic>
        <p:nvPicPr>
          <p:cNvPr id="12" name="Содержимое 4" descr="Безимени-11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Содержимое 4" descr="Безимени-1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15304" cy="1357322"/>
          </a:xfr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Отличительные особенности детской программы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928688" y="1785938"/>
            <a:ext cx="2428875" cy="1643062"/>
          </a:xfrm>
          <a:prstGeom prst="straightConnector1">
            <a:avLst/>
          </a:prstGeom>
          <a:ln>
            <a:headEnd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1678781" y="2678907"/>
            <a:ext cx="2928937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248819" y="2678907"/>
            <a:ext cx="17875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107781" y="2035970"/>
            <a:ext cx="1571625" cy="1071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57938" y="1785938"/>
            <a:ext cx="1214437" cy="785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571876" y="2928937"/>
            <a:ext cx="3071812" cy="785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2845" y="3429000"/>
            <a:ext cx="2000264" cy="92333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50800"/>
                <a:solidFill>
                  <a:schemeClr val="tx1"/>
                </a:solidFill>
              </a:rPr>
              <a:t>Интегрирован-ный</a:t>
            </a:r>
            <a:r>
              <a:rPr lang="ru-RU" b="1" dirty="0">
                <a:ln w="50800"/>
                <a:solidFill>
                  <a:schemeClr val="tx1"/>
                </a:solidFill>
              </a:rPr>
              <a:t> принцип построения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4714884"/>
            <a:ext cx="1888981" cy="12003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50800"/>
                <a:solidFill>
                  <a:schemeClr val="tx1"/>
                </a:solidFill>
              </a:rPr>
              <a:t>внедрение современных элементов дизайна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3571876"/>
            <a:ext cx="2000264" cy="9233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50800"/>
                <a:solidFill>
                  <a:schemeClr val="tx1"/>
                </a:solidFill>
              </a:rPr>
              <a:t>разнообразные виды деятельности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3428999"/>
            <a:ext cx="1857388" cy="9233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50800"/>
                <a:solidFill>
                  <a:schemeClr val="tx1"/>
                </a:solidFill>
              </a:rPr>
              <a:t>Коллективные творческие работы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86578" y="2643182"/>
            <a:ext cx="17145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4857760"/>
            <a:ext cx="307183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 предметного быта Руси</a:t>
            </a:r>
          </a:p>
        </p:txBody>
      </p:sp>
      <p:pic>
        <p:nvPicPr>
          <p:cNvPr id="25" name="Рисунок 24" descr="DSCN1609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142875" y="1481138"/>
            <a:ext cx="8543925" cy="4525962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ru-RU" altLang="ru-RU" sz="1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15172" cy="1143000"/>
          </a:xfr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Программа «Я в мире народного искусства»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143125" y="1428750"/>
            <a:ext cx="1285875" cy="928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500688" y="1428750"/>
            <a:ext cx="1000125" cy="1000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57224" y="2357430"/>
            <a:ext cx="2643206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Для рук. кружка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2357438"/>
            <a:ext cx="2857500" cy="36988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учащегося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3143248"/>
            <a:ext cx="2643206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v"/>
              <a:defRPr/>
            </a:pPr>
            <a:r>
              <a:rPr lang="ru-RU" sz="1600" b="1" dirty="0">
                <a:ln w="50800"/>
                <a:latin typeface="+mn-lt"/>
              </a:rPr>
              <a:t>создание атмосферы фантазии, творчества, образного познания действительности;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v"/>
              <a:defRPr/>
            </a:pPr>
            <a:r>
              <a:rPr lang="ru-RU" sz="1600" b="1" dirty="0">
                <a:ln w="50800"/>
                <a:latin typeface="+mn-lt"/>
              </a:rPr>
              <a:t> ввести ситуации, наполненные различными компонентами изобразительной деятельности.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071810"/>
            <a:ext cx="2571768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v"/>
              <a:defRPr/>
            </a:pPr>
            <a:r>
              <a:rPr lang="ru-RU" sz="1600" b="1" dirty="0">
                <a:ln w="50800"/>
                <a:latin typeface="+mn-lt"/>
              </a:rPr>
              <a:t>активно и с радостью включаются в работу;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v"/>
              <a:defRPr/>
            </a:pPr>
            <a:r>
              <a:rPr lang="ru-RU" sz="1600" b="1" dirty="0">
                <a:ln w="50800"/>
                <a:latin typeface="+mn-lt"/>
              </a:rPr>
              <a:t>«мыслят» формами, красками, звуками, ощущениями;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v"/>
              <a:defRPr/>
            </a:pPr>
            <a:r>
              <a:rPr lang="ru-RU" sz="1600" b="1" dirty="0">
                <a:ln w="50800"/>
                <a:latin typeface="+mn-lt"/>
              </a:rPr>
              <a:t>приобретают  опыт самого интересного и незабываемого детского творчества </a:t>
            </a:r>
          </a:p>
        </p:txBody>
      </p:sp>
      <p:pic>
        <p:nvPicPr>
          <p:cNvPr id="11" name="Содержимое 4" descr="Безимени-11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pic>
        <p:nvPicPr>
          <p:cNvPr id="13" name="Рисунок 12" descr="DSCN1609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188" y="642938"/>
            <a:ext cx="1214437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44313128954bcf146a03402b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857364"/>
            <a:ext cx="1562102" cy="1806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DSCN1609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6820" y="5929330"/>
            <a:ext cx="1147179" cy="9286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искусства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живопись;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скульптура;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графика;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архитектура и монументальные виды;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декоративно-прикладное искусство;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пословицы, поговорки, частушки, загадки.</a:t>
            </a: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IMAG2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643050"/>
            <a:ext cx="2071702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4" descr="Безимени-1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831350" cy="799749"/>
          </a:xfrm>
          <a:prstGeom prst="rect">
            <a:avLst/>
          </a:prstGeom>
        </p:spPr>
      </p:pic>
      <p:pic>
        <p:nvPicPr>
          <p:cNvPr id="10" name="Рисунок 9" descr="344313128954bcf146a03402b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500174"/>
            <a:ext cx="1500198" cy="1735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88" y="642938"/>
            <a:ext cx="121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Я в мире народного искусства</a:t>
            </a:r>
          </a:p>
        </p:txBody>
      </p:sp>
      <p:pic>
        <p:nvPicPr>
          <p:cNvPr id="11" name="Рисунок 10" descr="26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1714488"/>
            <a:ext cx="1311590" cy="1561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 в мире народного искусст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655</Words>
  <Application>Microsoft Office PowerPoint</Application>
  <PresentationFormat>Экран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Lucida Sans Unicode</vt:lpstr>
      <vt:lpstr>Wingdings 3</vt:lpstr>
      <vt:lpstr>Verdana</vt:lpstr>
      <vt:lpstr>Wingdings 2</vt:lpstr>
      <vt:lpstr>Calibri</vt:lpstr>
      <vt:lpstr>OzHandicraftCyrillic BT</vt:lpstr>
      <vt:lpstr>Wingdings</vt:lpstr>
      <vt:lpstr>Открытая</vt:lpstr>
      <vt:lpstr>Я в мире народного искусства</vt:lpstr>
      <vt:lpstr>Презентация PowerPoint</vt:lpstr>
      <vt:lpstr>Актуальность программы</vt:lpstr>
      <vt:lpstr>Направленность дополнительной образовательной программы.</vt:lpstr>
      <vt:lpstr>Главная цель</vt:lpstr>
      <vt:lpstr>Задачи программы</vt:lpstr>
      <vt:lpstr>Программа «Я в мире народного искусства» (интегрированный курс)</vt:lpstr>
      <vt:lpstr>Отличительные особенности детской программы</vt:lpstr>
      <vt:lpstr>Программа «Я в мире народного искусства»</vt:lpstr>
      <vt:lpstr>Виды искусства</vt:lpstr>
      <vt:lpstr>Формы организации кружкового занятия</vt:lpstr>
      <vt:lpstr>Должны знать</vt:lpstr>
      <vt:lpstr>Должны уметь:</vt:lpstr>
      <vt:lpstr>Ожидаемые результаты</vt:lpstr>
      <vt:lpstr>Учебно-тематический план</vt:lpstr>
      <vt:lpstr>Содержание дополнительной программы раскрывается через краткое описание тем.</vt:lpstr>
      <vt:lpstr>Методическое обеспечение программы предлагает:</vt:lpstr>
      <vt:lpstr>Вывод</vt:lpstr>
      <vt:lpstr>Результаты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Роман Михеев</cp:lastModifiedBy>
  <cp:revision>98</cp:revision>
  <cp:lastPrinted>2014-07-12T09:51:38Z</cp:lastPrinted>
  <dcterms:created xsi:type="dcterms:W3CDTF">2009-12-11T17:02:48Z</dcterms:created>
  <dcterms:modified xsi:type="dcterms:W3CDTF">2014-11-08T19:10:03Z</dcterms:modified>
</cp:coreProperties>
</file>