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jpeg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2.jpg" ContentType="image/jpeg"/>
  <Override PartName="/ppt/media/image13.jpg" ContentType="image/jpeg"/>
  <Override PartName="/ppt/media/image14.jpg" ContentType="image/jpeg"/>
  <Override PartName="/ppt/media/image15.jpg" ContentType="image/jpeg"/>
  <Override PartName="/ppt/media/image16.jpg" ContentType="image/jpeg"/>
  <Override PartName="/ppt/media/image17.jpg" ContentType="image/jpeg"/>
  <Override PartName="/ppt/media/image18.jpg" ContentType="image/jpeg"/>
  <Override PartName="/ppt/media/image19.jpg" ContentType="image/jpeg"/>
  <Override PartName="/ppt/media/image20.jpg" ContentType="image/jpeg"/>
  <Override PartName="/ppt/media/image22.jpg" ContentType="image/jpeg"/>
  <Override PartName="/ppt/media/image23.jpg" ContentType="image/jpeg"/>
  <Override PartName="/ppt/media/image24.jpg" ContentType="image/jpeg"/>
  <Override PartName="/ppt/media/image27.jpg" ContentType="image/jpeg"/>
  <Override PartName="/ppt/media/image28.jpg" ContentType="image/jpeg"/>
  <Override PartName="/ppt/media/image30.jpg" ContentType="image/jpeg"/>
  <Override PartName="/ppt/media/image31.jpg" ContentType="image/jpeg"/>
  <Override PartName="/ppt/media/image32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84" r:id="rId3"/>
    <p:sldId id="282" r:id="rId4"/>
    <p:sldId id="288" r:id="rId5"/>
    <p:sldId id="289" r:id="rId6"/>
    <p:sldId id="291" r:id="rId7"/>
    <p:sldId id="292" r:id="rId8"/>
    <p:sldId id="293" r:id="rId9"/>
    <p:sldId id="290" r:id="rId10"/>
    <p:sldId id="274" r:id="rId11"/>
    <p:sldId id="294" r:id="rId12"/>
    <p:sldId id="295" r:id="rId13"/>
    <p:sldId id="285" r:id="rId14"/>
    <p:sldId id="286" r:id="rId15"/>
    <p:sldId id="276" r:id="rId16"/>
    <p:sldId id="275" r:id="rId17"/>
    <p:sldId id="296" r:id="rId18"/>
    <p:sldId id="287" r:id="rId19"/>
    <p:sldId id="29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 varScale="1">
        <p:scale>
          <a:sx n="70" d="100"/>
          <a:sy n="70" d="100"/>
        </p:scale>
        <p:origin x="13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C0E91-6F02-4B26-A5EF-3BC1B9E5C9CD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1DADEE9-63DD-447A-A0F5-AFF5CFC66D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C0E91-6F02-4B26-A5EF-3BC1B9E5C9CD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DEE9-63DD-447A-A0F5-AFF5CFC66D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C0E91-6F02-4B26-A5EF-3BC1B9E5C9CD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DEE9-63DD-447A-A0F5-AFF5CFC66D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C0E91-6F02-4B26-A5EF-3BC1B9E5C9CD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1DADEE9-63DD-447A-A0F5-AFF5CFC66D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C0E91-6F02-4B26-A5EF-3BC1B9E5C9CD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DEE9-63DD-447A-A0F5-AFF5CFC66DE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C0E91-6F02-4B26-A5EF-3BC1B9E5C9CD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DEE9-63DD-447A-A0F5-AFF5CFC66D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C0E91-6F02-4B26-A5EF-3BC1B9E5C9CD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1DADEE9-63DD-447A-A0F5-AFF5CFC66DE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C0E91-6F02-4B26-A5EF-3BC1B9E5C9CD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DEE9-63DD-447A-A0F5-AFF5CFC66D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C0E91-6F02-4B26-A5EF-3BC1B9E5C9CD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DEE9-63DD-447A-A0F5-AFF5CFC66D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C0E91-6F02-4B26-A5EF-3BC1B9E5C9CD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DEE9-63DD-447A-A0F5-AFF5CFC66D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C0E91-6F02-4B26-A5EF-3BC1B9E5C9CD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DEE9-63DD-447A-A0F5-AFF5CFC66DE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B3C0E91-6F02-4B26-A5EF-3BC1B9E5C9CD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1DADEE9-63DD-447A-A0F5-AFF5CFC66DE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88641"/>
            <a:ext cx="8458200" cy="2664296"/>
          </a:xfrm>
        </p:spPr>
        <p:txBody>
          <a:bodyPr/>
          <a:lstStyle/>
          <a:p>
            <a:pPr algn="ctr"/>
            <a:r>
              <a:rPr lang="ru-RU" sz="1200" dirty="0" smtClean="0"/>
              <a:t>Государственное бюджетное дошкольное образовательное учреждение  детский сад №80</a:t>
            </a:r>
            <a:br>
              <a:rPr lang="ru-RU" sz="1200" dirty="0" smtClean="0"/>
            </a:br>
            <a:r>
              <a:rPr lang="ru-RU" sz="1200" dirty="0" err="1" smtClean="0"/>
              <a:t>красносельского</a:t>
            </a:r>
            <a:r>
              <a:rPr lang="ru-RU" sz="1200" dirty="0" smtClean="0"/>
              <a:t> района </a:t>
            </a:r>
            <a:r>
              <a:rPr lang="ru-RU" sz="1200" dirty="0" err="1" smtClean="0"/>
              <a:t>санкт-петербурга</a:t>
            </a:r>
            <a:r>
              <a:rPr lang="ru-RU" sz="1200" dirty="0" smtClean="0"/>
              <a:t>.</a:t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4000" dirty="0" smtClean="0"/>
              <a:t>Консультация для родителей</a:t>
            </a:r>
            <a:br>
              <a:rPr lang="ru-RU" sz="4000" dirty="0" smtClean="0"/>
            </a:br>
            <a:r>
              <a:rPr lang="ru-RU" sz="4000" dirty="0" smtClean="0"/>
              <a:t>«</a:t>
            </a:r>
            <a:r>
              <a:rPr lang="ru-RU" sz="4000" smtClean="0"/>
              <a:t>Правила питания»</a:t>
            </a:r>
            <a:endParaRPr lang="ru-RU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2276872"/>
            <a:ext cx="5347320" cy="4464496"/>
          </a:xfrm>
        </p:spPr>
        <p:txBody>
          <a:bodyPr/>
          <a:lstStyle/>
          <a:p>
            <a:pPr algn="r"/>
            <a:r>
              <a:rPr lang="ru-RU" sz="2000" dirty="0" smtClean="0"/>
              <a:t>Подготовил воспитатель:</a:t>
            </a:r>
            <a:endParaRPr lang="ru-RU" sz="2000" dirty="0" smtClean="0"/>
          </a:p>
          <a:p>
            <a:pPr algn="r"/>
            <a:r>
              <a:rPr lang="ru-RU" sz="2000" dirty="0" err="1" smtClean="0"/>
              <a:t>Реботунова</a:t>
            </a:r>
            <a:r>
              <a:rPr lang="ru-RU" sz="2000" dirty="0" smtClean="0"/>
              <a:t> </a:t>
            </a:r>
            <a:r>
              <a:rPr lang="ru-RU" sz="2000" dirty="0" smtClean="0"/>
              <a:t>А.А.</a:t>
            </a:r>
          </a:p>
          <a:p>
            <a:pPr algn="r"/>
            <a:r>
              <a:rPr lang="ru-RU" sz="2000" dirty="0" smtClean="0"/>
              <a:t>.</a:t>
            </a:r>
            <a:endParaRPr lang="ru-RU" sz="2000" dirty="0" smtClean="0"/>
          </a:p>
          <a:p>
            <a:pPr algn="r"/>
            <a:endParaRPr lang="ru-RU" sz="2000" dirty="0" smtClean="0"/>
          </a:p>
          <a:p>
            <a:pPr algn="r"/>
            <a:endParaRPr lang="ru-RU" dirty="0" smtClean="0"/>
          </a:p>
          <a:p>
            <a:pPr algn="ctr"/>
            <a:r>
              <a:rPr lang="ru-RU" dirty="0"/>
              <a:t>г</a:t>
            </a:r>
            <a:r>
              <a:rPr lang="ru-RU" dirty="0" smtClean="0"/>
              <a:t>. Санкт-Петербург</a:t>
            </a:r>
          </a:p>
          <a:p>
            <a:pPr algn="ctr"/>
            <a:r>
              <a:rPr lang="ru-RU" dirty="0" smtClean="0"/>
              <a:t>2014г.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08920"/>
            <a:ext cx="3937620" cy="362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93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витамины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844824"/>
            <a:ext cx="4585692" cy="458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3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965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0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32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    Чем грозит недостаток в витаминах?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altLang="ru-RU" sz="2200" dirty="0"/>
              <a:t>Недостаток витамина А: «куриная слепота», сухость кожи, дегенерация слизистых оболочек;</a:t>
            </a:r>
          </a:p>
          <a:p>
            <a:r>
              <a:rPr lang="ru-RU" altLang="ru-RU" sz="2200" dirty="0"/>
              <a:t>Недостаток витамина В1: поражение нервной системы, сердечная недостаточность, боль в мышцах, отеки, у детей – замедление роста;</a:t>
            </a:r>
          </a:p>
          <a:p>
            <a:r>
              <a:rPr lang="ru-RU" altLang="ru-RU" sz="2200" dirty="0"/>
              <a:t>Недостаток витамина В3: пеллагра, сыпь, фотодерматит, диарея:</a:t>
            </a:r>
          </a:p>
          <a:p>
            <a:r>
              <a:rPr lang="ru-RU" altLang="ru-RU" sz="2200" dirty="0"/>
              <a:t>Недостаток витамина В6: диарея, анемия, раздражительность и депрессия, дерматиты</a:t>
            </a:r>
            <a:r>
              <a:rPr lang="ru-RU" altLang="ru-RU" dirty="0"/>
              <a:t>;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365104"/>
            <a:ext cx="324802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560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501008"/>
            <a:ext cx="8686800" cy="838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658" y="1052736"/>
            <a:ext cx="8686800" cy="4525963"/>
          </a:xfrm>
        </p:spPr>
        <p:txBody>
          <a:bodyPr>
            <a:normAutofit/>
          </a:bodyPr>
          <a:lstStyle/>
          <a:p>
            <a:r>
              <a:rPr lang="ru-RU" altLang="ru-RU" sz="2000" dirty="0"/>
              <a:t>Недостаток витамина С: цинга, анемия, сердечная недостаточность, долго не заживают раны:</a:t>
            </a:r>
          </a:p>
          <a:p>
            <a:r>
              <a:rPr lang="ru-RU" altLang="ru-RU" sz="2000" dirty="0"/>
              <a:t>Недостаток витамина D: рахит;</a:t>
            </a:r>
          </a:p>
          <a:p>
            <a:r>
              <a:rPr lang="ru-RU" altLang="ru-RU" sz="2000" dirty="0"/>
              <a:t>Недостаток витамина Е: нарушение всасывания жиров, анемия, атрофия мышц;</a:t>
            </a:r>
          </a:p>
          <a:p>
            <a:r>
              <a:rPr lang="ru-RU" altLang="ru-RU" sz="2000" dirty="0"/>
              <a:t>Недостаток витамина К: плохая свертываемость крови (что может привести к внутренним кровотечениям)</a:t>
            </a:r>
          </a:p>
          <a:p>
            <a:pPr marL="0" indent="0">
              <a:buNone/>
            </a:pPr>
            <a:endParaRPr lang="ru-RU" alt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745298"/>
            <a:ext cx="3034140" cy="242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6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10600" cy="108012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Группы продуктов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70169" y="1232756"/>
            <a:ext cx="3240360" cy="792088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фрукты</a:t>
            </a:r>
            <a:endParaRPr lang="ru-RU" sz="3200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19872" y="2866227"/>
            <a:ext cx="2664296" cy="792088"/>
          </a:xfrm>
        </p:spPr>
        <p:txBody>
          <a:bodyPr>
            <a:normAutofit/>
          </a:bodyPr>
          <a:lstStyle/>
          <a:p>
            <a:pPr algn="r"/>
            <a:r>
              <a:rPr lang="ru-RU" sz="3200" i="1" dirty="0" smtClean="0"/>
              <a:t>овощи</a:t>
            </a:r>
            <a:endParaRPr lang="ru-RU" sz="3200" i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7" y="1196752"/>
            <a:ext cx="2430573" cy="244827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879" y="1537865"/>
            <a:ext cx="2705249" cy="2019919"/>
          </a:xfrm>
        </p:spPr>
      </p:pic>
      <p:pic>
        <p:nvPicPr>
          <p:cNvPr id="9" name="Объект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256" y="4292843"/>
            <a:ext cx="2157398" cy="2234095"/>
          </a:xfrm>
          <a:prstGeom prst="rect">
            <a:avLst/>
          </a:prstGeom>
        </p:spPr>
      </p:pic>
      <p:pic>
        <p:nvPicPr>
          <p:cNvPr id="10" name="Объект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7" y="4738559"/>
            <a:ext cx="2124236" cy="18078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81228" y="5949979"/>
            <a:ext cx="28280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3200" i="1" cap="all" dirty="0">
                <a:solidFill>
                  <a:srgbClr val="F0A22E">
                    <a:shade val="50000"/>
                  </a:srgbClr>
                </a:solidFill>
                <a:latin typeface="Franklin Gothic Medium"/>
                <a:ea typeface="+mj-ea"/>
                <a:cs typeface="+mj-cs"/>
              </a:rPr>
              <a:t>Мясо и рыба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15361" y="4268926"/>
            <a:ext cx="2440283" cy="1175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3200" i="1" cap="all" dirty="0">
                <a:solidFill>
                  <a:srgbClr val="F0A22E">
                    <a:shade val="50000"/>
                  </a:srgbClr>
                </a:solidFill>
                <a:latin typeface="Franklin Gothic Medium"/>
                <a:ea typeface="+mj-ea"/>
                <a:cs typeface="+mj-cs"/>
              </a:rPr>
              <a:t>Молочные </a:t>
            </a:r>
            <a:endParaRPr lang="ru-RU" sz="3200" i="1" cap="all" dirty="0" smtClean="0">
              <a:solidFill>
                <a:srgbClr val="F0A22E">
                  <a:shade val="50000"/>
                </a:srgbClr>
              </a:solidFill>
              <a:latin typeface="Franklin Gothic Medium"/>
              <a:ea typeface="+mj-ea"/>
              <a:cs typeface="+mj-cs"/>
            </a:endParaRPr>
          </a:p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3200" i="1" cap="all" dirty="0" smtClean="0">
                <a:solidFill>
                  <a:srgbClr val="F0A22E">
                    <a:shade val="50000"/>
                  </a:srgbClr>
                </a:solidFill>
                <a:latin typeface="Franklin Gothic Medium"/>
                <a:ea typeface="+mj-ea"/>
                <a:cs typeface="+mj-cs"/>
              </a:rPr>
              <a:t>продукты</a:t>
            </a:r>
            <a:endParaRPr lang="ru-RU" sz="3200" i="1" cap="all" dirty="0">
              <a:solidFill>
                <a:srgbClr val="F0A22E">
                  <a:shade val="50000"/>
                </a:srgbClr>
              </a:solidFill>
              <a:latin typeface="Franklin Gothic Medium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9655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Вредные продукты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68" y="1340768"/>
            <a:ext cx="3712368" cy="37123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486" y="1372491"/>
            <a:ext cx="2907261" cy="31686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077072"/>
            <a:ext cx="1788790" cy="238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5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09148"/>
            <a:ext cx="8686800" cy="84124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Рейтинг самых вредных для детей продуктов питания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31402"/>
            <a:ext cx="1270106" cy="10584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358" y="1714261"/>
            <a:ext cx="1931197" cy="10911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959" y="2799811"/>
            <a:ext cx="2329994" cy="13475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796" y="4147384"/>
            <a:ext cx="2880320" cy="13279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776" y="5418807"/>
            <a:ext cx="3240360" cy="145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388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дети едят глазами!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50" y="1412776"/>
            <a:ext cx="2664296" cy="2664296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070" y="3140968"/>
            <a:ext cx="2686472" cy="26864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396824"/>
            <a:ext cx="2761109" cy="276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67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852936"/>
            <a:ext cx="8686800" cy="8382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Будьте здоровы!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35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8147248" cy="1883296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Здоровое питание </a:t>
            </a:r>
            <a:r>
              <a:rPr lang="ru-RU" sz="3200" dirty="0" smtClean="0"/>
              <a:t>– это полноценное питание, не наносящее вред человеческому организму.</a:t>
            </a:r>
            <a:endParaRPr lang="ru-RU" sz="3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420888"/>
            <a:ext cx="3816424" cy="3816424"/>
          </a:xfrm>
        </p:spPr>
      </p:pic>
    </p:spTree>
    <p:extLst>
      <p:ext uri="{BB962C8B-B14F-4D97-AF65-F5344CB8AC3E}">
        <p14:creationId xmlns:p14="http://schemas.microsoft.com/office/powerpoint/2010/main" val="128922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9552" y="1556792"/>
            <a:ext cx="4186808" cy="3925416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«Человек рождается здоровым, а все его болезни приходят к нему через рот с пищей».</a:t>
            </a:r>
          </a:p>
          <a:p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                   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Г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иппократ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80728"/>
            <a:ext cx="3786436" cy="3786436"/>
          </a:xfrm>
        </p:spPr>
      </p:pic>
    </p:spTree>
    <p:extLst>
      <p:ext uri="{BB962C8B-B14F-4D97-AF65-F5344CB8AC3E}">
        <p14:creationId xmlns:p14="http://schemas.microsoft.com/office/powerpoint/2010/main" val="3310977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32657"/>
            <a:ext cx="8458200" cy="574313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Calibri" panose="020F0502020204030204" pitchFamily="34" charset="0"/>
              </a:rPr>
              <a:t>Поэтому очень важно правильно организовать питание детей.</a:t>
            </a:r>
            <a:br>
              <a:rPr lang="ru-RU" sz="2000" b="1" dirty="0" smtClean="0">
                <a:latin typeface="Calibri" panose="020F0502020204030204" pitchFamily="34" charset="0"/>
              </a:rPr>
            </a:br>
            <a:r>
              <a:rPr lang="ru-RU" sz="2000" b="1" dirty="0" smtClean="0">
                <a:latin typeface="Calibri" panose="020F0502020204030204" pitchFamily="34" charset="0"/>
              </a:rPr>
              <a:t>Постоянно соблюдайте несколько основных принципов питания, которые станут фундаментом здоровья ребенка:</a:t>
            </a:r>
            <a:br>
              <a:rPr lang="ru-RU" sz="2000" b="1" dirty="0" smtClean="0">
                <a:latin typeface="Calibri" panose="020F0502020204030204" pitchFamily="34" charset="0"/>
              </a:rPr>
            </a:br>
            <a:r>
              <a:rPr lang="ru-RU" sz="2000" b="1" dirty="0">
                <a:latin typeface="Calibri" panose="020F0502020204030204" pitchFamily="34" charset="0"/>
              </a:rPr>
              <a:t/>
            </a:r>
            <a:br>
              <a:rPr lang="ru-RU" sz="2000" b="1" dirty="0">
                <a:latin typeface="Calibri" panose="020F0502020204030204" pitchFamily="34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1. режим питания.</a:t>
            </a:r>
            <a:br>
              <a:rPr lang="ru-RU" sz="2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2.разнообразие продуктов питания.</a:t>
            </a:r>
            <a:br>
              <a:rPr lang="ru-RU" sz="2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3.достаточность объема пищи.</a:t>
            </a:r>
            <a:br>
              <a:rPr lang="ru-RU" sz="2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4.соблюдение гигиены питания.</a:t>
            </a:r>
            <a:br>
              <a:rPr lang="ru-RU" sz="2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5.удовольствие от процесса еды.</a:t>
            </a:r>
            <a:br>
              <a:rPr lang="ru-RU" sz="2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</a:br>
            <a:endParaRPr lang="ru-RU" sz="20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4891" y="4509120"/>
            <a:ext cx="8458200" cy="9144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172" y="2183630"/>
            <a:ext cx="2287662" cy="20025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172" y="4478694"/>
            <a:ext cx="2365276" cy="15014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21" y="4478694"/>
            <a:ext cx="1414410" cy="18896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073" y="4530690"/>
            <a:ext cx="2114774" cy="15860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89" y="4501929"/>
            <a:ext cx="1737477" cy="173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94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458200" cy="1222375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                Режим питания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501008"/>
            <a:ext cx="8458200" cy="576064"/>
          </a:xfrm>
        </p:spPr>
        <p:txBody>
          <a:bodyPr>
            <a:noAutofit/>
          </a:bodyPr>
          <a:lstStyle/>
          <a:p>
            <a:r>
              <a:rPr lang="ru-RU" sz="2000" dirty="0" smtClean="0"/>
              <a:t>                           </a:t>
            </a:r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2000" b="1" i="1" dirty="0" smtClean="0"/>
              <a:t>                           «Организм работает, как часы».</a:t>
            </a:r>
          </a:p>
          <a:p>
            <a:r>
              <a:rPr lang="ru-RU" sz="2000" dirty="0" smtClean="0"/>
              <a:t>Не зря наши предки придумывали пословицы и поговорки. А ведь в них заложен истинный смысл. Все процессы внутри человеческого организма,-дыхание, сердце биение, пищеварение-носят ритмичный характер, поэтому потребность в регулярном приеме пищи является законной нормой нашего организма, а не прихотью диетологов.</a:t>
            </a:r>
          </a:p>
          <a:p>
            <a:r>
              <a:rPr lang="ru-RU" sz="2000" dirty="0" smtClean="0"/>
              <a:t>Правильная организация режима питания ребенка., создаст правильные привычки у него в будущем, и благоприятно отразится на его здоровье. Ведь не регулярное питание создаст дополнительную нагрузку и благоприятную почву для различного рода нарушений.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293096"/>
            <a:ext cx="2530697" cy="228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76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7778" y="260648"/>
            <a:ext cx="8458200" cy="1222375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            Достаточность питания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1117" y="2924944"/>
            <a:ext cx="8458200" cy="914400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dirty="0" smtClean="0"/>
              <a:t>                 «Я ем для того чтобы жить, другие живут для того, чтобы есть»</a:t>
            </a:r>
          </a:p>
          <a:p>
            <a:r>
              <a:rPr lang="ru-RU" sz="7200" b="1" dirty="0"/>
              <a:t> </a:t>
            </a:r>
            <a:r>
              <a:rPr lang="ru-RU" sz="7200" b="1" dirty="0" smtClean="0"/>
              <a:t>                                                                                                                     Сократ.</a:t>
            </a:r>
          </a:p>
          <a:p>
            <a:r>
              <a:rPr lang="ru-RU" sz="7200" dirty="0" smtClean="0"/>
              <a:t>Формула достаточного питания предельно проста: количество энергии, поступающей в организм с пищей, равна количеству энергии, затраченной человеком.</a:t>
            </a:r>
          </a:p>
          <a:p>
            <a:r>
              <a:rPr lang="ru-RU" sz="7200" dirty="0" smtClean="0"/>
              <a:t>Уровень </a:t>
            </a:r>
            <a:r>
              <a:rPr lang="ru-RU" sz="7200" dirty="0" err="1" smtClean="0"/>
              <a:t>энергозатрат</a:t>
            </a:r>
            <a:r>
              <a:rPr lang="ru-RU" sz="7200" dirty="0" smtClean="0"/>
              <a:t> организма ребенка достаточно высок, ведь его организм постоянно находится в фазе активного роста!  Но потребности в энергии пищевых веществ у детей не всегда одинаковы и зависят от целого ряда условий: пола и возраста ребенка, условий жизни, вида деятельности, состоянии здоровья, времени года.</a:t>
            </a:r>
          </a:p>
          <a:p>
            <a:r>
              <a:rPr lang="ru-RU" sz="8000" dirty="0" smtClean="0">
                <a:solidFill>
                  <a:srgbClr val="7030A0"/>
                </a:solidFill>
              </a:rPr>
              <a:t>                             Чем грозит переедание и недоедание?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298249"/>
              </p:ext>
            </p:extLst>
          </p:nvPr>
        </p:nvGraphicFramePr>
        <p:xfrm>
          <a:off x="1588878" y="3717032"/>
          <a:ext cx="6096000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Переедание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Недоедание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Снижение физической активности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Нарушение обмена веществ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Развитие хронических заболеваний:</a:t>
                      </a:r>
                      <a:r>
                        <a:rPr lang="ru-RU" baseline="0" dirty="0" smtClean="0"/>
                        <a:t> диабет, артроз, болезни гипертонической системы и т.д.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Снижение</a:t>
                      </a:r>
                      <a:r>
                        <a:rPr lang="ru-RU" baseline="0" dirty="0" smtClean="0"/>
                        <a:t> иммунитета, развитие хронических заболеваний: авитаминозы, заболевание щитовидной железы. Остеопороз и т.д.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9526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8458200" cy="1222375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Удовольствие от приема пищи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924944"/>
            <a:ext cx="8458200" cy="91440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                                  «Когда я ем – я глух и нем»</a:t>
            </a:r>
          </a:p>
          <a:p>
            <a:r>
              <a:rPr lang="ru-RU" sz="2000" dirty="0" smtClean="0"/>
              <a:t>Еда должна приносить радость! Кроме своей прямой роли-поставщика калорий,-еда также служит важным источником положительных эмоций. Еще: удовольствие от еды напрямую зависит от </a:t>
            </a:r>
            <a:r>
              <a:rPr lang="ru-RU" sz="2000" dirty="0"/>
              <a:t>а</a:t>
            </a:r>
            <a:r>
              <a:rPr lang="ru-RU" sz="2000" dirty="0" smtClean="0"/>
              <a:t>тмосферы, царящей за столом. Все негативные эмоции должны быть забыты, а за столом должны царить мир и покой. Объект семейной любви-телевизор, лучше оставить на послеобеденный отдых.</a:t>
            </a:r>
          </a:p>
          <a:p>
            <a:r>
              <a:rPr lang="ru-RU" sz="2000" dirty="0" smtClean="0"/>
              <a:t>Пусть у ребенка с самого раннего детства сформируется представление: семейный стол-это место, где всем уютно, тепло и, конечно, вкусно!!!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933056"/>
            <a:ext cx="4058146" cy="253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39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2944" y="260648"/>
            <a:ext cx="8458200" cy="1222375"/>
          </a:xfrm>
        </p:spPr>
        <p:txBody>
          <a:bodyPr/>
          <a:lstStyle/>
          <a:p>
            <a:r>
              <a:rPr lang="ru-RU" dirty="0" smtClean="0"/>
              <a:t>               </a:t>
            </a:r>
            <a:r>
              <a:rPr lang="ru-RU" dirty="0" smtClean="0">
                <a:solidFill>
                  <a:srgbClr val="7030A0"/>
                </a:solidFill>
              </a:rPr>
              <a:t>Гигиена питания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077072"/>
            <a:ext cx="8458200" cy="914400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dirty="0" smtClean="0"/>
              <a:t>                                     «Чистота-залог здоровья»</a:t>
            </a:r>
          </a:p>
          <a:p>
            <a:r>
              <a:rPr lang="ru-RU" sz="8000" dirty="0" smtClean="0"/>
              <a:t>Но, к сожалению знать это - не значит всегда выполнять… А ведь соблюдение элементарных правил гигиены может уберечь от множества заболеваний желудочно-кишечного тракта, в число которых входит наиболее опасное- гепатит.</a:t>
            </a:r>
          </a:p>
          <a:p>
            <a:r>
              <a:rPr lang="ru-RU" sz="8000" dirty="0" smtClean="0"/>
              <a:t>Показывайте ребенку хороший пример, заботясь о себе, поддерживая себя в хорошем состоянии и следуя тем, же самым привычкам, которым хотите научить ребенка.</a:t>
            </a:r>
          </a:p>
          <a:p>
            <a:r>
              <a:rPr lang="ru-RU" sz="8000" dirty="0" smtClean="0"/>
              <a:t>Когда детям нравится содержать себя в чистоте, они приобретают эту привычку на всю жизнь.</a:t>
            </a:r>
          </a:p>
          <a:p>
            <a:r>
              <a:rPr lang="ru-RU" sz="8000" dirty="0" smtClean="0"/>
              <a:t>Научите вашего ребенка: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8000" dirty="0" smtClean="0"/>
              <a:t>Соблюдать правила личной гигиены;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8000" dirty="0" smtClean="0"/>
              <a:t>Различать свежие и не свежие продукты;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8000" dirty="0" smtClean="0"/>
              <a:t>Осторожно обращаться с незнакомыми продуктами;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991472"/>
            <a:ext cx="2763495" cy="184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4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6592" y="260648"/>
            <a:ext cx="8458200" cy="1222375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Разнообразие продуктов питания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420888"/>
            <a:ext cx="8458200" cy="914400"/>
          </a:xfrm>
        </p:spPr>
        <p:txBody>
          <a:bodyPr>
            <a:noAutofit/>
          </a:bodyPr>
          <a:lstStyle/>
          <a:p>
            <a:r>
              <a:rPr lang="ru-RU" sz="2000" dirty="0" smtClean="0"/>
              <a:t>                                         </a:t>
            </a:r>
            <a:r>
              <a:rPr lang="ru-RU" sz="2000" b="1" i="1" dirty="0" smtClean="0"/>
              <a:t>«Я-то, что я ем».</a:t>
            </a:r>
          </a:p>
          <a:p>
            <a:r>
              <a:rPr lang="ru-RU" sz="2000" dirty="0" smtClean="0"/>
              <a:t>В природе не существует продуктов, которые содержали бы все необходимые человеку компоненты(за исключением материнского молока для новорожденных). Белки, жиры, углеводы, витамины, вода-из них состоит наше тело, из них состоит и наша пища. Но как разнообразить питание? Это зависит от сезона года, от имеющихся возможностей и желания родителей.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42" y="3429000"/>
            <a:ext cx="43815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</TotalTime>
  <Words>724</Words>
  <Application>Microsoft Office PowerPoint</Application>
  <PresentationFormat>Экран (4:3)</PresentationFormat>
  <Paragraphs>67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Franklin Gothic Book</vt:lpstr>
      <vt:lpstr>Franklin Gothic Medium</vt:lpstr>
      <vt:lpstr>Wingdings 2</vt:lpstr>
      <vt:lpstr>Трек</vt:lpstr>
      <vt:lpstr>Государственное бюджетное дошкольное образовательное учреждение  детский сад №80 красносельского района санкт-петербурга.  Консультация для родителей «Правила питания»</vt:lpstr>
      <vt:lpstr>Презентация PowerPoint</vt:lpstr>
      <vt:lpstr>Презентация PowerPoint</vt:lpstr>
      <vt:lpstr>Поэтому очень важно правильно организовать питание детей. Постоянно соблюдайте несколько основных принципов питания, которые станут фундаментом здоровья ребенка:  1. режим питания.  2.разнообразие продуктов питания.  3.достаточность объема пищи.  4.соблюдение гигиены питания.  5.удовольствие от процесса еды. </vt:lpstr>
      <vt:lpstr>                Режим питания</vt:lpstr>
      <vt:lpstr>            Достаточность питания</vt:lpstr>
      <vt:lpstr>Удовольствие от приема пищи</vt:lpstr>
      <vt:lpstr>               Гигиена питания</vt:lpstr>
      <vt:lpstr>Разнообразие продуктов питания</vt:lpstr>
      <vt:lpstr>витамины</vt:lpstr>
      <vt:lpstr>Презентация PowerPoint</vt:lpstr>
      <vt:lpstr>Презентация PowerPoint</vt:lpstr>
      <vt:lpstr>    Чем грозит недостаток в витаминах?</vt:lpstr>
      <vt:lpstr>Презентация PowerPoint</vt:lpstr>
      <vt:lpstr>Группы продуктов</vt:lpstr>
      <vt:lpstr>Вредные продукты</vt:lpstr>
      <vt:lpstr>Рейтинг самых вредных для детей продуктов питания</vt:lpstr>
      <vt:lpstr>               дети едят глазами!</vt:lpstr>
      <vt:lpstr>Будьте здоровы!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Анна</cp:lastModifiedBy>
  <cp:revision>47</cp:revision>
  <dcterms:created xsi:type="dcterms:W3CDTF">2012-06-21T16:40:35Z</dcterms:created>
  <dcterms:modified xsi:type="dcterms:W3CDTF">2015-01-17T15:25:51Z</dcterms:modified>
</cp:coreProperties>
</file>