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sldIdLst>
    <p:sldId id="283" r:id="rId2"/>
    <p:sldId id="256" r:id="rId3"/>
    <p:sldId id="257" r:id="rId4"/>
    <p:sldId id="282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8" autoAdjust="0"/>
    <p:restoredTop sz="94660"/>
  </p:normalViewPr>
  <p:slideViewPr>
    <p:cSldViewPr>
      <p:cViewPr varScale="1">
        <p:scale>
          <a:sx n="69" d="100"/>
          <a:sy n="69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D30BAB6-4C75-4132-967A-D571139E95B8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95B80E-04E6-4BEA-BA3A-0BA0F8A661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549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072A29-0282-4676-AA35-25B15E368E45}" type="slidenum">
              <a:rPr 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7E5911-3195-4F97-80F4-1EF34F1CC505}" type="slidenum">
              <a:rPr 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FE9F9BA1-280D-4543-B3D5-589A5C4F226F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03686F-571B-43D2-A034-357C8741C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81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A3E02-5277-46D0-A1A9-00E49E6AEA16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A7486-EA5B-4C98-9CB6-92B68C19A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18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5F907-A6C9-4383-8057-A41EBBEF51D0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18ACA-160B-4BD0-99FC-5B69C635BA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77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35050-D010-4FFF-A932-098F1F2F8247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BD1DE-70B9-4974-ABF5-4324CAD8A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06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DC29A-F783-4FFF-9101-42307F2DE443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5DEC5-C1C3-4353-B2E8-ADA0EFE86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372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5D4E1-1BDA-41FE-B27B-37313AC7CFCD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86F59-A6E6-4779-B482-5391B3B20C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22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41D15-E2F2-415E-BD6C-EF1CDF7B3F77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7D5A71B1-44D2-4376-B6E0-0736EB4FF7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031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63378-5ACB-4724-BE8F-275C48AABA90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AD1CA-3EEF-4315-9BB8-9C23EE68B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82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0FCA-C9F0-4D52-BBF5-DE212B7B2514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7CF47-8730-45D8-879C-DA7C5D16DB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25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48B7724B-9E54-47AF-9C93-76E3E7E6FD13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DD36E70B-CADE-421B-A441-6F6EF88CB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144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C69EA927-CEF5-4C5F-9667-30456F45AEDD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03421565-5AB8-4DF5-8391-27E96CEEE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013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37073E5-C0F9-47A8-A083-642FD1D9BAFE}" type="datetimeFigureOut">
              <a:rPr lang="ru-RU"/>
              <a:pPr>
                <a:defRPr/>
              </a:pPr>
              <a:t>01.05.2014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7348189-7559-40AF-8499-E8ECDC825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7" r:id="rId6"/>
    <p:sldLayoutId id="2147483728" r:id="rId7"/>
    <p:sldLayoutId id="2147483736" r:id="rId8"/>
    <p:sldLayoutId id="2147483737" r:id="rId9"/>
    <p:sldLayoutId id="2147483729" r:id="rId10"/>
    <p:sldLayoutId id="2147483730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99F166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ABDE91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556792"/>
            <a:ext cx="7920880" cy="2952328"/>
          </a:xfrm>
        </p:spPr>
        <p:txBody>
          <a:bodyPr>
            <a:noAutofit/>
          </a:bodyPr>
          <a:lstStyle/>
          <a:p>
            <a:pPr indent="0"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4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Формирование просодической стороны речи у детей с дизартрией</a:t>
            </a:r>
            <a:endParaRPr lang="ru-RU" sz="4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95536" y="5805264"/>
            <a:ext cx="4104456" cy="648072"/>
          </a:xfrm>
        </p:spPr>
        <p:txBody>
          <a:bodyPr>
            <a:normAutofit fontScale="775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Подготовила учитель-логопед: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 smtClean="0">
                <a:ln/>
                <a:solidFill>
                  <a:schemeClr val="accent3"/>
                </a:solidFill>
              </a:rPr>
              <a:t>Зинченко Светлана Ивановна</a:t>
            </a:r>
            <a:endParaRPr lang="ru-RU" sz="26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1066800" cy="621010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Восприятие изолированных звуков </a:t>
            </a:r>
            <a:br>
              <a:rPr lang="ru-RU" sz="2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 звукоподражаний, произнесенных  </a:t>
            </a:r>
            <a:br>
              <a:rPr lang="ru-RU" sz="2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 различной высотой голоса.</a:t>
            </a:r>
            <a:endParaRPr lang="ru-RU" sz="24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71670" y="290732"/>
            <a:ext cx="6808560" cy="6281540"/>
          </a:xfr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/>
          </a:p>
          <a:p>
            <a:pPr marL="448056" indent="-384048" fontAlgn="auto"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ru-RU" b="1" dirty="0" smtClean="0"/>
              <a:t>Послушай и покажи, кто так подает голос: кошка или котенок, собака или щенок и.т.д.</a:t>
            </a:r>
          </a:p>
          <a:p>
            <a:pPr marL="448056" indent="-384048" fontAlgn="auto"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" pitchFamily="2" charset="2"/>
              <a:buChar char="q"/>
              <a:defRPr/>
            </a:pPr>
            <a:endParaRPr lang="ru-RU" b="1" dirty="0" smtClean="0"/>
          </a:p>
          <a:p>
            <a:pPr marL="448056" indent="-384048" fontAlgn="auto"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 2"/>
              <a:buNone/>
              <a:defRPr/>
            </a:pPr>
            <a:r>
              <a:rPr lang="ru-RU" b="1" dirty="0" smtClean="0"/>
              <a:t>      </a:t>
            </a:r>
            <a:r>
              <a:rPr lang="ru-RU" dirty="0" smtClean="0"/>
              <a:t>АВ     - собака          АВ      - щенок</a:t>
            </a:r>
          </a:p>
          <a:p>
            <a:pPr marL="448056" indent="-384048" fontAlgn="auto"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 2"/>
              <a:buNone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МУ    - корова           МУ     - теленок</a:t>
            </a:r>
            <a:endParaRPr lang="ru-RU" dirty="0"/>
          </a:p>
        </p:txBody>
      </p:sp>
      <p:sp>
        <p:nvSpPr>
          <p:cNvPr id="7" name="Текст 3"/>
          <p:cNvSpPr txBox="1">
            <a:spLocks noGrp="1"/>
          </p:cNvSpPr>
          <p:nvPr>
            <p:ph type="body" idx="1"/>
          </p:nvPr>
        </p:nvSpPr>
        <p:spPr>
          <a:xfrm>
            <a:off x="1428728" y="285728"/>
            <a:ext cx="581025" cy="628173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Инструкция   №1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6200000" flipH="1">
            <a:off x="3143250" y="3357563"/>
            <a:ext cx="357188" cy="214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6215063" y="3286125"/>
            <a:ext cx="357187" cy="214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3214688" y="4286250"/>
            <a:ext cx="357187" cy="214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 flipH="1" flipV="1">
            <a:off x="6215063" y="4214812"/>
            <a:ext cx="357188" cy="214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90732"/>
            <a:ext cx="1571636" cy="621010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300" dirty="0" smtClean="0">
                <a:ln/>
                <a:solidFill>
                  <a:schemeClr val="accent3"/>
                </a:solidFill>
                <a:effectLst/>
              </a:rPr>
              <a:t>Воспроизведение изолированных звуков и звукоподражаний с понижением</a:t>
            </a:r>
            <a:br>
              <a:rPr lang="ru-RU" sz="23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2300" dirty="0" smtClean="0">
                <a:ln/>
                <a:solidFill>
                  <a:schemeClr val="accent3"/>
                </a:solidFill>
                <a:effectLst/>
              </a:rPr>
              <a:t> и повышением высоты голоса.</a:t>
            </a:r>
            <a:r>
              <a:rPr lang="ru-RU" sz="2400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sz="2400" dirty="0" smtClean="0">
                <a:ln/>
                <a:solidFill>
                  <a:schemeClr val="accent3"/>
                </a:solidFill>
                <a:effectLst/>
              </a:rPr>
            </a:br>
            <a:endParaRPr lang="ru-RU" sz="240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621010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itchFamily="2" charset="2"/>
              <a:buChar char="q"/>
              <a:defRPr/>
            </a:pPr>
            <a:r>
              <a:rPr lang="ru-RU" b="1" dirty="0" smtClean="0"/>
              <a:t>Покажи, как гудит большой пароход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r>
              <a:rPr lang="ru-RU" b="1" dirty="0" smtClean="0"/>
              <a:t>     и маленький, как подают голос животные и детеныши.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endParaRPr lang="ru-RU" b="1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r>
              <a:rPr lang="ru-RU" b="1" dirty="0" smtClean="0"/>
              <a:t>     </a:t>
            </a:r>
            <a:r>
              <a:rPr lang="ru-RU" dirty="0" smtClean="0"/>
              <a:t>У       - большой пароход </a:t>
            </a:r>
            <a:r>
              <a:rPr lang="ru-RU" sz="1800" dirty="0" smtClean="0"/>
              <a:t>(низкий голос)</a:t>
            </a:r>
            <a:endParaRPr lang="ru-RU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endParaRPr lang="ru-RU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r>
              <a:rPr lang="ru-RU" dirty="0" smtClean="0"/>
              <a:t>     У       - маленький пароход </a:t>
            </a:r>
            <a:r>
              <a:rPr lang="ru-RU" sz="1800" dirty="0" smtClean="0"/>
              <a:t>(высокий голос)</a:t>
            </a:r>
            <a:endParaRPr lang="ru-RU" dirty="0"/>
          </a:p>
        </p:txBody>
      </p:sp>
      <p:sp>
        <p:nvSpPr>
          <p:cNvPr id="7" name="Текст 3"/>
          <p:cNvSpPr txBox="1">
            <a:spLocks noGrp="1"/>
          </p:cNvSpPr>
          <p:nvPr>
            <p:ph type="body" idx="1"/>
          </p:nvPr>
        </p:nvSpPr>
        <p:spPr>
          <a:xfrm>
            <a:off x="1365250" y="290513"/>
            <a:ext cx="581025" cy="62103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Инструкция  №1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400" b="1" dirty="0">
              <a:ln/>
              <a:solidFill>
                <a:schemeClr val="accent3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2928938" y="3571875"/>
            <a:ext cx="357187" cy="214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2928938" y="4286250"/>
            <a:ext cx="357187" cy="214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214282" y="357166"/>
            <a:ext cx="2071702" cy="615391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200" dirty="0" smtClean="0">
                <a:ln/>
                <a:solidFill>
                  <a:schemeClr val="accent3"/>
                </a:solidFill>
                <a:effectLst/>
              </a:rPr>
              <a:t>Воспроизведение поступательного повышения и понижения голоса на </a:t>
            </a:r>
            <a:br>
              <a:rPr lang="ru-RU" sz="22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2200" dirty="0" smtClean="0">
                <a:ln/>
                <a:solidFill>
                  <a:schemeClr val="accent3"/>
                </a:solidFill>
                <a:effectLst/>
              </a:rPr>
              <a:t>гласных звуках с опорой на графическое изображение или движение руки.</a:t>
            </a: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endParaRPr lang="ru-RU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285728"/>
            <a:ext cx="581024" cy="2143140"/>
          </a:xfrm>
        </p:spPr>
        <p:txBody>
          <a:bodyPr>
            <a:normAutofit fontScale="925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500" b="1" dirty="0" smtClean="0">
                <a:ln/>
                <a:solidFill>
                  <a:schemeClr val="accent3"/>
                </a:solidFill>
              </a:rPr>
              <a:t>Инструкция              №1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57290" y="5286388"/>
            <a:ext cx="581024" cy="1214446"/>
          </a:xfrm>
        </p:spPr>
        <p:txBody>
          <a:bodyPr>
            <a:normAutofit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Инструкция№4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71670" y="290732"/>
            <a:ext cx="6808560" cy="21381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48056" indent="-384048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itchFamily="2" charset="2"/>
              <a:buChar char="q"/>
              <a:defRPr/>
            </a:pPr>
            <a:r>
              <a:rPr lang="ru-RU" sz="2200" b="1" dirty="0" smtClean="0"/>
              <a:t>Попробуй не ногами, а голосом подняться по ступенькам, а потом спуститься. Когда голос поднимается по ступенькам он повышается и становится тоньше, а когда спускается наоборот ниже.</a:t>
            </a:r>
            <a:endParaRPr lang="ru-RU" sz="22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71670" y="5286388"/>
            <a:ext cx="6862560" cy="118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448056" indent="-384048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ru-RU" b="1" dirty="0" smtClean="0"/>
              <a:t>Покажи, как звенит колокол.</a:t>
            </a:r>
          </a:p>
          <a:p>
            <a:pPr marL="448056" indent="-384048" fontAlgn="auto">
              <a:spcAft>
                <a:spcPts val="0"/>
              </a:spcAft>
              <a:buClr>
                <a:srgbClr val="FF6600"/>
              </a:buClr>
              <a:buFont typeface="Wingdings 2"/>
              <a:buNone/>
              <a:defRPr/>
            </a:pPr>
            <a:r>
              <a:rPr lang="ru-RU" b="1" dirty="0" smtClean="0"/>
              <a:t>     </a:t>
            </a:r>
            <a:r>
              <a:rPr lang="ru-RU" dirty="0" smtClean="0"/>
              <a:t>ДИНЬ                 ДИНЬ                  ДИНЬ</a:t>
            </a:r>
          </a:p>
          <a:p>
            <a:pPr marL="448056" indent="-384048" fontAlgn="auto">
              <a:spcAft>
                <a:spcPts val="0"/>
              </a:spcAft>
              <a:buClr>
                <a:srgbClr val="FF6600"/>
              </a:buClr>
              <a:buFont typeface="Wingdings 2"/>
              <a:buNone/>
              <a:defRPr/>
            </a:pPr>
            <a:r>
              <a:rPr lang="ru-RU" dirty="0" smtClean="0"/>
              <a:t>                 ДОН                     ДОН</a:t>
            </a:r>
          </a:p>
          <a:p>
            <a:pPr marL="448056" indent="-384048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100000"/>
              <a:buFont typeface="Wingdings 2"/>
              <a:buNone/>
              <a:defRPr/>
            </a:pPr>
            <a:endParaRPr lang="ru-RU" b="1" dirty="0"/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1357290" y="3929066"/>
            <a:ext cx="581024" cy="1214446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>
                <a:ln/>
                <a:solidFill>
                  <a:schemeClr val="accent3"/>
                </a:solidFill>
                <a:latin typeface="+mn-lt"/>
              </a:rPr>
              <a:t>Инструкция№3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4" name="Текст 3"/>
          <p:cNvSpPr txBox="1">
            <a:spLocks/>
          </p:cNvSpPr>
          <p:nvPr/>
        </p:nvSpPr>
        <p:spPr>
          <a:xfrm>
            <a:off x="1357290" y="2571744"/>
            <a:ext cx="581024" cy="1214446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fontScale="92500"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Инструкция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№2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71670" y="2571743"/>
            <a:ext cx="678661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2400" dirty="0"/>
              <a:t> </a:t>
            </a:r>
            <a:r>
              <a:rPr lang="ru-RU" sz="2400" b="1" dirty="0"/>
              <a:t>Покажи, как укачивают куклу.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defRPr/>
            </a:pPr>
            <a:r>
              <a:rPr lang="ru-RU" sz="2400" b="1" dirty="0"/>
              <a:t>   </a:t>
            </a:r>
            <a:r>
              <a:rPr lang="ru-RU" sz="2400" dirty="0"/>
              <a:t>А          А           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defRPr/>
            </a:pPr>
            <a:r>
              <a:rPr lang="ru-RU" sz="2400" dirty="0"/>
              <a:t>          А          А           А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071670" y="3929064"/>
            <a:ext cx="685804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Font typeface="Wingdings" pitchFamily="2" charset="2"/>
              <a:buChar char="q"/>
              <a:defRPr/>
            </a:pPr>
            <a:r>
              <a:rPr lang="ru-RU" sz="2400" b="1" dirty="0"/>
              <a:t> П</a:t>
            </a:r>
            <a:r>
              <a:rPr lang="ru-RU" sz="2400" b="1" dirty="0"/>
              <a:t>окажи</a:t>
            </a:r>
            <a:r>
              <a:rPr lang="ru-RU" sz="2400" b="1" dirty="0"/>
              <a:t>, как стучат </a:t>
            </a:r>
            <a:r>
              <a:rPr lang="ru-RU" sz="2400" b="1" dirty="0"/>
              <a:t>часы.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defRPr/>
            </a:pPr>
            <a:r>
              <a:rPr lang="ru-RU" sz="2400" dirty="0"/>
              <a:t>ТИК           ТИК           ТИК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defRPr/>
            </a:pPr>
            <a:r>
              <a:rPr lang="ru-RU" sz="2400" dirty="0"/>
              <a:t>         ТАК           ТАК</a:t>
            </a:r>
            <a:endParaRPr lang="ru-RU" sz="2400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 rot="5400000" flipH="1" flipV="1">
            <a:off x="3214688" y="3357563"/>
            <a:ext cx="214312" cy="214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 flipH="1" flipV="1">
            <a:off x="4348163" y="3367088"/>
            <a:ext cx="223837" cy="2047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2643188" y="3357563"/>
            <a:ext cx="347662" cy="2047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3714750" y="3357563"/>
            <a:ext cx="347663" cy="2047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4857750" y="3357563"/>
            <a:ext cx="347663" cy="2047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4000500" y="4714875"/>
            <a:ext cx="347663" cy="2047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 flipH="1" flipV="1">
            <a:off x="3500437" y="4714876"/>
            <a:ext cx="214313" cy="214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2571750" y="4714875"/>
            <a:ext cx="347663" cy="2047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5400000" flipH="1" flipV="1">
            <a:off x="5000625" y="4714875"/>
            <a:ext cx="214313" cy="214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3071813" y="6000750"/>
            <a:ext cx="347662" cy="2047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357813" y="6000750"/>
            <a:ext cx="347662" cy="2047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V="1">
            <a:off x="4214813" y="6000750"/>
            <a:ext cx="357187" cy="214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flipV="1">
            <a:off x="6429375" y="6000750"/>
            <a:ext cx="357188" cy="214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785794"/>
            <a:ext cx="6000792" cy="1362075"/>
          </a:xfrm>
        </p:spPr>
        <p:txBody>
          <a:bodyPr>
            <a:noAutofit/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7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Темп</a:t>
            </a:r>
            <a:br>
              <a:rPr lang="ru-RU" sz="7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sz="72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38" y="3286125"/>
            <a:ext cx="8191500" cy="27146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/>
              <a:t>   Это средство художественной выразительности, придающее речи живость, динамику, богатство выразительного звучания.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4000" b="1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40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0" y="290732"/>
            <a:ext cx="1571604" cy="621010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Восприятие темпа речи.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sz="2400" dirty="0" smtClean="0">
                <a:ln/>
                <a:solidFill>
                  <a:schemeClr val="accent3"/>
                </a:solidFill>
                <a:effectLst/>
              </a:rPr>
            </a:br>
            <a:endParaRPr lang="ru-RU" sz="240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62101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00000"/>
              <a:buFont typeface="Wingdings" pitchFamily="2" charset="2"/>
              <a:buChar char="q"/>
              <a:defRPr/>
            </a:pPr>
            <a:r>
              <a:rPr lang="ru-RU" b="1" dirty="0" smtClean="0"/>
              <a:t>Посмотри на картинки.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Ежик </a:t>
            </a:r>
            <a:r>
              <a:rPr lang="ru-RU" b="1" dirty="0" smtClean="0"/>
              <a:t>ходит спокойно -  и говорит спокойно, нормально.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Черепаха </a:t>
            </a:r>
            <a:r>
              <a:rPr lang="ru-RU" b="1" dirty="0" smtClean="0"/>
              <a:t>ползает медленно - и говорит очень медленно. 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Заяц </a:t>
            </a:r>
            <a:r>
              <a:rPr lang="ru-RU" b="1" dirty="0" smtClean="0"/>
              <a:t>бегает быстро – и говорит очень быстро.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 Послушай предложение </a:t>
            </a:r>
            <a:r>
              <a:rPr lang="ru-RU" b="1" i="1" dirty="0" smtClean="0"/>
              <a:t>(стихотворение, текст) </a:t>
            </a:r>
            <a:r>
              <a:rPr lang="ru-RU" b="1" dirty="0" smtClean="0"/>
              <a:t>угадай как я говорю и подними соответствующую картинку.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000" b="1" dirty="0" smtClean="0"/>
          </a:p>
        </p:txBody>
      </p:sp>
      <p:sp>
        <p:nvSpPr>
          <p:cNvPr id="7" name="Текст 3"/>
          <p:cNvSpPr txBox="1">
            <a:spLocks noGrp="1"/>
          </p:cNvSpPr>
          <p:nvPr>
            <p:ph type="body" idx="1"/>
          </p:nvPr>
        </p:nvSpPr>
        <p:spPr>
          <a:xfrm>
            <a:off x="1365250" y="290513"/>
            <a:ext cx="581025" cy="62103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Инструкция  №1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0" y="290732"/>
            <a:ext cx="2071670" cy="621010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400" dirty="0" smtClean="0"/>
              <a:t>Отраженное воспроизведение темпа произнесенного предложения </a:t>
            </a:r>
            <a:br>
              <a:rPr lang="ru-RU" sz="2400" dirty="0" smtClean="0"/>
            </a:br>
            <a:r>
              <a:rPr lang="ru-RU" sz="2400" dirty="0" smtClean="0"/>
              <a:t>стихотворения, текста.</a:t>
            </a:r>
            <a:br>
              <a:rPr lang="ru-RU" sz="2400" dirty="0" smtClean="0"/>
            </a:br>
            <a:r>
              <a:rPr lang="ru-RU" sz="2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2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621010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ru-RU" b="1" dirty="0" smtClean="0"/>
              <a:t>Послушай внимательно предложение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 и повтори его за мной точно так же.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b="1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b="1" dirty="0" smtClean="0"/>
              <a:t>Весной тает снег и бегут ручьи. </a:t>
            </a:r>
            <a:r>
              <a:rPr lang="ru-RU" sz="1800" b="1" dirty="0" smtClean="0"/>
              <a:t> </a:t>
            </a:r>
            <a:r>
              <a:rPr lang="ru-RU" dirty="0" smtClean="0"/>
              <a:t>- </a:t>
            </a:r>
            <a:r>
              <a:rPr lang="ru-RU" sz="1600" dirty="0" smtClean="0"/>
              <a:t>№ темп</a:t>
            </a:r>
            <a:endParaRPr lang="ru-RU" sz="2000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b="1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b="1" dirty="0" smtClean="0"/>
              <a:t>Самолет построит сами и помчимся на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b="1" dirty="0" smtClean="0"/>
              <a:t>лесами.</a:t>
            </a:r>
            <a:r>
              <a:rPr lang="ru-RU" sz="2000" dirty="0" smtClean="0"/>
              <a:t> –</a:t>
            </a:r>
            <a:r>
              <a:rPr lang="ru-RU" dirty="0" smtClean="0"/>
              <a:t> </a:t>
            </a:r>
            <a:r>
              <a:rPr lang="ru-RU" sz="1600" dirty="0" smtClean="0"/>
              <a:t>быстрый темп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b="1" dirty="0" smtClean="0"/>
              <a:t>Улитка носит свой домик на спине. </a:t>
            </a:r>
            <a:r>
              <a:rPr lang="ru-RU" sz="1600" dirty="0" smtClean="0"/>
              <a:t>– медленный темп</a:t>
            </a:r>
            <a:endParaRPr lang="ru-RU" sz="2000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b="1" dirty="0" smtClean="0"/>
          </a:p>
        </p:txBody>
      </p:sp>
      <p:sp>
        <p:nvSpPr>
          <p:cNvPr id="7" name="Текст 3"/>
          <p:cNvSpPr txBox="1">
            <a:spLocks noGrp="1"/>
          </p:cNvSpPr>
          <p:nvPr>
            <p:ph type="body" idx="1"/>
          </p:nvPr>
        </p:nvSpPr>
        <p:spPr>
          <a:xfrm>
            <a:off x="1357290" y="285728"/>
            <a:ext cx="581025" cy="62103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Инструкция  №1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0" y="290732"/>
            <a:ext cx="2214546" cy="621010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200" dirty="0" smtClean="0">
                <a:ln/>
                <a:solidFill>
                  <a:schemeClr val="accent3"/>
                </a:solidFill>
                <a:effectLst/>
              </a:rPr>
              <a:t>Самостоятельное управление темпом речи (по сигналу логопеда на </a:t>
            </a:r>
            <a:br>
              <a:rPr lang="ru-RU" sz="22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2200" dirty="0" smtClean="0">
                <a:ln/>
                <a:solidFill>
                  <a:schemeClr val="accent3"/>
                </a:solidFill>
                <a:effectLst/>
              </a:rPr>
              <a:t>материале небольшого уже знакомого стихотворения.</a:t>
            </a:r>
            <a:r>
              <a:rPr lang="ru-RU" sz="2400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sz="24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2400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sz="2400" dirty="0" smtClean="0">
                <a:ln/>
                <a:solidFill>
                  <a:schemeClr val="accent3"/>
                </a:solidFill>
                <a:effectLst/>
              </a:rPr>
            </a:br>
            <a:endParaRPr lang="ru-RU" sz="240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621010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itchFamily="2" charset="2"/>
              <a:buChar char="q"/>
              <a:defRPr/>
            </a:pPr>
            <a:r>
              <a:rPr lang="ru-RU" b="1" dirty="0" smtClean="0"/>
              <a:t>Ты будешь читать стихотворение, как увидишь карточку с зайцем – читай быстро, увидишь черепаху – читай медленно. А если увидишь ежа –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r>
              <a:rPr lang="ru-RU" b="1" dirty="0" smtClean="0"/>
              <a:t>     читай нормально, спокойно.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b="1" dirty="0" smtClean="0"/>
          </a:p>
        </p:txBody>
      </p:sp>
      <p:sp>
        <p:nvSpPr>
          <p:cNvPr id="7" name="Текст 3"/>
          <p:cNvSpPr txBox="1">
            <a:spLocks noGrp="1"/>
          </p:cNvSpPr>
          <p:nvPr>
            <p:ph type="body" idx="1"/>
          </p:nvPr>
        </p:nvSpPr>
        <p:spPr>
          <a:xfrm>
            <a:off x="1365250" y="290513"/>
            <a:ext cx="581025" cy="62103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Инструкция  №1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4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85728"/>
            <a:ext cx="6000792" cy="1362075"/>
          </a:xfrm>
        </p:spPr>
        <p:txBody>
          <a:bodyPr>
            <a:noAutofit/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7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Ритм</a:t>
            </a:r>
            <a:endParaRPr lang="ru-RU" sz="72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63" y="2500313"/>
            <a:ext cx="8334375" cy="3429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4000" b="1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/>
              <a:t>   Это равномерное чередование ускорения и замедления, напряжения и ослабления, долготы и краткости речи. Наиболее ощутимо выражение ритма в стихотворной речи, в единстве с содержанием.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214282" y="357166"/>
            <a:ext cx="2071702" cy="615391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700" dirty="0" smtClean="0">
                <a:ln/>
                <a:solidFill>
                  <a:schemeClr val="accent3"/>
                </a:solidFill>
                <a:effectLst/>
              </a:rPr>
              <a:t>Восприятие ритма.</a:t>
            </a: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endParaRPr lang="ru-RU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357166"/>
            <a:ext cx="581024" cy="2000264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500" b="1" dirty="0" smtClean="0">
                <a:ln/>
                <a:solidFill>
                  <a:schemeClr val="accent3"/>
                </a:solidFill>
              </a:rPr>
              <a:t>Инструкция  №1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57290" y="4643446"/>
            <a:ext cx="581024" cy="1857388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ln/>
                <a:solidFill>
                  <a:schemeClr val="accent3"/>
                </a:solidFill>
              </a:rPr>
              <a:t>Инструкция  №3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71670" y="357166"/>
            <a:ext cx="6808560" cy="20002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ct val="100000"/>
              <a:buFont typeface="Wingdings" pitchFamily="2" charset="2"/>
              <a:buChar char="q"/>
              <a:defRPr/>
            </a:pPr>
            <a:r>
              <a:rPr lang="ru-RU" b="1" dirty="0" smtClean="0"/>
              <a:t>Определение количества изолированных ударов.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ct val="100000"/>
              <a:buFont typeface="Wingdings 2"/>
              <a:buNone/>
              <a:defRPr/>
            </a:pPr>
            <a:r>
              <a:rPr lang="ru-RU" b="1" dirty="0" smtClean="0"/>
              <a:t>     </a:t>
            </a:r>
            <a:r>
              <a:rPr lang="ru-RU" dirty="0" smtClean="0"/>
              <a:t>Послушай, сколько было ударов и покажи карточку, на которой изображено нужное кол-во ударов.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71670" y="4643446"/>
            <a:ext cx="6808560" cy="18573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48056" indent="-384048" fontAlgn="auto">
              <a:spcAft>
                <a:spcPts val="0"/>
              </a:spcAft>
              <a:buClr>
                <a:srgbClr val="FF3300"/>
              </a:buClr>
              <a:buSzPct val="100000"/>
              <a:buFont typeface="Wingdings" pitchFamily="2" charset="2"/>
              <a:buChar char="q"/>
              <a:defRPr/>
            </a:pPr>
            <a:r>
              <a:rPr lang="ru-RU" b="1" dirty="0" smtClean="0"/>
              <a:t>Определение количества акцентируемых ударов путем показа карточки с записанными на ней соответствующими ритмическими структурами.</a:t>
            </a:r>
          </a:p>
          <a:p>
            <a:pPr marL="448056" indent="-384048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b="1" dirty="0"/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1357290" y="2500306"/>
            <a:ext cx="581024" cy="200026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Инструкция  №2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71670" y="2500306"/>
            <a:ext cx="6839438" cy="194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ru-RU" sz="2400" dirty="0"/>
              <a:t> </a:t>
            </a:r>
            <a:r>
              <a:rPr lang="ru-RU" sz="2400" b="1" dirty="0"/>
              <a:t>О</a:t>
            </a:r>
            <a:r>
              <a:rPr lang="ru-RU" sz="2400" b="1" dirty="0"/>
              <a:t>пределение </a:t>
            </a:r>
            <a:r>
              <a:rPr lang="ru-RU" sz="2400" b="1" dirty="0"/>
              <a:t>количества </a:t>
            </a:r>
            <a:r>
              <a:rPr lang="ru-RU" sz="2400" b="1" dirty="0"/>
              <a:t>при </a:t>
            </a:r>
            <a:r>
              <a:rPr lang="ru-RU" sz="2400" b="1" dirty="0" err="1"/>
              <a:t>прослу</a:t>
            </a:r>
            <a:r>
              <a:rPr lang="ru-RU" sz="2400" b="1" dirty="0"/>
              <a:t>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defRPr/>
            </a:pPr>
            <a:r>
              <a:rPr lang="ru-RU" sz="2400" b="1" dirty="0"/>
              <a:t>     </a:t>
            </a:r>
            <a:r>
              <a:rPr lang="ru-RU" sz="2400" b="1" dirty="0" err="1"/>
              <a:t>шивании</a:t>
            </a:r>
            <a:r>
              <a:rPr lang="ru-RU" sz="2400" b="1" dirty="0"/>
              <a:t> серии простых </a:t>
            </a:r>
            <a:r>
              <a:rPr lang="ru-RU" sz="2400" b="1" dirty="0"/>
              <a:t>ударов. </a:t>
            </a:r>
            <a:endParaRPr lang="ru-RU" sz="24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ru-RU" sz="2400" b="1" dirty="0"/>
              <a:t> </a:t>
            </a:r>
            <a:r>
              <a:rPr lang="ru-RU" sz="2400" b="1" dirty="0"/>
              <a:t>    </a:t>
            </a:r>
            <a:r>
              <a:rPr lang="ru-RU" sz="2400" dirty="0"/>
              <a:t>Послушай</a:t>
            </a:r>
            <a:r>
              <a:rPr lang="ru-RU" sz="2400" dirty="0"/>
              <a:t>, сколько было ударов </a:t>
            </a:r>
            <a:r>
              <a:rPr lang="ru-RU" sz="2400" dirty="0"/>
              <a:t>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ru-RU" sz="2400" dirty="0"/>
              <a:t> </a:t>
            </a:r>
            <a:r>
              <a:rPr lang="ru-RU" sz="2400" dirty="0"/>
              <a:t>    покажи </a:t>
            </a:r>
            <a:r>
              <a:rPr lang="ru-RU" sz="2400" dirty="0"/>
              <a:t>нужную карточку.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214282" y="357166"/>
            <a:ext cx="2071702" cy="6153912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7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Воспроизведение ритма.</a:t>
            </a:r>
            <a: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ru-RU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71670" y="290732"/>
            <a:ext cx="6840000" cy="92369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100000"/>
              <a:buFont typeface="Wingdings" pitchFamily="2" charset="2"/>
              <a:buChar char="q"/>
              <a:defRPr/>
            </a:pPr>
            <a:r>
              <a:rPr lang="ru-RU" sz="2900" b="1" dirty="0" smtClean="0"/>
              <a:t>Самостоятельное воспроизведение по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900" b="1" dirty="0" smtClean="0"/>
              <a:t>подражанию </a:t>
            </a:r>
            <a:r>
              <a:rPr lang="ru-RU" sz="2900" b="1" i="1" dirty="0" smtClean="0"/>
              <a:t>(без опоры на зрительное восприятие)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900" b="1" dirty="0" smtClean="0"/>
              <a:t>изолированных ударов.</a:t>
            </a:r>
          </a:p>
          <a:p>
            <a:pPr marL="448056" indent="-384048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71670" y="5572140"/>
            <a:ext cx="6840000" cy="9286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20000"/>
              <a:buFont typeface="Wingdings" pitchFamily="2" charset="2"/>
              <a:buChar char="q"/>
              <a:defRPr/>
            </a:pPr>
            <a:r>
              <a:rPr lang="ru-RU" sz="1800" b="1" dirty="0" smtClean="0"/>
              <a:t>Узнавание ритмического рисунка одного из 2-х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20000"/>
              <a:buFont typeface="Wingdings 2"/>
              <a:buNone/>
              <a:defRPr/>
            </a:pPr>
            <a:r>
              <a:rPr lang="ru-RU" sz="1800" b="1" dirty="0" smtClean="0"/>
              <a:t>стихотворных текстов.</a:t>
            </a:r>
            <a:endParaRPr lang="ru-RU" sz="2000" b="1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/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1357290" y="5572140"/>
            <a:ext cx="581024" cy="92869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 err="1">
                <a:ln/>
                <a:solidFill>
                  <a:schemeClr val="accent3"/>
                </a:solidFill>
                <a:latin typeface="+mn-lt"/>
              </a:rPr>
              <a:t>Инстр-я</a:t>
            </a:r>
            <a:r>
              <a:rPr lang="ru-RU" sz="1400" b="1" dirty="0">
                <a:ln/>
                <a:solidFill>
                  <a:schemeClr val="accent3"/>
                </a:solidFill>
                <a:latin typeface="+mn-lt"/>
              </a:rPr>
              <a:t> №6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71670" y="1357298"/>
            <a:ext cx="6840000" cy="864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b="1" dirty="0"/>
              <a:t>  Самостоятельное </a:t>
            </a:r>
            <a:r>
              <a:rPr lang="ru-RU" b="1" dirty="0"/>
              <a:t>воспроизведение по подражанию серии простых ударов</a:t>
            </a:r>
            <a:r>
              <a:rPr lang="ru-RU" sz="2000" dirty="0"/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71670" y="4500570"/>
            <a:ext cx="6840000" cy="90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2400" b="1" dirty="0"/>
              <a:t>  </a:t>
            </a:r>
            <a:r>
              <a:rPr lang="ru-RU" b="1" dirty="0"/>
              <a:t>Узнавание ритмического рисунка </a:t>
            </a:r>
            <a:r>
              <a:rPr lang="ru-RU" b="1" dirty="0"/>
              <a:t>фразы при простукивании.</a:t>
            </a:r>
          </a:p>
        </p:txBody>
      </p:sp>
      <p:sp>
        <p:nvSpPr>
          <p:cNvPr id="17" name="Текст 3"/>
          <p:cNvSpPr txBox="1">
            <a:spLocks/>
          </p:cNvSpPr>
          <p:nvPr/>
        </p:nvSpPr>
        <p:spPr>
          <a:xfrm>
            <a:off x="1357290" y="4500570"/>
            <a:ext cx="581024" cy="92869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Инстр-я</a:t>
            </a:r>
            <a:r>
              <a:rPr lang="ru-RU" sz="1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 №5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  <p:sp>
        <p:nvSpPr>
          <p:cNvPr id="18" name="Текст 3"/>
          <p:cNvSpPr txBox="1">
            <a:spLocks/>
          </p:cNvSpPr>
          <p:nvPr/>
        </p:nvSpPr>
        <p:spPr>
          <a:xfrm>
            <a:off x="1357290" y="3429000"/>
            <a:ext cx="581024" cy="92869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Инстр-я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  №4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19" name="Текст 3"/>
          <p:cNvSpPr txBox="1">
            <a:spLocks/>
          </p:cNvSpPr>
          <p:nvPr/>
        </p:nvSpPr>
        <p:spPr>
          <a:xfrm>
            <a:off x="1357290" y="2357430"/>
            <a:ext cx="581024" cy="92869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 err="1">
                <a:ln/>
                <a:solidFill>
                  <a:schemeClr val="accent3"/>
                </a:solidFill>
                <a:latin typeface="+mn-lt"/>
              </a:rPr>
              <a:t>Инстр-я</a:t>
            </a:r>
            <a:r>
              <a:rPr lang="ru-RU" sz="1400" b="1" dirty="0">
                <a:ln/>
                <a:solidFill>
                  <a:schemeClr val="accent3"/>
                </a:solidFill>
                <a:latin typeface="+mn-lt"/>
              </a:rPr>
              <a:t> №3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22" name="Текст 3"/>
          <p:cNvSpPr txBox="1">
            <a:spLocks/>
          </p:cNvSpPr>
          <p:nvPr/>
        </p:nvSpPr>
        <p:spPr>
          <a:xfrm>
            <a:off x="1357290" y="1285860"/>
            <a:ext cx="581024" cy="92869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fontScale="92500"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Инстр-я</a:t>
            </a:r>
            <a:endParaRPr lang="ru-RU" sz="1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 №2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  <p:sp>
        <p:nvSpPr>
          <p:cNvPr id="23" name="Текст 3"/>
          <p:cNvSpPr txBox="1">
            <a:spLocks/>
          </p:cNvSpPr>
          <p:nvPr/>
        </p:nvSpPr>
        <p:spPr>
          <a:xfrm>
            <a:off x="1357290" y="285728"/>
            <a:ext cx="581024" cy="92869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fontScale="925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Инстр-я</a:t>
            </a: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№1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71670" y="2357430"/>
            <a:ext cx="6839438" cy="864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Font typeface="Wingdings" pitchFamily="2" charset="2"/>
              <a:buChar char="q"/>
              <a:defRPr/>
            </a:pPr>
            <a:r>
              <a:rPr lang="ru-RU" sz="2000" b="1" dirty="0"/>
              <a:t> </a:t>
            </a:r>
            <a:r>
              <a:rPr lang="ru-RU" sz="2000" b="1" dirty="0"/>
              <a:t> </a:t>
            </a:r>
            <a:r>
              <a:rPr lang="ru-RU" b="1" dirty="0"/>
              <a:t>Самостоятельное </a:t>
            </a:r>
            <a:r>
              <a:rPr lang="ru-RU" b="1" dirty="0"/>
              <a:t>воспроизведение по подражанию серии акцентируемых ударов.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71670" y="3357562"/>
            <a:ext cx="6840000" cy="97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ru-RU" sz="2000" b="1" dirty="0"/>
              <a:t>  </a:t>
            </a:r>
            <a:r>
              <a:rPr lang="ru-RU" b="1" dirty="0"/>
              <a:t>Самостоятельное </a:t>
            </a:r>
            <a:r>
              <a:rPr lang="ru-RU" b="1" dirty="0"/>
              <a:t>записывание знаками </a:t>
            </a: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defRPr/>
            </a:pPr>
            <a:r>
              <a:rPr lang="ru-RU" b="1" dirty="0"/>
              <a:t>(</a:t>
            </a:r>
            <a:r>
              <a:rPr lang="ru-RU" b="1" dirty="0"/>
              <a:t>тихий удар – громкий удар) услышанных ударов.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9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Дизартрия</a:t>
            </a:r>
            <a:endParaRPr lang="ru-RU" sz="96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28596" y="428604"/>
            <a:ext cx="6286544" cy="271464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Это заболевание  вызванное нарушением произносительной стороны речи вследствие органического поражения ЦНС.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2428868"/>
            <a:ext cx="7643866" cy="80021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/>
                <a:solidFill>
                  <a:schemeClr val="accent3"/>
                </a:solidFill>
                <a:latin typeface="+mn-lt"/>
              </a:rPr>
              <a:t>У детей </a:t>
            </a:r>
            <a:r>
              <a:rPr lang="ru-RU" sz="2800" b="1" dirty="0" err="1">
                <a:ln/>
                <a:solidFill>
                  <a:schemeClr val="accent3"/>
                </a:solidFill>
                <a:latin typeface="+mn-lt"/>
              </a:rPr>
              <a:t>дизартриков</a:t>
            </a:r>
            <a:r>
              <a:rPr lang="ru-RU" sz="2800" b="1" dirty="0">
                <a:ln/>
                <a:solidFill>
                  <a:schemeClr val="accent3"/>
                </a:solidFill>
                <a:latin typeface="+mn-lt"/>
              </a:rPr>
              <a:t> отмечается: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5813" y="3214688"/>
            <a:ext cx="83581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b="1"/>
              <a:t>Ограниченная подвижность речевой и мимической моторики.</a:t>
            </a:r>
          </a:p>
          <a:p>
            <a:endParaRPr lang="ru-RU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85813" y="3714750"/>
            <a:ext cx="6643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b="1"/>
              <a:t>Нечеткое, смазанное звукопроизношение.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85813" y="4214813"/>
            <a:ext cx="6643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b="1"/>
              <a:t>Тихий, слабый или наоборот резкий голос.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85813" y="4714875"/>
            <a:ext cx="6715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b="1"/>
              <a:t>Нарушенный ритм дыхания.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85813" y="5214938"/>
            <a:ext cx="6715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b="1"/>
              <a:t>Речь теряет свою плавность.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85813" y="5715000"/>
            <a:ext cx="7715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b="1"/>
              <a:t>Темп речи ускоренный или наоборот замедленный.</a:t>
            </a:r>
          </a:p>
          <a:p>
            <a:pPr>
              <a:buFont typeface="Wingdings" pitchFamily="2" charset="2"/>
              <a:buChar char="ü"/>
            </a:pPr>
            <a:endParaRPr lang="ru-RU" b="1"/>
          </a:p>
        </p:txBody>
      </p:sp>
      <p:sp>
        <p:nvSpPr>
          <p:cNvPr id="10251" name="TextBox 33"/>
          <p:cNvSpPr txBox="1">
            <a:spLocks noChangeArrowheads="1"/>
          </p:cNvSpPr>
          <p:nvPr/>
        </p:nvSpPr>
        <p:spPr bwMode="auto">
          <a:xfrm>
            <a:off x="571500" y="6211888"/>
            <a:ext cx="83581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ru-RU"/>
              <a:t> </a:t>
            </a:r>
          </a:p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1" grpId="0"/>
      <p:bldP spid="32" grpId="0"/>
      <p:bldP spid="3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358246" cy="1357322"/>
          </a:xfrm>
        </p:spPr>
        <p:txBody>
          <a:bodyPr>
            <a:noAutofit/>
          </a:bodyPr>
          <a:lstStyle/>
          <a:p>
            <a:pPr indent="0" algn="ctr" fontAlgn="auto">
              <a:spcAft>
                <a:spcPts val="0"/>
              </a:spcAft>
              <a:defRPr/>
            </a:pPr>
            <a:r>
              <a:rPr lang="ru-RU" sz="6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Логическое ударение</a:t>
            </a:r>
            <a:endParaRPr lang="ru-RU" sz="66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1714500"/>
            <a:ext cx="8548688" cy="164306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40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Это наиболее существенное выделение слова, с точки зрения ситуации речи, средство передачи смысловых отношений между словами. К. С. Станиславский называл логическое ударение «указательным пальцем», отмечающим самое главное слово в предложении.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57313" y="4071938"/>
            <a:ext cx="62150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3"/>
                </a:solidFill>
                <a:latin typeface="+mn-lt"/>
              </a:rPr>
              <a:t>Есть четыре способа выделить слово.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50" y="4643438"/>
            <a:ext cx="350043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Более замедленным произношением.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50" y="5572125"/>
            <a:ext cx="35004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Усилением голоса.</a:t>
            </a:r>
            <a:endParaRPr lang="ru-RU" b="1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4714875"/>
            <a:ext cx="35718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ru-RU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Изменение высоты голоса.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5572125"/>
            <a:ext cx="392906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Паузой перед 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словом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 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     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или после него.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214282" y="357166"/>
            <a:ext cx="2286016" cy="615391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700" dirty="0" smtClean="0">
                <a:ln/>
                <a:solidFill>
                  <a:schemeClr val="accent3"/>
                </a:solidFill>
                <a:effectLst/>
              </a:rPr>
              <a:t>Восприятие логического</a:t>
            </a:r>
            <a:br>
              <a:rPr lang="ru-RU" sz="27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2700" dirty="0" smtClean="0">
                <a:ln/>
                <a:solidFill>
                  <a:schemeClr val="accent3"/>
                </a:solidFill>
                <a:effectLst/>
              </a:rPr>
              <a:t> ударения.</a:t>
            </a: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endParaRPr lang="ru-RU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357166"/>
            <a:ext cx="581024" cy="2000264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500" b="1" dirty="0" smtClean="0">
                <a:ln/>
                <a:solidFill>
                  <a:schemeClr val="accent3"/>
                </a:solidFill>
              </a:rPr>
              <a:t>Инструкция  №1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57290" y="4643446"/>
            <a:ext cx="581024" cy="192882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ln/>
                <a:solidFill>
                  <a:schemeClr val="accent3"/>
                </a:solidFill>
              </a:rPr>
              <a:t>Инструкция  №3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71670" y="357166"/>
            <a:ext cx="6858000" cy="20002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itchFamily="2" charset="2"/>
              <a:buChar char="q"/>
              <a:defRPr/>
            </a:pPr>
            <a:r>
              <a:rPr lang="ru-RU" sz="1800" b="1" dirty="0" smtClean="0"/>
              <a:t>Умение выделить слово, выделенное голосом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r>
              <a:rPr lang="ru-RU" sz="1800" b="1" dirty="0" smtClean="0"/>
              <a:t>      в повествовательном предложении и назвать его.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800" b="1" i="1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i="1" dirty="0" smtClean="0"/>
              <a:t> - Емеля</a:t>
            </a:r>
            <a:r>
              <a:rPr lang="ru-RU" sz="1800" dirty="0" smtClean="0"/>
              <a:t> поймал щуку.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- Емеля поймал </a:t>
            </a:r>
            <a:r>
              <a:rPr lang="ru-RU" sz="1800" b="1" i="1" dirty="0" smtClean="0"/>
              <a:t>щуку.</a:t>
            </a:r>
            <a:endParaRPr lang="ru-RU" sz="1800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- Емеля </a:t>
            </a:r>
            <a:r>
              <a:rPr lang="ru-RU" sz="1800" b="1" i="1" dirty="0" smtClean="0"/>
              <a:t>поймал</a:t>
            </a:r>
            <a:r>
              <a:rPr lang="ru-RU" sz="1800" dirty="0" smtClean="0"/>
              <a:t> щуку.</a:t>
            </a:r>
            <a:endParaRPr lang="ru-RU" sz="20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71670" y="4643446"/>
            <a:ext cx="6808560" cy="192882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itchFamily="2" charset="2"/>
              <a:buChar char="q"/>
              <a:defRPr/>
            </a:pPr>
            <a:r>
              <a:rPr lang="ru-RU" sz="1800" b="1" dirty="0" smtClean="0"/>
              <a:t>Умение определять слово, выделенное голосом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r>
              <a:rPr lang="ru-RU" sz="1800" b="1" dirty="0" smtClean="0"/>
              <a:t>      в каждой строчке стихотворного текста.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endParaRPr lang="ru-RU" sz="800" b="1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Я </a:t>
            </a:r>
            <a:r>
              <a:rPr lang="ru-RU" sz="1800" b="1" i="1" dirty="0" smtClean="0"/>
              <a:t>забрался</a:t>
            </a:r>
            <a:r>
              <a:rPr lang="ru-RU" sz="1800" dirty="0" smtClean="0"/>
              <a:t> под кровать,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Чтобы </a:t>
            </a:r>
            <a:r>
              <a:rPr lang="ru-RU" sz="1800" b="1" i="1" dirty="0" smtClean="0"/>
              <a:t>брата</a:t>
            </a:r>
            <a:r>
              <a:rPr lang="ru-RU" sz="1800" dirty="0" smtClean="0"/>
              <a:t> напугать.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На себя всю </a:t>
            </a:r>
            <a:r>
              <a:rPr lang="ru-RU" sz="1800" b="1" i="1" dirty="0" smtClean="0"/>
              <a:t>пыль</a:t>
            </a:r>
            <a:r>
              <a:rPr lang="ru-RU" sz="1800" dirty="0" smtClean="0"/>
              <a:t> собрал,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Очень </a:t>
            </a:r>
            <a:r>
              <a:rPr lang="ru-RU" sz="1800" b="1" i="1" dirty="0" smtClean="0"/>
              <a:t>маму</a:t>
            </a:r>
            <a:r>
              <a:rPr lang="ru-RU" sz="1800" dirty="0" smtClean="0"/>
              <a:t> напугал.</a:t>
            </a:r>
            <a:endParaRPr lang="ru-RU" sz="1800" b="1" dirty="0"/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1357290" y="2500306"/>
            <a:ext cx="581024" cy="200026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Инструкция  №2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71670" y="2500306"/>
            <a:ext cx="6839438" cy="198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2000" b="1" dirty="0"/>
              <a:t>   </a:t>
            </a:r>
            <a:r>
              <a:rPr lang="ru-RU" b="1" dirty="0"/>
              <a:t>Умение </a:t>
            </a:r>
            <a:r>
              <a:rPr lang="ru-RU" b="1" dirty="0"/>
              <a:t>выделять слово, выделенное голосом </a:t>
            </a: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ru-RU" b="1" dirty="0"/>
              <a:t>       в </a:t>
            </a:r>
            <a:r>
              <a:rPr lang="ru-RU" b="1" dirty="0"/>
              <a:t>вопросительном предложении, и вместо </a:t>
            </a:r>
            <a:r>
              <a:rPr lang="ru-RU" b="1" dirty="0"/>
              <a:t>ответа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ru-RU" b="1" dirty="0"/>
              <a:t> </a:t>
            </a:r>
            <a:r>
              <a:rPr lang="ru-RU" b="1" dirty="0"/>
              <a:t>      показать </a:t>
            </a:r>
            <a:r>
              <a:rPr lang="ru-RU" b="1" dirty="0"/>
              <a:t>соответствующую картинку</a:t>
            </a:r>
            <a:r>
              <a:rPr lang="ru-RU" b="1" dirty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ru-RU" sz="8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/>
              <a:t> - Бабушка</a:t>
            </a:r>
            <a:r>
              <a:rPr lang="ru-RU" dirty="0"/>
              <a:t> </a:t>
            </a:r>
            <a:r>
              <a:rPr lang="ru-RU" dirty="0"/>
              <a:t>вяжет кофту?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dirty="0"/>
              <a:t>- Бабушка </a:t>
            </a:r>
            <a:r>
              <a:rPr lang="ru-RU" dirty="0"/>
              <a:t>вяжет </a:t>
            </a:r>
            <a:r>
              <a:rPr lang="ru-RU" b="1" i="1" dirty="0"/>
              <a:t>кофту</a:t>
            </a:r>
            <a:r>
              <a:rPr lang="ru-RU" dirty="0"/>
              <a:t>?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-142908" y="357166"/>
            <a:ext cx="2571768" cy="615391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27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Воспроизведение логического ударения.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00232" y="214290"/>
            <a:ext cx="6929438" cy="192882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48056" indent="-384048"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Воспроизведение фразы с логическим ударение </a:t>
            </a:r>
          </a:p>
          <a:p>
            <a:pPr marL="448056" indent="-384048"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образцу.</a:t>
            </a:r>
          </a:p>
          <a:p>
            <a:pPr marL="448056" indent="-384048"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Инструкция: </a:t>
            </a:r>
            <a:r>
              <a:rPr lang="ru-RU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Слушай внимательно и повтори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предложение, выделяя в нем голосом «главное» слово.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endParaRPr lang="ru-RU" sz="1600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r>
              <a:rPr lang="ru-RU" sz="16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Маша</a:t>
            </a:r>
            <a:r>
              <a:rPr lang="ru-RU" sz="16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идет в школу.                 У </a:t>
            </a:r>
            <a:r>
              <a:rPr lang="ru-RU" sz="16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Коли </a:t>
            </a:r>
            <a:r>
              <a:rPr lang="ru-RU" sz="16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новый мяч.</a:t>
            </a:r>
            <a:endParaRPr lang="ru-RU" sz="1800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00232" y="4429132"/>
            <a:ext cx="6879998" cy="22860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48056" indent="-384048"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Воспроизведение логического ударения при ответах на вопросы по  сюжетным картинкам.</a:t>
            </a:r>
            <a:endParaRPr lang="ru-RU" sz="1600" b="1" dirty="0" smtClean="0"/>
          </a:p>
          <a:p>
            <a:pPr marL="448056" indent="-384048"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i="1" dirty="0" smtClean="0"/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i="1" dirty="0" smtClean="0"/>
              <a:t> </a:t>
            </a:r>
            <a:r>
              <a:rPr lang="ru-RU" sz="1600" i="1" dirty="0" smtClean="0"/>
              <a:t>Инструкция</a:t>
            </a:r>
            <a:r>
              <a:rPr lang="ru-RU" sz="1600" dirty="0" smtClean="0"/>
              <a:t>: </a:t>
            </a:r>
            <a:r>
              <a:rPr lang="ru-RU" sz="1600" b="1" dirty="0" smtClean="0"/>
              <a:t>Отвечай на вопрос тем предложением, которое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/>
              <a:t> мы только что составили. Будь внимателен, выделяй голосом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/>
              <a:t> «важное» слово.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Бабушка вяжет носок.          Кто вяжет носок?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                                                  Что делает бабушка?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                                                  Что вяжет бабушка?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 2"/>
              <a:buNone/>
              <a:defRPr/>
            </a:pPr>
            <a:endParaRPr lang="ru-RU" sz="1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000232" y="2285992"/>
            <a:ext cx="6910876" cy="198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Сравнение двух предложений, отличающихся только </a:t>
            </a:r>
            <a:r>
              <a:rPr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логическим ударением</a:t>
            </a:r>
            <a:r>
              <a:rPr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/>
              <a:t>Инструкция</a:t>
            </a:r>
            <a:r>
              <a:rPr lang="ru-RU" sz="1600" i="1" dirty="0"/>
              <a:t>: </a:t>
            </a:r>
            <a:r>
              <a:rPr lang="ru-RU" sz="1600" b="1" dirty="0"/>
              <a:t>Я произнесу два предложения. Внимательно послушай, как они звучат, одинаково или по-разному? </a:t>
            </a:r>
            <a:endParaRPr lang="ru-RU" sz="16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И </a:t>
            </a:r>
            <a:r>
              <a:rPr lang="ru-RU" sz="1600" b="1" dirty="0"/>
              <a:t>повтори точно так же</a:t>
            </a:r>
            <a:r>
              <a:rPr lang="ru-RU" sz="1600" b="1" dirty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У </a:t>
            </a:r>
            <a:r>
              <a:rPr lang="ru-RU" sz="1600" b="1" i="1" dirty="0"/>
              <a:t>Кати</a:t>
            </a:r>
            <a:r>
              <a:rPr lang="ru-RU" sz="1600" dirty="0"/>
              <a:t> книга. </a:t>
            </a:r>
            <a:r>
              <a:rPr lang="ru-RU" sz="1600" dirty="0"/>
              <a:t>           У </a:t>
            </a:r>
            <a:r>
              <a:rPr lang="ru-RU" sz="1600" dirty="0"/>
              <a:t>Кати </a:t>
            </a:r>
            <a:r>
              <a:rPr lang="ru-RU" sz="1600" b="1" i="1" dirty="0"/>
              <a:t>книга</a:t>
            </a:r>
            <a:r>
              <a:rPr lang="ru-RU" sz="1600" b="1" dirty="0"/>
              <a:t>.</a:t>
            </a:r>
          </a:p>
        </p:txBody>
      </p:sp>
      <p:sp>
        <p:nvSpPr>
          <p:cNvPr id="11" name="Текст 7"/>
          <p:cNvSpPr>
            <a:spLocks noGrp="1"/>
          </p:cNvSpPr>
          <p:nvPr>
            <p:ph type="body" idx="1"/>
          </p:nvPr>
        </p:nvSpPr>
        <p:spPr>
          <a:xfrm>
            <a:off x="1285852" y="214290"/>
            <a:ext cx="581024" cy="650085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Задания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1500198" cy="615391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4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Воспроизведение логического ударения.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sz="2000" dirty="0" smtClean="0">
                <a:ln/>
                <a:solidFill>
                  <a:schemeClr val="accent3"/>
                </a:solidFill>
                <a:effectLst/>
              </a:rPr>
            </a:br>
            <a:endParaRPr lang="ru-RU" sz="200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285852" y="3429000"/>
            <a:ext cx="581024" cy="3216586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Задание  №2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928794" y="142852"/>
            <a:ext cx="6951436" cy="3165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48056" indent="-384048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Воспроизведение фраз с повествовательной и</a:t>
            </a:r>
          </a:p>
          <a:p>
            <a:pPr marL="448056" indent="-384048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вопросительной интонацией  с перемещением </a:t>
            </a:r>
          </a:p>
          <a:p>
            <a:pPr marL="448056" indent="-384048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логического ударения в зависимости от количества слов в </a:t>
            </a:r>
          </a:p>
          <a:p>
            <a:pPr marL="448056" indent="-384048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предложении.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Инструкция №1.</a:t>
            </a:r>
            <a:r>
              <a:rPr lang="ru-RU" sz="17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Послушай фразу. Сколько в ней слов?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Выдели сначала 1-е, 2-е, 3-е слово.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Меняется ли смысл фразы?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Собака грызет кость.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Инструкция</a:t>
            </a:r>
            <a:r>
              <a:rPr lang="ru-RU" sz="17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№2. </a:t>
            </a:r>
            <a:r>
              <a:rPr lang="ru-RU" sz="17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Послушай фразу. Произнеси ее столько раз,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сколько в ней слов. Каждый раз делай ударение только на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одном – новом – слове.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700" i="1" u="sng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Вы</a:t>
            </a:r>
            <a:r>
              <a:rPr lang="ru-RU" sz="17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утром звонили?   Вы </a:t>
            </a:r>
            <a:r>
              <a:rPr lang="ru-RU" sz="1700" i="1" u="sng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утром</a:t>
            </a:r>
            <a:r>
              <a:rPr lang="ru-RU" sz="17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звонили?   Вы утром </a:t>
            </a:r>
            <a:r>
              <a:rPr lang="ru-RU" sz="1700" i="1" u="sng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звонили</a:t>
            </a:r>
            <a:r>
              <a:rPr lang="ru-RU" sz="17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? 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700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928794" y="3427124"/>
            <a:ext cx="6951436" cy="321658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Самостоятельный выбор слова, произносимого с логическим ударением,  в зависимости от вкладываемого смысла.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448056" indent="-384048"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Инструкция.</a:t>
            </a:r>
            <a:r>
              <a:rPr lang="ru-RU" sz="16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Папа пришел с работы.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- Повтори эту фразу так, чтобы было понятно, что пришел с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работы папа, а не дядя.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- Повтори эту фразу так, чтобы было понятно, что папа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пришел, а не приехал на машине.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- Повтори эту фразу так, чтобы было понятно, что папа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пришел с работы, а не из магазина.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285852" y="142852"/>
            <a:ext cx="581024" cy="31654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Задание  №1</a:t>
            </a: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714356"/>
            <a:ext cx="7239000" cy="1362075"/>
          </a:xfrm>
        </p:spPr>
        <p:txBody>
          <a:bodyPr>
            <a:noAutofit/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7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Интонация</a:t>
            </a:r>
            <a:br>
              <a:rPr lang="ru-RU" sz="7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sz="72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63" y="2786063"/>
            <a:ext cx="8215312" cy="3643312"/>
          </a:xfrm>
        </p:spPr>
        <p:txBody>
          <a:bodyPr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/>
              <a:t>   </a:t>
            </a:r>
            <a:r>
              <a:rPr lang="ru-RU" sz="2600" b="1" dirty="0" smtClean="0"/>
              <a:t>С ее помощью предложениям придается значение вопроса, побуждения, просьбы, сообщения. Интонация позволяет передать эмоционально смысловые оттенки текста, выражая состояние, настроение автора </a:t>
            </a:r>
            <a:r>
              <a:rPr lang="ru-RU" sz="2600" i="1" dirty="0" smtClean="0"/>
              <a:t>(грусть, тревогу, радость …), </a:t>
            </a:r>
            <a:r>
              <a:rPr lang="ru-RU" sz="2600" b="1" dirty="0" smtClean="0"/>
              <a:t>его отношение к описываемому </a:t>
            </a:r>
            <a:r>
              <a:rPr lang="ru-RU" sz="2600" i="1" dirty="0" smtClean="0"/>
              <a:t>(ирония, уважение, гордость).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214282" y="357166"/>
            <a:ext cx="2071702" cy="6153912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7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Восприятие  интонации.</a:t>
            </a:r>
            <a: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ru-RU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71670" y="290732"/>
            <a:ext cx="6840000" cy="118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448056" indent="-384048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Определение наличия повествовательного предложения. </a:t>
            </a:r>
          </a:p>
          <a:p>
            <a:pPr marL="448056" indent="-384048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Знакомство с сигнальной карточкой.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600" dirty="0" smtClean="0"/>
              <a:t>Инструкция: </a:t>
            </a:r>
            <a:r>
              <a:rPr lang="ru-RU" sz="5600" b="1" dirty="0" smtClean="0"/>
              <a:t>Слушай внимательно, если услышишь, что я тебе о чем-то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600" b="1" dirty="0" smtClean="0"/>
              <a:t>сообщаю и говорю при этом спокойным, ровным голосом – подними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600" b="1" dirty="0" smtClean="0"/>
              <a:t>карточку с точкой.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71670" y="5572140"/>
            <a:ext cx="6858000" cy="11430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448056" indent="-384048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Дифференциация типов предложений в стихотворном тексте.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600" dirty="0" smtClean="0"/>
              <a:t>Инструкци</a:t>
            </a:r>
            <a:r>
              <a:rPr lang="ru-RU" sz="5600" i="1" dirty="0" smtClean="0"/>
              <a:t>я. </a:t>
            </a:r>
            <a:r>
              <a:rPr lang="ru-RU" sz="5600" b="1" dirty="0" smtClean="0"/>
              <a:t>Я сейчас буду читать предложение, а ты после каждой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600" b="1" dirty="0" smtClean="0"/>
              <a:t>строчки поднимай соответствующую карточку.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600" dirty="0" smtClean="0"/>
              <a:t>Кто умеет утром сам просыпаться по часам?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600" dirty="0" smtClean="0"/>
              <a:t>Я умею по часам просыпаться утром сам.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600" b="1" dirty="0" smtClean="0"/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/>
          </a:p>
        </p:txBody>
      </p:sp>
      <p:sp>
        <p:nvSpPr>
          <p:cNvPr id="18" name="Текст 3"/>
          <p:cNvSpPr txBox="1">
            <a:spLocks/>
          </p:cNvSpPr>
          <p:nvPr/>
        </p:nvSpPr>
        <p:spPr>
          <a:xfrm>
            <a:off x="1357290" y="285728"/>
            <a:ext cx="581024" cy="64294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71670" y="1571612"/>
            <a:ext cx="6858048" cy="126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Определение </a:t>
            </a: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наличия вопросительного предложения. 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Знакомство </a:t>
            </a: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сигнальной карточкой</a:t>
            </a: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Инструкция: </a:t>
            </a:r>
            <a:r>
              <a:rPr lang="ru-RU" sz="1400" b="1" dirty="0"/>
              <a:t>Слушай внимательно, если услышишь, что я о чем-то спрашиваю, задаю вопрос  – подними карточку с вопросительным знаком.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071670" y="2928934"/>
            <a:ext cx="6858048" cy="12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Определение </a:t>
            </a: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наличия восклицательного предложения. 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Знакомство </a:t>
            </a: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сигнальной карточкой</a:t>
            </a: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Инструкция: </a:t>
            </a:r>
            <a:r>
              <a:rPr lang="ru-RU" sz="1400" b="1" dirty="0"/>
              <a:t>Слушай внимательно, если услышишь, что я радостно и громко говорю – подними карточку с восклицательным знаком.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071670" y="4286256"/>
            <a:ext cx="6858048" cy="118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Дифференциация </a:t>
            </a: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типов интонации в предложениях</a:t>
            </a:r>
            <a:r>
              <a:rPr lang="ru-RU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Инструкция. </a:t>
            </a:r>
            <a:r>
              <a:rPr lang="ru-RU" sz="1400" b="1" dirty="0"/>
              <a:t>Послушай внимательно два предложения и подними карточки, которые подходят.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На улице холодно. </a:t>
            </a:r>
            <a:r>
              <a:rPr lang="ru-RU" sz="1400" dirty="0"/>
              <a:t>     На </a:t>
            </a:r>
            <a:r>
              <a:rPr lang="ru-RU" sz="1400" dirty="0"/>
              <a:t>улице холодно?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0" y="290732"/>
            <a:ext cx="1928794" cy="6153912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Воспроизведение интонации.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endParaRPr lang="ru-RU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214290"/>
            <a:ext cx="581024" cy="1071570"/>
          </a:xfrm>
        </p:spPr>
        <p:txBody>
          <a:bodyPr>
            <a:normAutofit fontScale="925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500" b="1" dirty="0" err="1" smtClean="0">
                <a:ln/>
                <a:solidFill>
                  <a:schemeClr val="accent3"/>
                </a:solidFill>
              </a:rPr>
              <a:t>Инстр-я</a:t>
            </a:r>
            <a:r>
              <a:rPr lang="ru-RU" sz="1500" b="1" dirty="0" smtClean="0">
                <a:ln/>
                <a:solidFill>
                  <a:schemeClr val="accent3"/>
                </a:solidFill>
              </a:rPr>
              <a:t> №1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57290" y="4429132"/>
            <a:ext cx="576000" cy="2304000"/>
          </a:xfrm>
        </p:spPr>
        <p:txBody>
          <a:bodyPr>
            <a:normAutofit fontScale="92500" lnSpcReduction="2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Инструкция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№4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71670" y="214290"/>
            <a:ext cx="6912000" cy="10788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Clr>
                <a:srgbClr val="FF6600"/>
              </a:buClr>
              <a:buSzPct val="91000"/>
              <a:buFont typeface="Wingdings 2"/>
              <a:buNone/>
              <a:defRPr/>
            </a:pPr>
            <a:r>
              <a:rPr lang="ru-RU" sz="1600" b="1" dirty="0" smtClean="0"/>
              <a:t>Отраженное воспроизведение фраз с разной интонацией.</a:t>
            </a:r>
          </a:p>
          <a:p>
            <a:pPr marL="448056" indent="-384048" fontAlgn="auto">
              <a:spcAft>
                <a:spcPts val="0"/>
              </a:spcAft>
              <a:buClr>
                <a:srgbClr val="FF6600"/>
              </a:buClr>
              <a:buSzPct val="91000"/>
              <a:buFont typeface="Wingdings 2"/>
              <a:buNone/>
              <a:defRPr/>
            </a:pPr>
            <a:r>
              <a:rPr lang="ru-RU" sz="1600" b="1" dirty="0" smtClean="0"/>
              <a:t> </a:t>
            </a:r>
            <a:r>
              <a:rPr lang="ru-RU" sz="1600" dirty="0" smtClean="0"/>
              <a:t>Сверкает молния.                                   Сверкает молния?</a:t>
            </a:r>
          </a:p>
          <a:p>
            <a:pPr marL="448056" indent="-384048" fontAlgn="auto">
              <a:spcAft>
                <a:spcPts val="0"/>
              </a:spcAft>
              <a:buClr>
                <a:srgbClr val="FF6600"/>
              </a:buClr>
              <a:buSzPct val="91000"/>
              <a:buFont typeface="Wingdings 2"/>
              <a:buNone/>
              <a:defRPr/>
            </a:pPr>
            <a:r>
              <a:rPr lang="ru-RU" sz="1600" dirty="0" smtClean="0"/>
              <a:t>                                   Сверкает молния!</a:t>
            </a:r>
          </a:p>
          <a:p>
            <a:pPr marL="448056" indent="-384048" fontAlgn="auto">
              <a:spcAft>
                <a:spcPts val="0"/>
              </a:spcAft>
              <a:buClr>
                <a:srgbClr val="FF6600"/>
              </a:buClr>
              <a:buSzPct val="91000"/>
              <a:buFont typeface="Wingdings 2"/>
              <a:buNone/>
              <a:defRPr/>
            </a:pP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71670" y="4429132"/>
            <a:ext cx="6912000" cy="228601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 smtClean="0"/>
              <a:t>Самостоятельное воспроизведение мелодики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 smtClean="0"/>
              <a:t>повествовательного, вопросительного, восклицательного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 smtClean="0"/>
              <a:t>предложений. При этом образец интонационного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 smtClean="0"/>
              <a:t>оформления предложений не дается.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6400" i="1" dirty="0" smtClean="0"/>
              <a:t>Инструкция</a:t>
            </a:r>
            <a:r>
              <a:rPr lang="ru-RU" sz="6400" dirty="0" smtClean="0"/>
              <a:t>.    Рассмотри картинки.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6400" dirty="0" smtClean="0"/>
              <a:t>                   - Как сказать, что светит солнце?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6400" dirty="0" smtClean="0"/>
              <a:t>                   - Как спросить, пойдут ли дети гулять?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6400" dirty="0" smtClean="0"/>
              <a:t>                   - Как сказать, когда дети радуются, что пойдут гулять?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6400" dirty="0" smtClean="0"/>
              <a:t>                   - Как спросить имя у нового ребенка в группе?</a:t>
            </a:r>
          </a:p>
          <a:p>
            <a:pPr marL="448056" indent="-384048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100000"/>
              <a:buFont typeface="Wingdings 2"/>
              <a:buNone/>
              <a:defRPr/>
            </a:pPr>
            <a:endParaRPr lang="ru-RU" b="1" dirty="0"/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1357290" y="2643182"/>
            <a:ext cx="581024" cy="164307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fontScale="925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>
                <a:ln/>
                <a:solidFill>
                  <a:schemeClr val="accent3"/>
                </a:solidFill>
                <a:latin typeface="+mn-lt"/>
              </a:rPr>
              <a:t>Инструкция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>
                <a:ln/>
                <a:solidFill>
                  <a:schemeClr val="accent3"/>
                </a:solidFill>
                <a:latin typeface="+mn-lt"/>
              </a:rPr>
              <a:t> №3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4" name="Текст 3"/>
          <p:cNvSpPr txBox="1">
            <a:spLocks/>
          </p:cNvSpPr>
          <p:nvPr/>
        </p:nvSpPr>
        <p:spPr>
          <a:xfrm>
            <a:off x="1357290" y="1428736"/>
            <a:ext cx="581024" cy="107157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Инстр-я</a:t>
            </a:r>
            <a:r>
              <a:rPr lang="ru-RU" sz="1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 №2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71670" y="1428735"/>
            <a:ext cx="6929486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Отраженное </a:t>
            </a:r>
            <a:r>
              <a:rPr lang="ru-RU" sz="1600" b="1" dirty="0"/>
              <a:t>воспроизведение стихотворных строк в соответствии с интонацией логопеда</a:t>
            </a:r>
            <a:r>
              <a:rPr lang="ru-RU" sz="1600" b="1" dirty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- Ты куда идешь медведь?        - Да на что тебе она?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- В город елку поглядеть!           - Новый год встречать пора!</a:t>
            </a:r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2071670" y="2643182"/>
            <a:ext cx="6912000" cy="162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Отраженное </a:t>
            </a:r>
            <a:r>
              <a:rPr lang="ru-RU" sz="1600" b="1" dirty="0"/>
              <a:t>воспроизведение фраз с противоположными типами интонации.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/>
              <a:t>Инструкция. </a:t>
            </a:r>
            <a:r>
              <a:rPr lang="ru-RU" sz="1600" b="1" dirty="0"/>
              <a:t>Я буду задавать вопрос, а ты отвечай той же фразой, но с другой интонацией.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Ночью </a:t>
            </a:r>
            <a:r>
              <a:rPr lang="ru-RU" sz="1600" dirty="0"/>
              <a:t>шел дождь?  Ночью шел дождь.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defRPr/>
            </a:pPr>
            <a:endParaRPr lang="ru-RU" sz="16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 rot="21130233">
            <a:off x="614438" y="799406"/>
            <a:ext cx="7908925" cy="536733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Многолетние наблюдения показали, что еще одной проблемой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дизартриков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является монотонность голоса.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Речь течет, как медленная река, не вызывая эмоционального всплеска.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А ведь, если продолжить эту метафору,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то голос ребенка должен журчать, как быстрый ручей, переливаясь гаммой звуков и оттенков. 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   И этот «ручей» называется 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 научном языке –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«диапазоном голоса». </a:t>
            </a:r>
            <a:endParaRPr lang="ru-RU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В этом понятии уместились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высота голоса</a:t>
            </a: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его громкость,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сила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тембр голоса.</a:t>
            </a:r>
          </a:p>
          <a:p>
            <a:pPr marL="448056" indent="-384048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1362075"/>
          </a:xfrm>
        </p:spPr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Просодическая сторона речи </a:t>
            </a:r>
            <a:r>
              <a:rPr lang="ru-RU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включает в себя: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2143116"/>
            <a:ext cx="3429024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b="1" dirty="0">
                <a:ln/>
                <a:solidFill>
                  <a:schemeClr val="accent3"/>
                </a:solidFill>
                <a:latin typeface="+mj-lt"/>
              </a:rPr>
              <a:t> Силу</a:t>
            </a:r>
            <a:r>
              <a:rPr lang="ru-RU" sz="3200" b="1" dirty="0">
                <a:ln/>
                <a:solidFill>
                  <a:schemeClr val="accent3"/>
                </a:solidFill>
                <a:latin typeface="+mn-lt"/>
              </a:rPr>
              <a:t> голоса</a:t>
            </a:r>
            <a:endParaRPr lang="ru-RU" sz="32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4876" y="2857496"/>
            <a:ext cx="3714776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ru-RU" sz="3200" b="1" dirty="0">
                <a:ln/>
                <a:solidFill>
                  <a:schemeClr val="accent3"/>
                </a:solidFill>
                <a:latin typeface="+mn-lt"/>
              </a:rPr>
              <a:t> Высоту голоса</a:t>
            </a:r>
            <a:endParaRPr lang="ru-RU" sz="32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3643314"/>
            <a:ext cx="1785950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ru-RU" sz="3200" b="1" dirty="0">
                <a:ln/>
                <a:solidFill>
                  <a:schemeClr val="accent3"/>
                </a:solidFill>
                <a:latin typeface="+mn-lt"/>
              </a:rPr>
              <a:t> Темп</a:t>
            </a:r>
            <a:endParaRPr lang="ru-RU" sz="32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4876" y="4143380"/>
            <a:ext cx="171451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ru-RU" sz="3200" b="1" dirty="0">
                <a:ln/>
                <a:solidFill>
                  <a:schemeClr val="accent3"/>
                </a:solidFill>
                <a:latin typeface="+mn-lt"/>
              </a:rPr>
              <a:t> Ритм</a:t>
            </a:r>
            <a:endParaRPr lang="ru-RU" sz="32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5072074"/>
            <a:ext cx="564360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ru-RU" sz="3200" b="1" dirty="0">
                <a:ln/>
                <a:solidFill>
                  <a:schemeClr val="accent3"/>
                </a:solidFill>
                <a:latin typeface="+mn-lt"/>
              </a:rPr>
              <a:t>Логическое ударение</a:t>
            </a:r>
            <a:endParaRPr lang="ru-RU" sz="32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6314" y="6000768"/>
            <a:ext cx="314327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ru-RU" sz="3200" b="1" dirty="0">
                <a:ln/>
                <a:solidFill>
                  <a:schemeClr val="accent3"/>
                </a:solidFill>
                <a:latin typeface="+mn-lt"/>
              </a:rPr>
              <a:t>Интонацию</a:t>
            </a:r>
            <a:endParaRPr lang="ru-RU" sz="3200" b="1" dirty="0">
              <a:ln/>
              <a:solidFill>
                <a:schemeClr val="accent3"/>
              </a:solidFill>
              <a:latin typeface="+mn-lt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785794"/>
            <a:ext cx="7239000" cy="1362075"/>
          </a:xfrm>
        </p:spPr>
        <p:txBody>
          <a:bodyPr>
            <a:noAutofit/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7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Сила голоса</a:t>
            </a:r>
            <a:br>
              <a:rPr lang="ru-RU" sz="7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sz="72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3" y="3214688"/>
            <a:ext cx="8548687" cy="16430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/>
              <a:t>Это умение управлять голосом, умело делая переходы от громкого звучания к тихому и наоборот.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1323406" cy="615391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400" dirty="0" smtClean="0">
                <a:ln/>
                <a:solidFill>
                  <a:schemeClr val="accent3"/>
                </a:solidFill>
                <a:effectLst/>
              </a:rPr>
              <a:t>Восприятие отдельных звуков </a:t>
            </a:r>
            <a:br>
              <a:rPr lang="ru-RU" sz="24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2400" dirty="0" smtClean="0">
                <a:ln/>
                <a:solidFill>
                  <a:schemeClr val="accent3"/>
                </a:solidFill>
                <a:effectLst/>
              </a:rPr>
              <a:t>и звукоподражаний произнесенных</a:t>
            </a:r>
            <a:br>
              <a:rPr lang="ru-RU" sz="24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2400" dirty="0" smtClean="0">
                <a:ln/>
                <a:solidFill>
                  <a:schemeClr val="accent3"/>
                </a:solidFill>
                <a:effectLst/>
              </a:rPr>
              <a:t>с разной силой голоса.</a:t>
            </a:r>
            <a:r>
              <a:rPr lang="ru-RU" sz="2000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sz="2000" dirty="0" smtClean="0">
                <a:ln/>
                <a:solidFill>
                  <a:schemeClr val="accent3"/>
                </a:solidFill>
                <a:effectLst/>
              </a:rPr>
            </a:br>
            <a:endParaRPr lang="ru-RU" sz="200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4414" y="285728"/>
            <a:ext cx="581024" cy="301752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Инструкция  №1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214414" y="3429000"/>
            <a:ext cx="581024" cy="301752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Инструкция  №2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928794" y="285728"/>
            <a:ext cx="6879998" cy="30175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48056" indent="-384048" fontAlgn="auto">
              <a:spcAft>
                <a:spcPts val="0"/>
              </a:spcAft>
              <a:buClr>
                <a:srgbClr val="FF9933"/>
              </a:buClr>
              <a:buFont typeface="Wingdings" pitchFamily="2" charset="2"/>
              <a:buChar char="q"/>
              <a:defRPr/>
            </a:pPr>
            <a:r>
              <a:rPr lang="ru-RU" b="1" dirty="0" smtClean="0"/>
              <a:t>Слушай внимательно.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Плывет пароход, он гудит – УУУУУ.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Если пароход близко – он гудит громко,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если далеко – тихо.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Услышишь громкий гудок – подними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карточку, где пароход близко, тихий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гудок – где далеко.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928794" y="3427124"/>
            <a:ext cx="6951436" cy="30175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ru-RU" b="1" dirty="0" smtClean="0"/>
              <a:t>Послушай как подают голос разные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животные, насекомые, птицы. Отгадать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по их голосу далеко они от нас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находятся или близко.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0" y="290732"/>
            <a:ext cx="1785918" cy="5995788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7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Воспроизведение отдельных звуков </a:t>
            </a:r>
            <a:br>
              <a:rPr lang="ru-RU" sz="27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7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 звукоподражаний произнесенных </a:t>
            </a:r>
            <a:br>
              <a:rPr lang="ru-RU" sz="27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7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 разной силой голоса.</a:t>
            </a:r>
            <a:r>
              <a:rPr lang="ru-RU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Инструкция  №1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Инструкция  №2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928794" y="290732"/>
            <a:ext cx="6951436" cy="30175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ru-RU" b="1" dirty="0" smtClean="0"/>
              <a:t>Покажи, как гудит пароход, самолет,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 2"/>
              <a:buNone/>
              <a:defRPr/>
            </a:pPr>
            <a:r>
              <a:rPr lang="ru-RU" b="1" dirty="0" smtClean="0"/>
              <a:t>     машина и др.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None/>
              <a:defRPr/>
            </a:pPr>
            <a:r>
              <a:rPr lang="ru-RU" b="1" dirty="0" smtClean="0"/>
              <a:t>     Если они далеко?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None/>
              <a:defRPr/>
            </a:pPr>
            <a:r>
              <a:rPr lang="ru-RU" b="1" dirty="0" smtClean="0"/>
              <a:t>     Если они близко?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928794" y="3427124"/>
            <a:ext cx="6951436" cy="30175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ru-RU" b="1" dirty="0" smtClean="0"/>
              <a:t>Покажи, как подают голоса разные животные, насекомые, птицы.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     Если они далеко? </a:t>
            </a:r>
          </a:p>
          <a:p>
            <a:pPr marL="448056" indent="-384048"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     Если они близко?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0" y="290732"/>
            <a:ext cx="1714480" cy="615391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2200" dirty="0" smtClean="0">
                <a:ln/>
                <a:solidFill>
                  <a:schemeClr val="accent3"/>
                </a:solidFill>
                <a:effectLst/>
              </a:rPr>
              <a:t>Воспроизведение постепенного нарастания </a:t>
            </a:r>
            <a:br>
              <a:rPr lang="ru-RU" sz="22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2200" dirty="0" smtClean="0">
                <a:ln/>
                <a:solidFill>
                  <a:schemeClr val="accent3"/>
                </a:solidFill>
                <a:effectLst/>
              </a:rPr>
              <a:t>и падения силы голоса  при произнесении</a:t>
            </a:r>
            <a:br>
              <a:rPr lang="ru-RU" sz="22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2200" dirty="0" smtClean="0">
                <a:ln/>
                <a:solidFill>
                  <a:schemeClr val="accent3"/>
                </a:solidFill>
                <a:effectLst/>
              </a:rPr>
              <a:t>отдельных звуков и звукоподражаний.</a:t>
            </a: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endParaRPr lang="ru-RU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285728"/>
            <a:ext cx="581024" cy="1428760"/>
          </a:xfrm>
        </p:spPr>
        <p:txBody>
          <a:bodyPr>
            <a:normAutofit fontScale="925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500" b="1" dirty="0" smtClean="0">
                <a:ln/>
                <a:solidFill>
                  <a:schemeClr val="accent3"/>
                </a:solidFill>
              </a:rPr>
              <a:t>Инструкция №1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57290" y="5143512"/>
            <a:ext cx="581024" cy="1500198"/>
          </a:xfrm>
        </p:spPr>
        <p:txBody>
          <a:bodyPr>
            <a:normAutofit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Инструкция №4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71670" y="290732"/>
            <a:ext cx="6808560" cy="1440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Clr>
                <a:srgbClr val="FF6600"/>
              </a:buClr>
              <a:buSzPct val="91000"/>
              <a:buFont typeface="Wingdings" pitchFamily="2" charset="2"/>
              <a:buChar char="q"/>
              <a:defRPr/>
            </a:pPr>
            <a:r>
              <a:rPr lang="ru-RU" b="1" dirty="0" smtClean="0"/>
              <a:t>Покажи, как гудит приближающийся пароход, самолет, машина и др.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71670" y="5143512"/>
            <a:ext cx="6808560" cy="1512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48056" indent="-384048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ru-RU" b="1" dirty="0" smtClean="0"/>
              <a:t>Покажи на одном выдохе как воет сирена – сначала тихо, потом все громче и громче, а потом снова затихает.</a:t>
            </a:r>
            <a:endParaRPr lang="ru-RU" b="1" dirty="0"/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1357290" y="3571876"/>
            <a:ext cx="581024" cy="135732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>
                <a:ln/>
                <a:solidFill>
                  <a:schemeClr val="accent3"/>
                </a:solidFill>
                <a:latin typeface="+mn-lt"/>
              </a:rPr>
              <a:t>Инструкция№3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4" name="Текст 3"/>
          <p:cNvSpPr txBox="1">
            <a:spLocks/>
          </p:cNvSpPr>
          <p:nvPr/>
        </p:nvSpPr>
        <p:spPr>
          <a:xfrm>
            <a:off x="1357290" y="2000240"/>
            <a:ext cx="581024" cy="135732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>
            <a:normAutofit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Инструкция№2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71670" y="2000234"/>
            <a:ext cx="6804000" cy="133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2400" b="1" dirty="0"/>
              <a:t> </a:t>
            </a:r>
            <a:r>
              <a:rPr lang="ru-RU" sz="2400" b="1" dirty="0"/>
              <a:t> Покажи</a:t>
            </a:r>
            <a:r>
              <a:rPr lang="ru-RU" sz="2400" b="1" dirty="0"/>
              <a:t>, как гудит </a:t>
            </a:r>
            <a:r>
              <a:rPr lang="ru-RU" sz="2400" b="1" dirty="0"/>
              <a:t>удаляющийся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defRPr/>
            </a:pPr>
            <a:r>
              <a:rPr lang="ru-RU" sz="2400" b="1" dirty="0"/>
              <a:t>     самолет</a:t>
            </a:r>
            <a:r>
              <a:rPr lang="ru-RU" sz="2400" b="1" dirty="0"/>
              <a:t>, машина, пароход и др.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71670" y="3571868"/>
            <a:ext cx="6786610" cy="133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Font typeface="Wingdings" pitchFamily="2" charset="2"/>
              <a:buChar char="q"/>
              <a:defRPr/>
            </a:pPr>
            <a:r>
              <a:rPr lang="ru-RU" sz="2400" b="1" dirty="0"/>
              <a:t> </a:t>
            </a:r>
            <a:r>
              <a:rPr lang="ru-RU" sz="2400" b="1" dirty="0"/>
              <a:t> Покажи</a:t>
            </a:r>
            <a:r>
              <a:rPr lang="ru-RU" sz="2400" b="1" dirty="0"/>
              <a:t>, как подают </a:t>
            </a:r>
            <a:r>
              <a:rPr lang="ru-RU" sz="2400" b="1" dirty="0"/>
              <a:t>голос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defRPr/>
            </a:pPr>
            <a:r>
              <a:rPr lang="ru-RU" sz="2400" b="1" dirty="0"/>
              <a:t> </a:t>
            </a:r>
            <a:r>
              <a:rPr lang="ru-RU" sz="2400" b="1" dirty="0"/>
              <a:t>    </a:t>
            </a:r>
            <a:r>
              <a:rPr lang="ru-RU" sz="2400" b="1" dirty="0"/>
              <a:t>приближающиеся </a:t>
            </a:r>
            <a:r>
              <a:rPr lang="ru-RU" sz="2400" b="1" i="1" dirty="0"/>
              <a:t>(</a:t>
            </a:r>
            <a:r>
              <a:rPr lang="ru-RU" sz="2400" b="1" i="1" dirty="0"/>
              <a:t>удаляющиеся)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defRPr/>
            </a:pPr>
            <a:r>
              <a:rPr lang="ru-RU" sz="2400" b="1" i="1" dirty="0"/>
              <a:t> </a:t>
            </a:r>
            <a:r>
              <a:rPr lang="ru-RU" sz="2400" b="1" i="1" dirty="0"/>
              <a:t>    </a:t>
            </a:r>
            <a:r>
              <a:rPr lang="ru-RU" sz="2400" b="1" dirty="0"/>
              <a:t>животные</a:t>
            </a:r>
            <a:r>
              <a:rPr lang="ru-RU" sz="2400" b="1" dirty="0"/>
              <a:t>, насекомые, птицы</a:t>
            </a:r>
            <a:r>
              <a:rPr lang="ru-RU" sz="2400" b="1" dirty="0"/>
              <a:t>.</a:t>
            </a:r>
            <a:endParaRPr lang="ru-RU" sz="2400" b="1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239000" cy="1362075"/>
          </a:xfrm>
        </p:spPr>
        <p:txBody>
          <a:bodyPr>
            <a:noAutofit/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sz="7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Высота голоса</a:t>
            </a:r>
            <a:br>
              <a:rPr lang="ru-RU" sz="7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sz="72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643182"/>
            <a:ext cx="8548718" cy="3429024"/>
          </a:xfrm>
        </p:spPr>
        <p:txBody>
          <a:bodyPr>
            <a:normAutofit fontScale="55000" lnSpcReduction="20000"/>
          </a:bodyPr>
          <a:lstStyle/>
          <a:p>
            <a:pPr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4400" b="1" dirty="0" smtClean="0"/>
              <a:t>   Если прислушаться  к речи окружающих и своей собственной, можно заметить движение голоса по звукам разной высоты. От основного тона голос отклоняется вверх, вниз, устанавливается на среднем уровне. Затем опять повышается, падает. Этот процесс происходит не в беспорядке, а по определенным законам, образуя мелодику речи. Способность голоса переходить от высоких звуков к средним и низким  называется  </a:t>
            </a:r>
            <a:r>
              <a:rPr lang="ru-RU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гибкостью голоса.</a:t>
            </a:r>
            <a:endParaRPr lang="ru-RU" sz="4400" b="1" dirty="0" smtClean="0"/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563</TotalTime>
  <Words>1898</Words>
  <Application>Microsoft Office PowerPoint</Application>
  <PresentationFormat>Экран (4:3)</PresentationFormat>
  <Paragraphs>303</Paragraphs>
  <Slides>26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Century Gothic</vt:lpstr>
      <vt:lpstr>Arial</vt:lpstr>
      <vt:lpstr>Wingdings 2</vt:lpstr>
      <vt:lpstr>Verdana</vt:lpstr>
      <vt:lpstr>Calibri</vt:lpstr>
      <vt:lpstr>Wingdings</vt:lpstr>
      <vt:lpstr>Courier New</vt:lpstr>
      <vt:lpstr>Яркая</vt:lpstr>
      <vt:lpstr>Формирование просодической стороны речи у детей с дизартрией</vt:lpstr>
      <vt:lpstr>Дизартрия</vt:lpstr>
      <vt:lpstr>Презентация PowerPoint</vt:lpstr>
      <vt:lpstr>Просодическая сторона речи включает в себя:</vt:lpstr>
      <vt:lpstr>Сила голоса </vt:lpstr>
      <vt:lpstr>Восприятие отдельных звуков  и звукоподражаний произнесенных с разной силой голоса. </vt:lpstr>
      <vt:lpstr>Воспроизведение отдельных звуков  и звукоподражаний произнесенных  с разной силой голоса. </vt:lpstr>
      <vt:lpstr>Воспроизведение постепенного нарастания  и падения силы голоса  при произнесении отдельных звуков и звукоподражаний. </vt:lpstr>
      <vt:lpstr>Высота голоса </vt:lpstr>
      <vt:lpstr>Восприятие изолированных звуков  и звукоподражаний, произнесенных   с различной высотой голоса.</vt:lpstr>
      <vt:lpstr>Воспроизведение изолированных звуков и звукоподражаний с понижением  и повышением высоты голоса. </vt:lpstr>
      <vt:lpstr>Воспроизведение поступательного повышения и понижения голоса на  гласных звуках с опорой на графическое изображение или движение руки.  </vt:lpstr>
      <vt:lpstr>Темп </vt:lpstr>
      <vt:lpstr>Восприятие темпа речи.  </vt:lpstr>
      <vt:lpstr>Отраженное воспроизведение темпа произнесенного предложения  стихотворения, текста.  </vt:lpstr>
      <vt:lpstr>Самостоятельное управление темпом речи (по сигналу логопеда на  материале небольшого уже знакомого стихотворения.  </vt:lpstr>
      <vt:lpstr>Ритм</vt:lpstr>
      <vt:lpstr>Восприятие ритма.   </vt:lpstr>
      <vt:lpstr>Воспроизведение ритма.   </vt:lpstr>
      <vt:lpstr>Логическое ударение</vt:lpstr>
      <vt:lpstr>  Восприятие логического  ударения.   </vt:lpstr>
      <vt:lpstr>  Воспроизведение логического ударения.   </vt:lpstr>
      <vt:lpstr>Воспроизведение логического ударения.  </vt:lpstr>
      <vt:lpstr>Интонация </vt:lpstr>
      <vt:lpstr>Восприятие  интонации.   </vt:lpstr>
      <vt:lpstr>Воспроизведение интонации.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Дизартрия</dc:title>
  <dc:creator>Света</dc:creator>
  <cp:lastModifiedBy>Sveta</cp:lastModifiedBy>
  <cp:revision>57</cp:revision>
  <dcterms:created xsi:type="dcterms:W3CDTF">2010-03-20T12:01:17Z</dcterms:created>
  <dcterms:modified xsi:type="dcterms:W3CDTF">2014-05-01T14:42:50Z</dcterms:modified>
</cp:coreProperties>
</file>