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61" r:id="rId3"/>
    <p:sldId id="257" r:id="rId4"/>
    <p:sldId id="262" r:id="rId5"/>
    <p:sldId id="263" r:id="rId6"/>
    <p:sldId id="258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B33F5EE-5E18-4057-B5E8-1199C397AF37}">
          <p14:sldIdLst>
            <p14:sldId id="256"/>
            <p14:sldId id="261"/>
            <p14:sldId id="257"/>
            <p14:sldId id="262"/>
            <p14:sldId id="263"/>
            <p14:sldId id="258"/>
            <p14:sldId id="264"/>
            <p14:sldId id="259"/>
            <p14:sldId id="26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Женя" initials="Ж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46CB8-FD1D-4493-87D5-2B181739F1E4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F183-D1B5-4822-9F63-0110537CB9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67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AF183-D1B5-4822-9F63-0110537CB94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34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AF183-D1B5-4822-9F63-0110537CB944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01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1341438"/>
            <a:ext cx="4105275" cy="18716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4581128"/>
            <a:ext cx="5486400" cy="786210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помочь детям, попавшим в сложную жизненную ситуацию?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Женя\Pictures\фычфыв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2" b="5262"/>
          <a:stretch>
            <a:fillRect/>
          </a:stretch>
        </p:blipFill>
        <p:spPr bwMode="auto">
          <a:xfrm>
            <a:off x="1115616" y="0"/>
            <a:ext cx="8028384" cy="456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07504" y="5949280"/>
            <a:ext cx="8807896" cy="685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99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774"/>
    </mc:Choice>
    <mc:Fallback xmlns="">
      <p:transition advTm="777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1828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Трудная жизненная ситуация – временное, неизбежное событие в жизненном цикле, порождающее эмоциональные напряжения  и стрессы;  ситуация, объективно нарушающая жизнедеятельность.</a:t>
            </a:r>
            <a:endParaRPr lang="ru-RU" sz="2400" dirty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81800" cy="685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Женя\Pictures\еукеуке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9" t="15094" b="13676"/>
          <a:stretch/>
        </p:blipFill>
        <p:spPr bwMode="auto">
          <a:xfrm>
            <a:off x="728155" y="2368918"/>
            <a:ext cx="7357539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9692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94054">
        <p14:ripple/>
      </p:transition>
    </mc:Choice>
    <mc:Fallback xmlns="">
      <p:transition spd="slow" advTm="1940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Психологический портрет ребенка, оказавшегося в сложной ситуации: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400600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ru-RU" sz="1800" b="1" dirty="0" smtClean="0"/>
              <a:t>1.</a:t>
            </a:r>
            <a:r>
              <a:rPr lang="ru-RU" sz="1800" dirty="0" smtClean="0"/>
              <a:t> </a:t>
            </a:r>
            <a:r>
              <a:rPr lang="ru-RU" sz="1800" dirty="0"/>
              <a:t> </a:t>
            </a:r>
            <a:r>
              <a:rPr lang="ru-RU" sz="1800" dirty="0" smtClean="0"/>
              <a:t>утомленный</a:t>
            </a:r>
            <a:r>
              <a:rPr lang="ru-RU" sz="1800" dirty="0"/>
              <a:t>, сонный (часто опухший) вид;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2. </a:t>
            </a:r>
            <a:r>
              <a:rPr lang="ru-RU" sz="1800" dirty="0" smtClean="0"/>
              <a:t>санитарно-гигиеническая </a:t>
            </a:r>
            <a:r>
              <a:rPr lang="ru-RU" sz="1800" dirty="0"/>
              <a:t>запущенность</a:t>
            </a:r>
            <a:r>
              <a:rPr lang="ru-RU" sz="1800" dirty="0" smtClean="0"/>
              <a:t>;</a:t>
            </a:r>
            <a:endParaRPr lang="ru-RU" sz="1800" dirty="0"/>
          </a:p>
          <a:p>
            <a:pPr>
              <a:buBlip>
                <a:blip r:embed="rId3"/>
              </a:buBlip>
            </a:pPr>
            <a:r>
              <a:rPr lang="ru-RU" sz="1800" b="1" dirty="0"/>
              <a:t>3</a:t>
            </a:r>
            <a:r>
              <a:rPr lang="ru-RU" sz="1800" b="1" dirty="0" smtClean="0"/>
              <a:t>.</a:t>
            </a:r>
            <a:r>
              <a:rPr lang="ru-RU" sz="1800" dirty="0" smtClean="0"/>
              <a:t> склонность </a:t>
            </a:r>
            <a:r>
              <a:rPr lang="ru-RU" sz="1800" dirty="0"/>
              <a:t>к </a:t>
            </a:r>
            <a:r>
              <a:rPr lang="ru-RU" sz="1800" dirty="0" smtClean="0"/>
              <a:t>кражам, лжи;</a:t>
            </a:r>
            <a:endParaRPr lang="ru-RU" sz="1800" dirty="0"/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4.</a:t>
            </a:r>
            <a:r>
              <a:rPr lang="ru-RU" sz="1800" dirty="0" smtClean="0"/>
              <a:t> привлечение </a:t>
            </a:r>
            <a:r>
              <a:rPr lang="ru-RU" sz="1800" dirty="0"/>
              <a:t>внимания к собственной персоне любым способом, в том числе в неуемной потребности в ласке и внимании;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5.</a:t>
            </a:r>
            <a:r>
              <a:rPr lang="ru-RU" sz="1800" dirty="0" smtClean="0"/>
              <a:t> проявление </a:t>
            </a:r>
            <a:r>
              <a:rPr lang="ru-RU" sz="1800" dirty="0"/>
              <a:t>агрессивности и импульсивности, которые </a:t>
            </a:r>
            <a:r>
              <a:rPr lang="ru-RU" sz="1800" dirty="0" smtClean="0"/>
              <a:t>часто меняются </a:t>
            </a:r>
            <a:r>
              <a:rPr lang="ru-RU" sz="1800" dirty="0"/>
              <a:t>апатией и подавленным состоянием;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6.</a:t>
            </a:r>
            <a:r>
              <a:rPr lang="ru-RU" sz="1800" dirty="0" smtClean="0"/>
              <a:t> трудности </a:t>
            </a:r>
            <a:r>
              <a:rPr lang="ru-RU" sz="1800" dirty="0"/>
              <a:t>в обучении, приводящие к плохой успеваемости;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7. </a:t>
            </a:r>
            <a:r>
              <a:rPr lang="ru-RU" sz="1800" dirty="0" smtClean="0"/>
              <a:t>пассивность </a:t>
            </a:r>
            <a:r>
              <a:rPr lang="ru-RU" sz="1800" dirty="0"/>
              <a:t>во взаимоотношениях со сверстниками, обусловленная низкой самооценкой;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8.</a:t>
            </a:r>
            <a:r>
              <a:rPr lang="ru-RU" sz="1800" dirty="0" smtClean="0"/>
              <a:t> повреждения </a:t>
            </a:r>
            <a:r>
              <a:rPr lang="ru-RU" sz="1800" dirty="0"/>
              <a:t>любых органов тела, нарушения в функционировании; трудности в выражении чувств;</a:t>
            </a:r>
          </a:p>
          <a:p>
            <a:pPr>
              <a:buBlip>
                <a:blip r:embed="rId3"/>
              </a:buBlip>
            </a:pPr>
            <a:r>
              <a:rPr lang="ru-RU" sz="1800" b="1" dirty="0"/>
              <a:t>9</a:t>
            </a:r>
            <a:r>
              <a:rPr lang="ru-RU" sz="1800" b="1" dirty="0" smtClean="0"/>
              <a:t>.</a:t>
            </a:r>
            <a:r>
              <a:rPr lang="ru-RU" sz="1800" dirty="0" smtClean="0"/>
              <a:t> проявление </a:t>
            </a:r>
            <a:r>
              <a:rPr lang="ru-RU" sz="1800" dirty="0"/>
              <a:t>агрессивности, тревожности детей, что </a:t>
            </a:r>
            <a:r>
              <a:rPr lang="ru-RU" sz="1800" dirty="0" smtClean="0"/>
              <a:t>сказывается на </a:t>
            </a:r>
            <a:r>
              <a:rPr lang="ru-RU" sz="1800" dirty="0"/>
              <a:t>их отношении с другими людьми; стеснительность, </a:t>
            </a:r>
            <a:r>
              <a:rPr lang="ru-RU" sz="1800" dirty="0" smtClean="0"/>
              <a:t>скрытность, избегание сверстников;</a:t>
            </a:r>
            <a:endParaRPr lang="ru-RU" sz="1800" dirty="0"/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10. </a:t>
            </a:r>
            <a:r>
              <a:rPr lang="ru-RU" sz="1800" dirty="0" smtClean="0"/>
              <a:t>негативизм</a:t>
            </a:r>
            <a:r>
              <a:rPr lang="ru-RU" sz="1800" dirty="0"/>
              <a:t>, боязнь взрослых, предпочтение общения только </a:t>
            </a:r>
            <a:r>
              <a:rPr lang="ru-RU" sz="1800" dirty="0" smtClean="0"/>
              <a:t>с маленькими </a:t>
            </a:r>
            <a:r>
              <a:rPr lang="ru-RU" sz="1800" dirty="0"/>
              <a:t>детьми, а не с ровесниками; страх физического </a:t>
            </a:r>
            <a:r>
              <a:rPr lang="ru-RU" sz="1800" dirty="0" smtClean="0"/>
              <a:t>контакта, боязнь </a:t>
            </a:r>
            <a:r>
              <a:rPr lang="ru-RU" sz="1800" dirty="0"/>
              <a:t>идти домой.</a:t>
            </a:r>
          </a:p>
          <a:p>
            <a:pPr>
              <a:buBlip>
                <a:blip r:embed="rId3"/>
              </a:buBlip>
            </a:pPr>
            <a:endParaRPr lang="ru-RU" sz="600" dirty="0"/>
          </a:p>
          <a:p>
            <a:pPr>
              <a:buBlip>
                <a:blip r:embed="rId3"/>
              </a:buBlip>
            </a:pPr>
            <a:endParaRPr lang="ru-RU" sz="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157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6317">
        <p14:ripple/>
      </p:transition>
    </mc:Choice>
    <mc:Fallback xmlns="">
      <p:transition spd="slow" advTm="263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11540"/>
            <a:ext cx="8352928" cy="45977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1700808"/>
            <a:ext cx="6768000" cy="193899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42900" indent="-342900" algn="just"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Избегать вопросов, на которые можно дать односложный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ответ;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ребенок говорит фрагментарно, недостаточно подробно, можно возвращаться к тому или иному эпизоду отдельно. При этом надо избегать концентрации на самых травматических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моментах;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7444" y="3772619"/>
            <a:ext cx="6892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Избегать специальных терминов, грамматически сложных вопросов </a:t>
            </a:r>
          </a:p>
          <a:p>
            <a:pPr marL="342900" indent="-342900" algn="just"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Избегайте вопросов «почему?»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Женя\Pictures\Рисунок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26"/>
          <a:stretch/>
        </p:blipFill>
        <p:spPr bwMode="auto">
          <a:xfrm>
            <a:off x="7173614" y="176303"/>
            <a:ext cx="1133475" cy="98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Женя\Pictures\Рисунок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26"/>
          <a:stretch/>
        </p:blipFill>
        <p:spPr bwMode="auto">
          <a:xfrm flipH="1">
            <a:off x="1186634" y="249301"/>
            <a:ext cx="1133475" cy="98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5" t="4965" b="7172"/>
          <a:stretch/>
        </p:blipFill>
        <p:spPr bwMode="auto">
          <a:xfrm>
            <a:off x="5003296" y="4389147"/>
            <a:ext cx="2592288" cy="22747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458381"/>
      </p:ext>
    </p:extLst>
  </p:cSld>
  <p:clrMapOvr>
    <a:masterClrMapping/>
  </p:clrMapOvr>
  <p:transition spd="slow" advTm="35897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Женя\Pictures\CAGXI7GX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2880320" cy="4102715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534794"/>
            <a:ext cx="8496944" cy="5760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Жестокость родителей порождает жестокость детей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C:\Users\Женя\Pictures\вапв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17032"/>
            <a:ext cx="3384376" cy="2664296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419872" y="2304336"/>
            <a:ext cx="5209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Насилие в семье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696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5673">
        <p:circle/>
      </p:transition>
    </mc:Choice>
    <mc:Fallback xmlns="">
      <p:transition spd="slow" advTm="255673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412776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0070C0"/>
                </a:solidFill>
              </a:rPr>
              <a:t>Пренебрежение </a:t>
            </a:r>
            <a:r>
              <a:rPr lang="ru-RU" sz="1800" b="1" dirty="0">
                <a:solidFill>
                  <a:srgbClr val="0070C0"/>
                </a:solidFill>
              </a:rPr>
              <a:t>родителями нуждами ребенка - это неудовлетворение </a:t>
            </a:r>
            <a:r>
              <a:rPr lang="ru-RU" sz="1800" b="1" dirty="0" smtClean="0">
                <a:solidFill>
                  <a:srgbClr val="0070C0"/>
                </a:solidFill>
              </a:rPr>
              <a:t>основных потребностей ребенка, </a:t>
            </a:r>
            <a:r>
              <a:rPr lang="ru-RU" sz="1800" b="1" dirty="0">
                <a:solidFill>
                  <a:srgbClr val="0070C0"/>
                </a:solidFill>
              </a:rPr>
              <a:t>что приводит к </a:t>
            </a:r>
            <a:r>
              <a:rPr lang="ru-RU" sz="1800" b="1" dirty="0" smtClean="0">
                <a:solidFill>
                  <a:srgbClr val="0070C0"/>
                </a:solidFill>
              </a:rPr>
              <a:t>непосредственному </a:t>
            </a:r>
            <a:r>
              <a:rPr lang="ru-RU" sz="1800" b="1" dirty="0">
                <a:solidFill>
                  <a:srgbClr val="0070C0"/>
                </a:solidFill>
              </a:rPr>
              <a:t>вреду для жизни и здоровья ребенка или к серьезному риску возникновения этого вреда.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5140" y="1628800"/>
            <a:ext cx="6335616" cy="52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500" b="1" dirty="0"/>
              <a:t>Признаки пренебрежения нуждами </a:t>
            </a:r>
            <a:r>
              <a:rPr lang="ru-RU" sz="3500" b="1" dirty="0" smtClean="0"/>
              <a:t>ребенка:</a:t>
            </a:r>
            <a:endParaRPr lang="ru-RU" sz="3500" b="1" dirty="0"/>
          </a:p>
          <a:p>
            <a:pPr lvl="0"/>
            <a:r>
              <a:rPr lang="ru-RU" sz="3200" dirty="0" smtClean="0"/>
              <a:t>Носит </a:t>
            </a:r>
            <a:r>
              <a:rPr lang="ru-RU" sz="3200" dirty="0"/>
              <a:t>одежду несоответствующего размера, грязную, порван­ную; или одет не по погоде (например, зимой ходит в летней одежде).</a:t>
            </a:r>
          </a:p>
          <a:p>
            <a:pPr lvl="0"/>
            <a:r>
              <a:rPr lang="ru-RU" sz="3200" dirty="0"/>
              <a:t>Всегда голоден, просит, крадет или запасает еду </a:t>
            </a:r>
            <a:r>
              <a:rPr lang="ru-RU" sz="3200" dirty="0" smtClean="0"/>
              <a:t>.</a:t>
            </a:r>
            <a:endParaRPr lang="ru-RU" sz="3200" dirty="0"/>
          </a:p>
          <a:p>
            <a:pPr lvl="0"/>
            <a:r>
              <a:rPr lang="ru-RU" sz="3200" dirty="0"/>
              <a:t>Часто выглядит вялым, уставшим, не выспавшимся, ослаблен­ным, засыпает на уроках.</a:t>
            </a:r>
          </a:p>
          <a:p>
            <a:pPr lvl="0"/>
            <a:r>
              <a:rPr lang="ru-RU" sz="3200" dirty="0"/>
              <a:t>Часто заботится о младших братьях или сестрах, выполняя ро­дительские функции.</a:t>
            </a:r>
          </a:p>
          <a:p>
            <a:pPr lvl="0"/>
            <a:r>
              <a:rPr lang="ru-RU" sz="3200" dirty="0" smtClean="0"/>
              <a:t>Выглядит </a:t>
            </a:r>
            <a:r>
              <a:rPr lang="ru-RU" sz="3200" dirty="0"/>
              <a:t>запущенным, немытым, от него плохо пахнет.</a:t>
            </a:r>
          </a:p>
          <a:p>
            <a:pPr lvl="0"/>
            <a:r>
              <a:rPr lang="ru-RU" sz="3200" dirty="0"/>
              <a:t>Выглядит истощенным или опухшим, что указывает на недоста­точность питания.</a:t>
            </a:r>
          </a:p>
          <a:p>
            <a:pPr lvl="0"/>
            <a:r>
              <a:rPr lang="ru-RU" sz="3200" dirty="0" smtClean="0"/>
              <a:t>Регулярно </a:t>
            </a:r>
            <a:r>
              <a:rPr lang="ru-RU" sz="3200" dirty="0"/>
              <a:t>находится в компаниях, пребывание в которых спо­собствует усвоению асоциальных норм или подвергает опасно­сти его здоровье.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8" name="Picture 4" descr="C:\Users\Женя\Pictures\риапр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44824"/>
            <a:ext cx="2808312" cy="2456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ex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474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521">
        <p14:window dir="vert"/>
      </p:transition>
    </mc:Choice>
    <mc:Fallback xmlns="">
      <p:transition spd="slow" advTm="805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Пренебрежение нуждами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 algn="r"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Жертва Жестокого обращения </a:t>
            </a: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 algn="r">
              <a:buNone/>
            </a:pPr>
            <a:r>
              <a:rPr lang="ru-RU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Социально-педагогическая</a:t>
            </a:r>
          </a:p>
          <a:p>
            <a:pPr marL="0" indent="0" algn="r">
              <a:buNone/>
            </a:pPr>
            <a:r>
              <a:rPr lang="ru-RU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запущенность</a:t>
            </a:r>
            <a:endParaRPr lang="ru-RU" sz="3200" u="sng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940152" y="1270000"/>
            <a:ext cx="484632" cy="9784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940152" y="2780928"/>
            <a:ext cx="484632" cy="9784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13015"/>
            <a:ext cx="128587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Женя\Pictures\bd190d33256677da379a55db8fcae0c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12"/>
          <a:stretch/>
        </p:blipFill>
        <p:spPr bwMode="auto">
          <a:xfrm>
            <a:off x="0" y="1628104"/>
            <a:ext cx="2624254" cy="39421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Женя\Pictures\тавифвм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254" y="4365104"/>
            <a:ext cx="3099874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156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13678">
        <p14:pan dir="u"/>
      </p:transition>
    </mc:Choice>
    <mc:Fallback xmlns="">
      <p:transition spd="slow" advTm="1136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5331" y="2564904"/>
            <a:ext cx="5122733" cy="4293096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</a:rPr>
              <a:t>1</a:t>
            </a:r>
            <a:r>
              <a:rPr lang="ru-RU" sz="1800" dirty="0">
                <a:solidFill>
                  <a:schemeClr val="tx1"/>
                </a:solidFill>
              </a:rPr>
              <a:t>.	Запланировать родительские </a:t>
            </a:r>
            <a:r>
              <a:rPr lang="ru-RU" sz="1800" dirty="0" smtClean="0">
                <a:solidFill>
                  <a:schemeClr val="tx1"/>
                </a:solidFill>
              </a:rPr>
              <a:t>собрания </a:t>
            </a:r>
            <a:r>
              <a:rPr lang="ru-RU" sz="1800" dirty="0">
                <a:solidFill>
                  <a:schemeClr val="tx1"/>
                </a:solidFill>
              </a:rPr>
              <a:t>с актуальной тематикой;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2</a:t>
            </a:r>
            <a:r>
              <a:rPr lang="ru-RU" sz="1800" dirty="0" smtClean="0">
                <a:solidFill>
                  <a:schemeClr val="tx1"/>
                </a:solidFill>
              </a:rPr>
              <a:t>.	Очень </a:t>
            </a:r>
            <a:r>
              <a:rPr lang="ru-RU" sz="1800" dirty="0">
                <a:solidFill>
                  <a:schemeClr val="tx1"/>
                </a:solidFill>
              </a:rPr>
              <a:t>важно детей, попавших в трудную жизненную ситуацию, стимулировать принимать участие во внеклассной, внеурочной работе, занятиях в </a:t>
            </a:r>
            <a:r>
              <a:rPr lang="ru-RU" sz="1800" dirty="0" smtClean="0">
                <a:solidFill>
                  <a:schemeClr val="tx1"/>
                </a:solidFill>
              </a:rPr>
              <a:t>кружках, в </a:t>
            </a:r>
            <a:r>
              <a:rPr lang="ru-RU" sz="1800" dirty="0">
                <a:solidFill>
                  <a:schemeClr val="tx1"/>
                </a:solidFill>
              </a:rPr>
              <a:t>походах, </a:t>
            </a:r>
            <a:r>
              <a:rPr lang="ru-RU" sz="1800" dirty="0" smtClean="0">
                <a:solidFill>
                  <a:schemeClr val="tx1"/>
                </a:solidFill>
              </a:rPr>
              <a:t>экскурсиях;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3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r>
              <a:rPr lang="ru-RU" sz="1800" dirty="0">
                <a:solidFill>
                  <a:schemeClr val="tx1"/>
                </a:solidFill>
              </a:rPr>
              <a:t>	С целью профилактики р</a:t>
            </a:r>
            <a:r>
              <a:rPr lang="ru-RU" sz="1800" dirty="0" smtClean="0">
                <a:solidFill>
                  <a:schemeClr val="tx1"/>
                </a:solidFill>
              </a:rPr>
              <a:t>азъяснять </a:t>
            </a:r>
            <a:r>
              <a:rPr lang="ru-RU" sz="1800" dirty="0">
                <a:solidFill>
                  <a:schemeClr val="tx1"/>
                </a:solidFill>
              </a:rPr>
              <a:t>опасность насилия, </a:t>
            </a:r>
            <a:r>
              <a:rPr lang="ru-RU" sz="1800" dirty="0" smtClean="0">
                <a:solidFill>
                  <a:schemeClr val="tx1"/>
                </a:solidFill>
              </a:rPr>
              <a:t>ориентировать </a:t>
            </a:r>
            <a:r>
              <a:rPr lang="ru-RU" sz="1800" dirty="0">
                <a:solidFill>
                  <a:schemeClr val="tx1"/>
                </a:solidFill>
              </a:rPr>
              <a:t>детей на то, чтобы, находясь в трудной жизненной ситуации, они в любой момент обращались за помощью к педагогу и психологу.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188640"/>
            <a:ext cx="7620000" cy="9906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рофилактическая работа педагога 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Женя\Pictures\CAEOHD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850" y="2924944"/>
            <a:ext cx="3424630" cy="2952328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155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9662">
        <p14:ripple/>
      </p:transition>
    </mc:Choice>
    <mc:Fallback xmlns="">
      <p:transition spd="slow" advTm="10966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Users\Женя\Pictures\лноглнг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08920"/>
            <a:ext cx="9143999" cy="335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Женя\Pictures\олблод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"/>
            <a:ext cx="5472608" cy="2852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4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7158">
        <p14:ripple/>
      </p:transition>
    </mc:Choice>
    <mc:Fallback xmlns="">
      <p:transition spd="slow" advTm="371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9|18.2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1165</TotalTime>
  <Words>404</Words>
  <Application>Microsoft Office PowerPoint</Application>
  <PresentationFormat>Экран (4:3)</PresentationFormat>
  <Paragraphs>43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Как помочь детям, попавшим в сложную жизненную ситуацию?</vt:lpstr>
      <vt:lpstr>Трудная жизненная ситуация – временное, неизбежное событие в жизненном цикле, порождающее эмоциональные напряжения  и стрессы;  ситуация, объективно нарушающая жизнедеятельность.</vt:lpstr>
      <vt:lpstr>Психологический портрет ребенка, оказавшегося в сложной ситуации:</vt:lpstr>
      <vt:lpstr>Рекомендации:</vt:lpstr>
      <vt:lpstr>Презентация PowerPoint</vt:lpstr>
      <vt:lpstr>Пренебрежение родителями нуждами ребенка - это неудовлетворение основных потребностей ребенка, что приводит к непосредственному вреду для жизни и здоровья ребенка или к серьезному риску возникновения этого вреда.</vt:lpstr>
      <vt:lpstr>Пренебрежение нуждами</vt:lpstr>
      <vt:lpstr>Профилактическая работа педагога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детям, попавшим в сложную жизненную ситуацию?</dc:title>
  <dc:creator>Женя</dc:creator>
  <cp:lastModifiedBy>Женя</cp:lastModifiedBy>
  <cp:revision>43</cp:revision>
  <dcterms:created xsi:type="dcterms:W3CDTF">2011-12-06T11:42:25Z</dcterms:created>
  <dcterms:modified xsi:type="dcterms:W3CDTF">2011-12-19T12:14:01Z</dcterms:modified>
</cp:coreProperties>
</file>