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9" autoAdjust="0"/>
    <p:restoredTop sz="98974" autoAdjust="0"/>
  </p:normalViewPr>
  <p:slideViewPr>
    <p:cSldViewPr>
      <p:cViewPr>
        <p:scale>
          <a:sx n="100" d="100"/>
          <a:sy n="100" d="100"/>
        </p:scale>
        <p:origin x="-9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dirty="0" smtClean="0"/>
              <a:t> </a:t>
            </a:r>
            <a:r>
              <a:rPr lang="ru-RU" sz="2400" b="1" u="none" dirty="0" smtClean="0">
                <a:solidFill>
                  <a:schemeClr val="bg1"/>
                </a:solidFill>
              </a:rPr>
              <a:t>Имя Катя в разных классах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4219783464566929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2783743438320212"/>
          <c:y val="0.31876574803149604"/>
          <c:w val="0.17216256561679791"/>
          <c:h val="0.3705777559055117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3-09T17:56:03.28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3937-FB7B-4E2A-9636-88F66318E37C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59275-F970-4A56-89CF-F7D70742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59275-F970-4A56-89CF-F7D70742FA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7D9956-54AC-496B-A4FE-0182A833054E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DD3AE4-DDE9-43BB-B080-45F6B233A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1976" TargetMode="External"/><Relationship Id="rId7" Type="http://schemas.openxmlformats.org/officeDocument/2006/relationships/hyperlink" Target="http://ru.wikipedia.org/wiki/%D0%97%D0%B0%D1%81%D0%BB%D1%83%D0%B6%D0%B5%D0%BD%D0%BD%D0%B0%D1%8F_%D0%B0%D1%80%D1%82%D0%B8%D1%81%D1%82%D0%BA%D0%B0_%D0%A0%D0%BE%D1%81%D1%81%D0%B8%D0%B8" TargetMode="External"/><Relationship Id="rId2" Type="http://schemas.openxmlformats.org/officeDocument/2006/relationships/hyperlink" Target="http://ru.wikipedia.org/wiki/9_%D0%B8%D1%8E%D0%BB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0%D0%BA%D1%82%D1%80%D0%B8%D1%81%D0%B0" TargetMode="External"/><Relationship Id="rId5" Type="http://schemas.openxmlformats.org/officeDocument/2006/relationships/hyperlink" Target="http://ru.wikipedia.org/wiki/%D0%A0%D0%BE%D1%81%D1%81%D0%B8%D1%8F" TargetMode="External"/><Relationship Id="rId4" Type="http://schemas.openxmlformats.org/officeDocument/2006/relationships/hyperlink" Target="http://ru.wikipedia.org/wiki/%D0%9C%D0%BE%D1%81%D0%BA%D0%B2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_%D0%BC%D0%B0%D1%80%D1%82%D0%B0" TargetMode="External"/><Relationship Id="rId7" Type="http://schemas.openxmlformats.org/officeDocument/2006/relationships/hyperlink" Target="http://ru.wikipedia.org/wiki/%D0%A2%D0%B5%D0%BB%D0%B5%D0%B2%D0%B5%D0%B4%D1%83%D1%89%D0%B0%D1%8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0%D0%BA%D1%82%D1%80%D0%B8%D1%81%D0%B0" TargetMode="External"/><Relationship Id="rId5" Type="http://schemas.openxmlformats.org/officeDocument/2006/relationships/hyperlink" Target="http://ru.wikipedia.org/wiki/%D0%A0%D0%BE%D1%81%D1%81%D0%B8%D1%8F" TargetMode="External"/><Relationship Id="rId4" Type="http://schemas.openxmlformats.org/officeDocument/2006/relationships/hyperlink" Target="http://ru.wikipedia.org/wiki/1968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A%D1%82%D1%80%D0%B8%D1%81%D0%B0" TargetMode="External"/><Relationship Id="rId3" Type="http://schemas.openxmlformats.org/officeDocument/2006/relationships/hyperlink" Target="http://ru.wikipedia.org/wiki/24_%D1%8F%D0%BD%D0%B2%D0%B0%D1%80%D1%8F" TargetMode="External"/><Relationship Id="rId7" Type="http://schemas.openxmlformats.org/officeDocument/2006/relationships/hyperlink" Target="http://ru.wikipedia.org/wiki/%D0%A0%D0%BE%D1%81%D1%81%D0%B8%D1%8F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1%D0%A1%D0%A1%D0%A0" TargetMode="External"/><Relationship Id="rId5" Type="http://schemas.openxmlformats.org/officeDocument/2006/relationships/hyperlink" Target="http://ru.wikipedia.org/wiki/%D0%9C%D0%BE%D1%81%D0%BA%D0%B2%D0%B0" TargetMode="External"/><Relationship Id="rId10" Type="http://schemas.openxmlformats.org/officeDocument/2006/relationships/hyperlink" Target="http://ru.wikipedia.org/wiki/%D0%9A%D0%B8%D0%BD%D0%B5%D0%BC%D0%B0%D1%82%D0%BE%D0%B3%D1%80%D0%B0%D1%84" TargetMode="External"/><Relationship Id="rId4" Type="http://schemas.openxmlformats.org/officeDocument/2006/relationships/hyperlink" Target="http://ru.wikipedia.org/wiki/1978" TargetMode="External"/><Relationship Id="rId9" Type="http://schemas.openxmlformats.org/officeDocument/2006/relationships/hyperlink" Target="http://ru.wikipedia.org/wiki/%D0%A2%D0%B5%D0%B0%D1%82%D1%8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80920" cy="182880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Исследовательская работа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Что в имени моём?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140968"/>
            <a:ext cx="656023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/>
              <a:t> </a:t>
            </a:r>
          </a:p>
          <a:p>
            <a:pPr algn="r"/>
            <a:r>
              <a:rPr lang="ru-RU" sz="7400" dirty="0" smtClean="0"/>
              <a:t>	</a:t>
            </a:r>
            <a:r>
              <a:rPr lang="ru-RU" sz="7400" dirty="0" smtClean="0">
                <a:solidFill>
                  <a:schemeClr val="bg1"/>
                </a:solidFill>
              </a:rPr>
              <a:t>Выполнила работу;</a:t>
            </a:r>
          </a:p>
          <a:p>
            <a:pPr algn="r"/>
            <a:r>
              <a:rPr lang="ru-RU" sz="7400" dirty="0" err="1" smtClean="0">
                <a:solidFill>
                  <a:schemeClr val="bg1"/>
                </a:solidFill>
              </a:rPr>
              <a:t>Марамыгина</a:t>
            </a:r>
            <a:r>
              <a:rPr lang="ru-RU" sz="7400" dirty="0" smtClean="0">
                <a:solidFill>
                  <a:schemeClr val="bg1"/>
                </a:solidFill>
              </a:rPr>
              <a:t> Екатерина Сергеевна,</a:t>
            </a:r>
          </a:p>
          <a:p>
            <a:pPr algn="r"/>
            <a:r>
              <a:rPr lang="ru-RU" sz="7400" dirty="0" smtClean="0">
                <a:solidFill>
                  <a:schemeClr val="bg1"/>
                </a:solidFill>
              </a:rPr>
              <a:t>ученица 1 класса</a:t>
            </a:r>
          </a:p>
          <a:p>
            <a:pPr algn="r"/>
            <a:r>
              <a:rPr lang="ru-RU" sz="7400" dirty="0" smtClean="0">
                <a:solidFill>
                  <a:schemeClr val="bg1"/>
                </a:solidFill>
              </a:rPr>
              <a:t>Руководитель:</a:t>
            </a:r>
          </a:p>
          <a:p>
            <a:pPr algn="r"/>
            <a:r>
              <a:rPr lang="ru-RU" sz="7400" dirty="0" smtClean="0">
                <a:solidFill>
                  <a:schemeClr val="bg1"/>
                </a:solidFill>
              </a:rPr>
              <a:t>Алексеева Юлия Михайловна,</a:t>
            </a:r>
          </a:p>
          <a:p>
            <a:pPr algn="r"/>
            <a:r>
              <a:rPr lang="ru-RU" sz="7400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r"/>
            <a:r>
              <a:rPr lang="ru-RU" sz="7400" dirty="0" smtClean="0">
                <a:solidFill>
                  <a:schemeClr val="bg1"/>
                </a:solidFill>
              </a:rPr>
              <a:t>МБОУ «Гимназия №24»</a:t>
            </a:r>
          </a:p>
          <a:p>
            <a:pPr algn="r"/>
            <a:r>
              <a:rPr lang="ru-RU" sz="42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Екатерина прекрасно справляется с работой в любой профессии, приоритета у нее нет.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2564904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Но, движимая честолюбием, она достигнет заметных успехов, хотя и не внесет чего-то нового, неординарного. Екатерина чаще всего руководитель отдела инженеров, экономистов, она будет неплохим журналистом, телеведущей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solidFill>
                  <a:srgbClr val="FF0000"/>
                </a:solidFill>
              </a:rPr>
              <a:t>Екатерина в истории.</a:t>
            </a:r>
            <a:endParaRPr lang="ru-RU" sz="4000" b="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екатерина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5257" y="1600200"/>
            <a:ext cx="3462485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Екатерина II     Великая, </a:t>
            </a:r>
            <a:r>
              <a:rPr lang="ru-RU" sz="3200" dirty="0" smtClean="0">
                <a:solidFill>
                  <a:schemeClr val="bg1"/>
                </a:solidFill>
              </a:rPr>
              <a:t>императрица всероссийская (1762 — 1796). </a:t>
            </a:r>
          </a:p>
          <a:p>
            <a:endParaRPr lang="ru-RU" sz="32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0" dirty="0" smtClean="0">
                <a:solidFill>
                  <a:srgbClr val="FF0000"/>
                </a:solidFill>
              </a:rPr>
              <a:t>Образы святых великомучениц Екатерин в христианской вере. </a:t>
            </a:r>
            <a:endParaRPr lang="ru-RU" sz="4000" b="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александрийска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52500" y="1869281"/>
            <a:ext cx="3048000" cy="39878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ЕКАТЕРИНА АЛЕКСАНДРИЙСКАЯ</a:t>
            </a:r>
            <a:r>
              <a:rPr lang="ru-RU" sz="2400" dirty="0" smtClean="0">
                <a:solidFill>
                  <a:schemeClr val="bg1"/>
                </a:solidFill>
              </a:rPr>
              <a:t> дева, великомученица (</a:t>
            </a:r>
            <a:r>
              <a:rPr lang="ru-RU" sz="2400" dirty="0" err="1" smtClean="0">
                <a:solidFill>
                  <a:schemeClr val="bg1"/>
                </a:solidFill>
              </a:rPr>
              <a:t>ск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ок</a:t>
            </a:r>
            <a:r>
              <a:rPr lang="ru-RU" sz="2400" dirty="0" smtClean="0">
                <a:solidFill>
                  <a:schemeClr val="bg1"/>
                </a:solidFill>
              </a:rPr>
              <a:t>. 305-313), дочь правителя г. Александрии царя </a:t>
            </a:r>
            <a:r>
              <a:rPr lang="ru-RU" sz="2400" dirty="0" err="1" smtClean="0">
                <a:solidFill>
                  <a:schemeClr val="bg1"/>
                </a:solidFill>
              </a:rPr>
              <a:t>Ксантоса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Мощи св. Екатерины почивают в монастыре ее имени на горе </a:t>
            </a:r>
            <a:r>
              <a:rPr lang="ru-RU" sz="2400" dirty="0" err="1" smtClean="0">
                <a:solidFill>
                  <a:schemeClr val="bg1"/>
                </a:solidFill>
              </a:rPr>
              <a:t>Синай</a:t>
            </a:r>
            <a:r>
              <a:rPr lang="ru-RU" sz="2400" dirty="0" smtClean="0">
                <a:solidFill>
                  <a:schemeClr val="bg1"/>
                </a:solidFill>
              </a:rPr>
              <a:t> (Египет).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solidFill>
                  <a:srgbClr val="FF0000"/>
                </a:solidFill>
              </a:rPr>
              <a:t>Катя в современности.</a:t>
            </a:r>
            <a:endParaRPr lang="ru-RU" sz="40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Екатери́на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Константи́новна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Гу́сева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u="sng" dirty="0" smtClean="0">
                <a:solidFill>
                  <a:schemeClr val="bg1"/>
                </a:solidFill>
                <a:hlinkClick r:id="rId2" tooltip="9 июля"/>
              </a:rPr>
              <a:t>9 июля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3" tooltip="1976"/>
              </a:rPr>
              <a:t>1976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u="sng" dirty="0" smtClean="0">
                <a:solidFill>
                  <a:schemeClr val="bg1"/>
                </a:solidFill>
                <a:hlinkClick r:id="rId4" tooltip="Москва"/>
              </a:rPr>
              <a:t>Москва</a:t>
            </a:r>
            <a:r>
              <a:rPr lang="ru-RU" dirty="0" smtClean="0">
                <a:solidFill>
                  <a:schemeClr val="bg1"/>
                </a:solidFill>
              </a:rPr>
              <a:t>) — </a:t>
            </a:r>
            <a:r>
              <a:rPr lang="ru-RU" u="sng" dirty="0" smtClean="0">
                <a:solidFill>
                  <a:schemeClr val="bg1"/>
                </a:solidFill>
                <a:hlinkClick r:id="rId5" tooltip="Россия"/>
              </a:rPr>
              <a:t>российская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6" tooltip="Актриса"/>
              </a:rPr>
              <a:t>актриса</a:t>
            </a:r>
            <a:r>
              <a:rPr lang="ru-RU" dirty="0" smtClean="0">
                <a:solidFill>
                  <a:schemeClr val="bg1"/>
                </a:solidFill>
              </a:rPr>
              <a:t> театра и кино, </a:t>
            </a:r>
            <a:r>
              <a:rPr lang="ru-RU" u="sng" dirty="0" smtClean="0">
                <a:solidFill>
                  <a:schemeClr val="bg1"/>
                </a:solidFill>
                <a:hlinkClick r:id="rId7" tooltip="Заслуженная артистка России"/>
              </a:rPr>
              <a:t>заслуженная артистка России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Снялась в фильмах: «Бригада», «</a:t>
            </a:r>
            <a:r>
              <a:rPr lang="ru-RU" dirty="0" err="1" smtClean="0">
                <a:solidFill>
                  <a:schemeClr val="bg1"/>
                </a:solidFill>
              </a:rPr>
              <a:t>Флэшка</a:t>
            </a:r>
            <a:r>
              <a:rPr lang="ru-RU" dirty="0" smtClean="0">
                <a:solidFill>
                  <a:schemeClr val="bg1"/>
                </a:solidFill>
              </a:rPr>
              <a:t>», «Если бы я тебя любил». «Жаркий лёд», «Лектор» и др..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фото гусева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1988840"/>
            <a:ext cx="4320480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стрижено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 </a:t>
            </a:r>
            <a:r>
              <a:rPr lang="ru-RU" sz="4600" b="1" dirty="0" err="1" smtClean="0">
                <a:solidFill>
                  <a:schemeClr val="bg1"/>
                </a:solidFill>
              </a:rPr>
              <a:t>Екатери́на</a:t>
            </a:r>
            <a:r>
              <a:rPr lang="ru-RU" sz="4600" b="1" dirty="0" smtClean="0">
                <a:solidFill>
                  <a:schemeClr val="bg1"/>
                </a:solidFill>
              </a:rPr>
              <a:t> </a:t>
            </a:r>
            <a:r>
              <a:rPr lang="ru-RU" sz="4600" b="1" dirty="0" err="1" smtClean="0">
                <a:solidFill>
                  <a:schemeClr val="bg1"/>
                </a:solidFill>
              </a:rPr>
              <a:t>Влади́мировна</a:t>
            </a:r>
            <a:r>
              <a:rPr lang="ru-RU" sz="4600" b="1" dirty="0" smtClean="0">
                <a:solidFill>
                  <a:schemeClr val="bg1"/>
                </a:solidFill>
              </a:rPr>
              <a:t> </a:t>
            </a:r>
            <a:r>
              <a:rPr lang="ru-RU" sz="4600" b="1" dirty="0" err="1" smtClean="0">
                <a:solidFill>
                  <a:schemeClr val="bg1"/>
                </a:solidFill>
              </a:rPr>
              <a:t>Стриже́нова</a:t>
            </a:r>
            <a:r>
              <a:rPr lang="ru-RU" sz="4600" b="1" dirty="0" smtClean="0">
                <a:solidFill>
                  <a:schemeClr val="bg1"/>
                </a:solidFill>
              </a:rPr>
              <a:t> </a:t>
            </a:r>
            <a:r>
              <a:rPr lang="ru-RU" sz="4600" dirty="0" smtClean="0">
                <a:solidFill>
                  <a:schemeClr val="bg1"/>
                </a:solidFill>
              </a:rPr>
              <a:t>(род. </a:t>
            </a:r>
            <a:r>
              <a:rPr lang="ru-RU" sz="4600" u="sng" dirty="0" smtClean="0">
                <a:solidFill>
                  <a:schemeClr val="bg1"/>
                </a:solidFill>
                <a:hlinkClick r:id="rId3" tooltip="20 марта"/>
              </a:rPr>
              <a:t>20 марта</a:t>
            </a:r>
            <a:r>
              <a:rPr lang="ru-RU" sz="4600" dirty="0" smtClean="0">
                <a:solidFill>
                  <a:schemeClr val="bg1"/>
                </a:solidFill>
              </a:rPr>
              <a:t> </a:t>
            </a:r>
            <a:r>
              <a:rPr lang="ru-RU" sz="4600" u="sng" dirty="0" smtClean="0">
                <a:solidFill>
                  <a:schemeClr val="bg1"/>
                </a:solidFill>
                <a:hlinkClick r:id="rId4" tooltip="1968"/>
              </a:rPr>
              <a:t>1968</a:t>
            </a:r>
            <a:r>
              <a:rPr lang="ru-RU" sz="4600" dirty="0" smtClean="0">
                <a:solidFill>
                  <a:schemeClr val="bg1"/>
                </a:solidFill>
              </a:rPr>
              <a:t>) — </a:t>
            </a:r>
            <a:r>
              <a:rPr lang="ru-RU" sz="4600" u="sng" dirty="0" smtClean="0">
                <a:solidFill>
                  <a:schemeClr val="bg1"/>
                </a:solidFill>
                <a:hlinkClick r:id="rId5" tooltip="Россия"/>
              </a:rPr>
              <a:t>российская</a:t>
            </a:r>
            <a:r>
              <a:rPr lang="ru-RU" sz="4600" dirty="0" smtClean="0">
                <a:solidFill>
                  <a:schemeClr val="bg1"/>
                </a:solidFill>
              </a:rPr>
              <a:t> </a:t>
            </a:r>
            <a:r>
              <a:rPr lang="ru-RU" sz="4600" u="sng" dirty="0" smtClean="0">
                <a:solidFill>
                  <a:schemeClr val="bg1"/>
                </a:solidFill>
                <a:hlinkClick r:id="rId6" tooltip="Актриса"/>
              </a:rPr>
              <a:t>актриса</a:t>
            </a:r>
            <a:r>
              <a:rPr lang="ru-RU" sz="4600" dirty="0" smtClean="0">
                <a:solidFill>
                  <a:schemeClr val="bg1"/>
                </a:solidFill>
              </a:rPr>
              <a:t> театра и кино, </a:t>
            </a:r>
            <a:r>
              <a:rPr lang="ru-RU" sz="4600" u="sng" dirty="0" smtClean="0">
                <a:solidFill>
                  <a:schemeClr val="bg1"/>
                </a:solidFill>
                <a:hlinkClick r:id="rId7" tooltip="Телеведущая"/>
              </a:rPr>
              <a:t>телеведущая</a:t>
            </a:r>
            <a:r>
              <a:rPr lang="ru-RU" sz="4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4600" dirty="0" smtClean="0">
                <a:solidFill>
                  <a:schemeClr val="bg1"/>
                </a:solidFill>
              </a:rPr>
              <a:t>Снялась в фильмах: «Классные игры»,  «Повороты судьбы», «Любовь- морковь»,  «Летом я предпочитаю» и др..</a:t>
            </a:r>
            <a:endParaRPr lang="ru-RU" sz="4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лимо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6980"/>
            <a:ext cx="4038600" cy="285623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Екатери́на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Алекса́ндровна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Кли́мова</a:t>
            </a:r>
            <a:r>
              <a:rPr lang="ru-RU" dirty="0" smtClean="0">
                <a:solidFill>
                  <a:schemeClr val="bg1"/>
                </a:solidFill>
              </a:rPr>
              <a:t> (род. </a:t>
            </a:r>
            <a:r>
              <a:rPr lang="ru-RU" u="sng" dirty="0" smtClean="0">
                <a:solidFill>
                  <a:schemeClr val="bg1"/>
                </a:solidFill>
                <a:hlinkClick r:id="rId3" tooltip="24 января"/>
              </a:rPr>
              <a:t>24 января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4" tooltip="1978"/>
              </a:rPr>
              <a:t>1978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u="sng" dirty="0" smtClean="0">
                <a:solidFill>
                  <a:schemeClr val="bg1"/>
                </a:solidFill>
                <a:hlinkClick r:id="rId5" tooltip="Москва"/>
              </a:rPr>
              <a:t>Москва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u="sng" dirty="0" smtClean="0">
                <a:solidFill>
                  <a:schemeClr val="bg1"/>
                </a:solidFill>
                <a:hlinkClick r:id="rId6" tooltip="СССР"/>
              </a:rPr>
              <a:t>СССР</a:t>
            </a:r>
            <a:r>
              <a:rPr lang="ru-RU" dirty="0" smtClean="0">
                <a:solidFill>
                  <a:schemeClr val="bg1"/>
                </a:solidFill>
              </a:rPr>
              <a:t>) — </a:t>
            </a:r>
            <a:r>
              <a:rPr lang="ru-RU" u="sng" dirty="0" smtClean="0">
                <a:solidFill>
                  <a:schemeClr val="bg1"/>
                </a:solidFill>
                <a:hlinkClick r:id="rId7" tooltip="Россия"/>
              </a:rPr>
              <a:t>российская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8" tooltip="Актриса"/>
              </a:rPr>
              <a:t>актриса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9" tooltip="Театр"/>
              </a:rPr>
              <a:t>театра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u="sng" dirty="0" smtClean="0">
                <a:solidFill>
                  <a:schemeClr val="bg1"/>
                </a:solidFill>
                <a:hlinkClick r:id="rId10" tooltip="Кинематограф"/>
              </a:rPr>
              <a:t>кино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Снялась в фильмах: «Мы из будущего», «Побег», «Весна в декабре», «Свидание», «Курьер из рая» и др..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Екатерина Юрьева </a:t>
            </a:r>
            <a:r>
              <a:rPr lang="ru-RU" sz="2800" dirty="0" smtClean="0">
                <a:solidFill>
                  <a:schemeClr val="bg1"/>
                </a:solidFill>
              </a:rPr>
              <a:t>родилась 11 июня 1983 года в городе Чайковский Пермского края.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Чемпионка мира по биатлону.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 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юрьев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77" y="332656"/>
            <a:ext cx="8943923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Имя Екатерина в разных странах.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зарубежной традиции начальная буква "е" отсутствует: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 немцев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Катарина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англичан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Катрин,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испанцев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Каталина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греков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Экатерини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Беларуссии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Катярына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Украине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Катерина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116632"/>
            <a:ext cx="763284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В процессе своей рабо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я выяснила, что имя Екатерина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встречаетс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часто, и задалась вопросом: 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часто?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Результаты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моего исследования по начальной  школе показали: в школе -270 девочек, из них 16 носит имя Екатерина. А это 6% девочек нашей школы.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4509120"/>
          <a:ext cx="65527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rgbClr val="FF0000"/>
                </a:solidFill>
              </a:rPr>
              <a:t>Цель работы: </a:t>
            </a:r>
            <a:br>
              <a:rPr lang="ru-RU" sz="4400" b="0" dirty="0" smtClean="0">
                <a:solidFill>
                  <a:srgbClr val="FF0000"/>
                </a:solidFill>
              </a:rPr>
            </a:br>
            <a:r>
              <a:rPr lang="ru-RU" sz="4400" b="0" dirty="0" smtClean="0">
                <a:solidFill>
                  <a:schemeClr val="bg1"/>
                </a:solidFill>
              </a:rPr>
              <a:t/>
            </a:r>
            <a:br>
              <a:rPr lang="ru-RU" sz="4400" b="0" dirty="0" smtClean="0">
                <a:solidFill>
                  <a:schemeClr val="bg1"/>
                </a:solidFill>
              </a:rPr>
            </a:br>
            <a:r>
              <a:rPr lang="ru-RU" sz="4400" b="0" dirty="0" smtClean="0">
                <a:solidFill>
                  <a:schemeClr val="bg1"/>
                </a:solidFill>
              </a:rPr>
              <a:t> </a:t>
            </a:r>
            <a:r>
              <a:rPr lang="ru-RU" sz="3100" b="0" dirty="0" smtClean="0">
                <a:solidFill>
                  <a:schemeClr val="bg1"/>
                </a:solidFill>
              </a:rPr>
              <a:t>определение  значения  и происхождения  имени  Екатерина </a:t>
            </a:r>
            <a:endParaRPr lang="ru-RU" sz="3100" b="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733256"/>
            <a:ext cx="6400800" cy="1752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solidFill>
                  <a:srgbClr val="FF0000"/>
                </a:solidFill>
              </a:rPr>
              <a:t>Заключение.</a:t>
            </a:r>
            <a:endParaRPr lang="ru-RU" sz="40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Изучив свое имя, я сделала </a:t>
            </a:r>
            <a:r>
              <a:rPr lang="ru-RU" i="1" dirty="0" smtClean="0">
                <a:solidFill>
                  <a:schemeClr val="bg1"/>
                </a:solidFill>
              </a:rPr>
              <a:t>вывод: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имя Екатерина - одно из самых древних имен;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существуют аналоги за рубежом и в России;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имя Катя- одно из самых распространенных в нашей стране и в моей  школе.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17632" cy="374441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b="0" dirty="0" smtClean="0">
                <a:solidFill>
                  <a:srgbClr val="FF0000"/>
                </a:solidFill>
              </a:rPr>
              <a:t>Литература.</a:t>
            </a:r>
            <a:br>
              <a:rPr lang="ru-RU" sz="4000" b="0" dirty="0" smtClean="0">
                <a:solidFill>
                  <a:srgbClr val="FF0000"/>
                </a:solidFill>
              </a:rPr>
            </a:br>
            <a:r>
              <a:rPr lang="ru-RU" sz="2000" b="0" dirty="0" smtClean="0">
                <a:solidFill>
                  <a:schemeClr val="bg1"/>
                </a:solidFill>
              </a:rPr>
              <a:t>1 Энциклопедия имен вашего ребенка: практическое пособие для родителей / Б.Ю. </a:t>
            </a:r>
            <a:r>
              <a:rPr lang="ru-RU" sz="2000" b="0" dirty="0" err="1" smtClean="0">
                <a:solidFill>
                  <a:schemeClr val="bg1"/>
                </a:solidFill>
              </a:rPr>
              <a:t>Хигир</a:t>
            </a:r>
            <a:r>
              <a:rPr lang="ru-RU" sz="2000" b="0" dirty="0" smtClean="0">
                <a:solidFill>
                  <a:schemeClr val="bg1"/>
                </a:solidFill>
              </a:rPr>
              <a:t> – М.: АСТ:  </a:t>
            </a:r>
            <a:r>
              <a:rPr lang="ru-RU" sz="2000" b="0" dirty="0" err="1" smtClean="0">
                <a:solidFill>
                  <a:schemeClr val="bg1"/>
                </a:solidFill>
              </a:rPr>
              <a:t>Астрель</a:t>
            </a:r>
            <a:r>
              <a:rPr lang="ru-RU" sz="2000" b="0" dirty="0" smtClean="0">
                <a:solidFill>
                  <a:schemeClr val="bg1"/>
                </a:solidFill>
              </a:rPr>
              <a:t>: Хранитель, 2008, -639 с.</a:t>
            </a:r>
            <a:br>
              <a:rPr lang="ru-RU" sz="2000" b="0" dirty="0" smtClean="0">
                <a:solidFill>
                  <a:schemeClr val="bg1"/>
                </a:solidFill>
              </a:rPr>
            </a:br>
            <a:r>
              <a:rPr lang="ru-RU" sz="2000" b="0" dirty="0" smtClean="0">
                <a:solidFill>
                  <a:schemeClr val="bg1"/>
                </a:solidFill>
              </a:rPr>
              <a:t>2 Словарь русского языка. Ожегов С.И./Под ред. </a:t>
            </a:r>
            <a:r>
              <a:rPr lang="ru-RU" sz="2000" b="0" dirty="0" err="1" smtClean="0">
                <a:solidFill>
                  <a:schemeClr val="bg1"/>
                </a:solidFill>
              </a:rPr>
              <a:t>докт</a:t>
            </a:r>
            <a:r>
              <a:rPr lang="ru-RU" sz="2000" b="0" dirty="0" smtClean="0">
                <a:solidFill>
                  <a:schemeClr val="bg1"/>
                </a:solidFill>
              </a:rPr>
              <a:t>. </a:t>
            </a:r>
            <a:r>
              <a:rPr lang="ru-RU" sz="2000" b="0" dirty="0" err="1" smtClean="0">
                <a:solidFill>
                  <a:schemeClr val="bg1"/>
                </a:solidFill>
              </a:rPr>
              <a:t>филол.наук</a:t>
            </a:r>
            <a:r>
              <a:rPr lang="ru-RU" sz="2000" b="0" dirty="0" smtClean="0">
                <a:solidFill>
                  <a:schemeClr val="bg1"/>
                </a:solidFill>
              </a:rPr>
              <a:t> Н. Ю. Шведовой-М: Рус. Яз.,1984-797с.</a:t>
            </a:r>
            <a:br>
              <a:rPr lang="ru-RU" sz="2000" b="0" dirty="0" smtClean="0">
                <a:solidFill>
                  <a:schemeClr val="bg1"/>
                </a:solidFill>
              </a:rPr>
            </a:br>
            <a:r>
              <a:rPr lang="ru-RU" sz="2000" b="0" dirty="0" smtClean="0">
                <a:solidFill>
                  <a:schemeClr val="bg1"/>
                </a:solidFill>
              </a:rPr>
              <a:t>3 </a:t>
            </a:r>
            <a:r>
              <a:rPr lang="en-US" sz="2000" b="0" dirty="0" smtClean="0">
                <a:solidFill>
                  <a:schemeClr val="bg1"/>
                </a:solidFill>
              </a:rPr>
              <a:t>www</a:t>
            </a:r>
            <a:r>
              <a:rPr lang="ru-RU" sz="2000" b="0" dirty="0" smtClean="0">
                <a:solidFill>
                  <a:schemeClr val="bg1"/>
                </a:solidFill>
              </a:rPr>
              <a:t>.</a:t>
            </a:r>
            <a:r>
              <a:rPr lang="en-US" sz="2000" b="0" dirty="0" smtClean="0">
                <a:solidFill>
                  <a:schemeClr val="bg1"/>
                </a:solidFill>
              </a:rPr>
              <a:t>starslife.ru/2013/03/04/</a:t>
            </a:r>
            <a:r>
              <a:rPr lang="en-US" sz="2000" b="0" dirty="0" err="1" smtClean="0">
                <a:solidFill>
                  <a:schemeClr val="bg1"/>
                </a:solidFill>
              </a:rPr>
              <a:t>petrenko-i-klimova-na-grani-razryva</a:t>
            </a:r>
            <a:r>
              <a:rPr lang="en-US" sz="2000" b="0" dirty="0" smtClean="0">
                <a:solidFill>
                  <a:schemeClr val="bg1"/>
                </a:solidFill>
              </a:rPr>
              <a:t>/</a:t>
            </a:r>
            <a:br>
              <a:rPr lang="en-US" sz="2000" b="0" dirty="0" smtClean="0">
                <a:solidFill>
                  <a:schemeClr val="bg1"/>
                </a:solidFill>
              </a:rPr>
            </a:br>
            <a:r>
              <a:rPr lang="en-US" sz="2000" b="0" dirty="0" smtClean="0">
                <a:solidFill>
                  <a:schemeClr val="bg1"/>
                </a:solidFill>
              </a:rPr>
              <a:t>4 www</a:t>
            </a:r>
            <a:r>
              <a:rPr lang="ru-RU" sz="2000" b="0" smtClean="0">
                <a:solidFill>
                  <a:schemeClr val="bg1"/>
                </a:solidFill>
              </a:rPr>
              <a:t>.</a:t>
            </a:r>
            <a:r>
              <a:rPr lang="en-US" sz="2000" b="0" smtClean="0">
                <a:solidFill>
                  <a:schemeClr val="bg1"/>
                </a:solidFill>
              </a:rPr>
              <a:t>rusactors.ru/s/</a:t>
            </a:r>
            <a:r>
              <a:rPr lang="en-US" sz="2000" b="0" dirty="0" err="1" smtClean="0">
                <a:solidFill>
                  <a:schemeClr val="bg1"/>
                </a:solidFill>
              </a:rPr>
              <a:t>strijenova</a:t>
            </a:r>
            <a:r>
              <a:rPr lang="en-US" sz="2000" b="0" dirty="0" smtClean="0">
                <a:solidFill>
                  <a:schemeClr val="bg1"/>
                </a:solidFill>
              </a:rPr>
              <a:t>/index.shtml</a:t>
            </a:r>
            <a:br>
              <a:rPr lang="en-US" sz="2000" b="0" dirty="0" smtClean="0">
                <a:solidFill>
                  <a:schemeClr val="bg1"/>
                </a:solidFill>
              </a:rPr>
            </a:br>
            <a:r>
              <a:rPr lang="en-US" sz="2000" b="0" dirty="0" smtClean="0">
                <a:solidFill>
                  <a:schemeClr val="bg1"/>
                </a:solidFill>
              </a:rPr>
              <a:t>5 http://traditio-ru.org/wiki/%D0%95%D0%BA%D0%B0%D1%82%D0%B5%D1%80%D0%B8%D0%BD%D0%B0_II</a:t>
            </a:r>
            <a:endParaRPr lang="ru-RU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solidFill>
                  <a:srgbClr val="FF0000"/>
                </a:solidFill>
              </a:rPr>
              <a:t>Задачи исследования:</a:t>
            </a:r>
            <a:endParaRPr lang="ru-RU" sz="40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Найти четкое определение понятия «имя»;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Узнать официальные и неофициальные, полные и сокращенные формы имени, узнать есть ли «тёзки» моего имени в других языках.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Изучить списки учащихся начальной школы с целью определения частоты употребления имени Екатерина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 Узнать знаменитостей нашей страны с моим именем.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rgbClr val="FF0000"/>
                </a:solidFill>
              </a:rPr>
              <a:t>Гипотеза исследования: </a:t>
            </a:r>
            <a:br>
              <a:rPr lang="ru-RU" sz="4400" b="0" dirty="0" smtClean="0">
                <a:solidFill>
                  <a:srgbClr val="FF0000"/>
                </a:solidFill>
              </a:rPr>
            </a:br>
            <a:r>
              <a:rPr lang="ru-RU" sz="4400" b="0" dirty="0" smtClean="0">
                <a:solidFill>
                  <a:srgbClr val="FF0000"/>
                </a:solidFill>
              </a:rPr>
              <a:t/>
            </a:r>
            <a:br>
              <a:rPr lang="ru-RU" sz="4400" b="0" dirty="0" smtClean="0">
                <a:solidFill>
                  <a:srgbClr val="FF0000"/>
                </a:solidFill>
              </a:rPr>
            </a:br>
            <a:r>
              <a:rPr lang="ru-RU" sz="4400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>
                <a:solidFill>
                  <a:schemeClr val="bg1"/>
                </a:solidFill>
              </a:rPr>
              <a:t>предположим, что имя Екатерина самое распространенное в нашей стране.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877272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rgbClr val="FF0000"/>
                </a:solidFill>
              </a:rPr>
              <a:t>Объект исследования:</a:t>
            </a:r>
            <a:br>
              <a:rPr lang="ru-RU" sz="4400" b="0" dirty="0" smtClean="0">
                <a:solidFill>
                  <a:srgbClr val="FF0000"/>
                </a:solidFill>
              </a:rPr>
            </a:br>
            <a:r>
              <a:rPr lang="ru-RU" sz="4400" b="0" dirty="0" smtClean="0">
                <a:solidFill>
                  <a:srgbClr val="FF0000"/>
                </a:solidFill>
              </a:rPr>
              <a:t/>
            </a:r>
            <a:br>
              <a:rPr lang="ru-RU" sz="4400" b="0" dirty="0" smtClean="0">
                <a:solidFill>
                  <a:srgbClr val="FF0000"/>
                </a:solidFill>
              </a:rPr>
            </a:br>
            <a:r>
              <a:rPr lang="ru-RU" sz="4000" b="0" dirty="0" smtClean="0">
                <a:solidFill>
                  <a:schemeClr val="bg1"/>
                </a:solidFill>
              </a:rPr>
              <a:t> имя Екатерина.</a:t>
            </a:r>
            <a:endParaRPr lang="ru-RU" sz="4000" b="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503420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solidFill>
                  <a:srgbClr val="FF0000"/>
                </a:solidFill>
              </a:rPr>
              <a:t>Предмет исследования: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0" dirty="0" smtClean="0">
                <a:solidFill>
                  <a:schemeClr val="bg1"/>
                </a:solidFill>
              </a:rPr>
              <a:t/>
            </a:r>
            <a:br>
              <a:rPr lang="ru-RU" sz="4400" b="0" dirty="0" smtClean="0">
                <a:solidFill>
                  <a:schemeClr val="bg1"/>
                </a:solidFill>
              </a:rPr>
            </a:br>
            <a:r>
              <a:rPr lang="ru-RU" sz="4400" b="0" dirty="0" smtClean="0">
                <a:solidFill>
                  <a:schemeClr val="bg1"/>
                </a:solidFill>
              </a:rPr>
              <a:t>истоки моего имени, частота употребления его. </a:t>
            </a:r>
            <a:br>
              <a:rPr lang="ru-RU" sz="4400" b="0" dirty="0" smtClean="0">
                <a:solidFill>
                  <a:schemeClr val="bg1"/>
                </a:solidFill>
              </a:rPr>
            </a:br>
            <a:r>
              <a:rPr lang="ru-RU" sz="4400" b="0" dirty="0" smtClean="0">
                <a:solidFill>
                  <a:schemeClr val="bg1"/>
                </a:solidFill>
              </a:rPr>
              <a:t> </a:t>
            </a:r>
            <a:endParaRPr lang="ru-RU" sz="4400" b="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77072"/>
            <a:ext cx="822960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5715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Имя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– личное название человека, даваемое при рождении. ( по словарю С.И. Ожегова)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Екатерина</a:t>
            </a:r>
            <a:r>
              <a:rPr lang="ru-RU" sz="3200" dirty="0" smtClean="0"/>
              <a:t> </a:t>
            </a:r>
            <a:r>
              <a:rPr lang="ru-RU" sz="3200" dirty="0" smtClean="0">
                <a:solidFill>
                  <a:schemeClr val="bg1"/>
                </a:solidFill>
              </a:rPr>
              <a:t>- чистая, непорочная (древнегреческое).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В прошлом веке в России с этим именем были связаны нарицательные наименования: катя- кукла, задать </a:t>
            </a:r>
            <a:r>
              <a:rPr lang="ru-RU" sz="3200" dirty="0" err="1" smtClean="0">
                <a:solidFill>
                  <a:schemeClr val="bg1"/>
                </a:solidFill>
              </a:rPr>
              <a:t>катю-выпороть</a:t>
            </a:r>
            <a:r>
              <a:rPr lang="ru-RU" sz="3200" dirty="0" smtClean="0">
                <a:solidFill>
                  <a:schemeClr val="bg1"/>
                </a:solidFill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</a:rPr>
              <a:t>катеринить</a:t>
            </a:r>
            <a:r>
              <a:rPr lang="ru-RU" sz="3200" dirty="0" smtClean="0">
                <a:solidFill>
                  <a:schemeClr val="bg1"/>
                </a:solidFill>
              </a:rPr>
              <a:t>- богатеть (очевидно потому, что «</a:t>
            </a:r>
            <a:r>
              <a:rPr lang="ru-RU" sz="3200" dirty="0" err="1" smtClean="0">
                <a:solidFill>
                  <a:schemeClr val="bg1"/>
                </a:solidFill>
              </a:rPr>
              <a:t>катеньками</a:t>
            </a:r>
            <a:r>
              <a:rPr lang="ru-RU" sz="3200" dirty="0" smtClean="0">
                <a:solidFill>
                  <a:schemeClr val="bg1"/>
                </a:solidFill>
              </a:rPr>
              <a:t>» назывались купюры в сто рублей с портретом Екатерины </a:t>
            </a:r>
            <a:r>
              <a:rPr lang="en-US" sz="3200" dirty="0" smtClean="0">
                <a:solidFill>
                  <a:schemeClr val="bg1"/>
                </a:solidFill>
              </a:rPr>
              <a:t>2 )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b="1" dirty="0" smtClean="0">
                <a:solidFill>
                  <a:schemeClr val="bg1"/>
                </a:solidFill>
              </a:rPr>
              <a:t>Зодиак имени:  </a:t>
            </a:r>
            <a:r>
              <a:rPr lang="ru-RU" sz="2400" dirty="0" smtClean="0">
                <a:solidFill>
                  <a:schemeClr val="bg1"/>
                </a:solidFill>
              </a:rPr>
              <a:t>Стрелец.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b="1" dirty="0" smtClean="0">
                <a:solidFill>
                  <a:schemeClr val="bg1"/>
                </a:solidFill>
              </a:rPr>
              <a:t>Планета:  </a:t>
            </a:r>
            <a:r>
              <a:rPr lang="ru-RU" sz="2400" dirty="0" smtClean="0">
                <a:solidFill>
                  <a:schemeClr val="bg1"/>
                </a:solidFill>
              </a:rPr>
              <a:t>Юпитер.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b="1" dirty="0" smtClean="0">
                <a:solidFill>
                  <a:schemeClr val="bg1"/>
                </a:solidFill>
              </a:rPr>
              <a:t>Цвет имени</a:t>
            </a:r>
            <a:r>
              <a:rPr lang="ru-RU" sz="2400" dirty="0" smtClean="0">
                <a:solidFill>
                  <a:schemeClr val="bg1"/>
                </a:solidFill>
              </a:rPr>
              <a:t>:  синий.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b="1" dirty="0" smtClean="0">
                <a:solidFill>
                  <a:schemeClr val="bg1"/>
                </a:solidFill>
              </a:rPr>
              <a:t>Камень-талисман: </a:t>
            </a:r>
            <a:r>
              <a:rPr lang="ru-RU" sz="2400" dirty="0" smtClean="0">
                <a:solidFill>
                  <a:schemeClr val="bg1"/>
                </a:solidFill>
              </a:rPr>
              <a:t> хризолит.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4859" y="2276872"/>
            <a:ext cx="85791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Уменьшительные 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Катя, Катюша,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Катюня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Катеша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Катюха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Катеринка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черты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высокий интеллект, самолюбие.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658822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Имя и характер.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Катя самолюбива, для нее важно быть первой в классе. Дружит она с лучшими ученицами потому, что сама очень нерешительна, стеснительна, ей нужен надежный тыл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/>
          </a:p>
          <a:p>
            <a:r>
              <a:rPr lang="ru-RU" dirty="0" smtClean="0"/>
              <a:t>       </a:t>
            </a:r>
            <a:r>
              <a:rPr lang="ru-RU" sz="2800" dirty="0" smtClean="0">
                <a:solidFill>
                  <a:schemeClr val="bg1"/>
                </a:solidFill>
              </a:rPr>
              <a:t>Она фантазерка, у нее хорошо развито воображение.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483</Words>
  <Application>Microsoft Office PowerPoint</Application>
  <PresentationFormat>Экран (4:3)</PresentationFormat>
  <Paragraphs>86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Исследовательская работа Что в имени моём?</vt:lpstr>
      <vt:lpstr>Цель работы:    определение  значения  и происхождения  имени  Екатерина </vt:lpstr>
      <vt:lpstr>Задачи исследования:</vt:lpstr>
      <vt:lpstr>Гипотеза исследования:    предположим, что имя Екатерина самое распространенное в нашей стране. </vt:lpstr>
      <vt:lpstr>Объект исследования:   имя Екатерина.</vt:lpstr>
      <vt:lpstr>Предмет исследования:   истоки моего имени, частота употребления его.   </vt:lpstr>
      <vt:lpstr>Слайд 7</vt:lpstr>
      <vt:lpstr>Слайд 8</vt:lpstr>
      <vt:lpstr>Слайд 9</vt:lpstr>
      <vt:lpstr>Слайд 10</vt:lpstr>
      <vt:lpstr>Екатерина в истории.</vt:lpstr>
      <vt:lpstr>Образы святых великомучениц Екатерин в христианской вере. </vt:lpstr>
      <vt:lpstr>Катя в современности.</vt:lpstr>
      <vt:lpstr>Слайд 14</vt:lpstr>
      <vt:lpstr>Слайд 15</vt:lpstr>
      <vt:lpstr>Слайд 16</vt:lpstr>
      <vt:lpstr>Слайд 17</vt:lpstr>
      <vt:lpstr>Слайд 18</vt:lpstr>
      <vt:lpstr>Слайд 19</vt:lpstr>
      <vt:lpstr>Заключение.</vt:lpstr>
      <vt:lpstr>Литература. 1 Энциклопедия имен вашего ребенка: практическое пособие для родителей / Б.Ю. Хигир – М.: АСТ:  Астрель: Хранитель, 2008, -639 с. 2 Словарь русского языка. Ожегов С.И./Под ред. докт. филол.наук Н. Ю. Шведовой-М: Рус. Яз.,1984-797с. 3 www.starslife.ru/2013/03/04/petrenko-i-klimova-na-grani-razryva/ 4 www.rusactors.ru/s/strijenova/index.shtml 5 http://traditio-ru.org/wiki/%D0%95%D0%BA%D0%B0%D1%82%D0%B5%D1%80%D0%B8%D0%BD%D0%B0_II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Что в имени моём?</dc:title>
  <dc:creator>Admin</dc:creator>
  <cp:lastModifiedBy>Admin</cp:lastModifiedBy>
  <cp:revision>51</cp:revision>
  <dcterms:created xsi:type="dcterms:W3CDTF">2013-03-04T13:00:50Z</dcterms:created>
  <dcterms:modified xsi:type="dcterms:W3CDTF">2013-03-17T08:11:03Z</dcterms:modified>
</cp:coreProperties>
</file>