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66" r:id="rId2"/>
    <p:sldId id="258" r:id="rId3"/>
    <p:sldId id="264" r:id="rId4"/>
    <p:sldId id="257" r:id="rId5"/>
    <p:sldId id="25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836F1-671B-497E-AE09-302E430737AA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B702F-B57A-4B9E-BE6D-1E2506627D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639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184A-1FAC-4606-8F59-C61B48F36336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2D9-F2DF-49D4-84F4-3F5F41DFD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184A-1FAC-4606-8F59-C61B48F36336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2D9-F2DF-49D4-84F4-3F5F41DFD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184A-1FAC-4606-8F59-C61B48F36336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2D9-F2DF-49D4-84F4-3F5F41DFD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184A-1FAC-4606-8F59-C61B48F36336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2D9-F2DF-49D4-84F4-3F5F41DFD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184A-1FAC-4606-8F59-C61B48F36336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2292D9-F2DF-49D4-84F4-3F5F41DFD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184A-1FAC-4606-8F59-C61B48F36336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2D9-F2DF-49D4-84F4-3F5F41DFD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184A-1FAC-4606-8F59-C61B48F36336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2D9-F2DF-49D4-84F4-3F5F41DFD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184A-1FAC-4606-8F59-C61B48F36336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2D9-F2DF-49D4-84F4-3F5F41DFD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184A-1FAC-4606-8F59-C61B48F36336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2D9-F2DF-49D4-84F4-3F5F41DFD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184A-1FAC-4606-8F59-C61B48F36336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2D9-F2DF-49D4-84F4-3F5F41DFD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184A-1FAC-4606-8F59-C61B48F36336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2D9-F2DF-49D4-84F4-3F5F41DFD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2">
                <a:tint val="45000"/>
                <a:satMod val="400000"/>
              </a:schemeClr>
            </a:duotone>
            <a:lum bright="-27000" contrast="-29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58184A-1FAC-4606-8F59-C61B48F36336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2292D9-F2DF-49D4-84F4-3F5F41DFD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3711" y="1988840"/>
            <a:ext cx="852630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Тема: </a:t>
            </a:r>
          </a:p>
          <a:p>
            <a:pPr algn="ctr"/>
            <a:r>
              <a:rPr lang="ru-RU" sz="2800" b="1" dirty="0" smtClean="0"/>
              <a:t>Построение сечений многогранников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5080" y="4221088"/>
            <a:ext cx="84249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 урока:</a:t>
            </a:r>
          </a:p>
          <a:p>
            <a:r>
              <a:rPr lang="ru-RU" dirty="0" smtClean="0"/>
              <a:t> </a:t>
            </a:r>
            <a:r>
              <a:rPr lang="ru-RU" sz="2800" b="1" dirty="0" smtClean="0"/>
              <a:t>Рассмотреть способы</a:t>
            </a:r>
          </a:p>
          <a:p>
            <a:r>
              <a:rPr lang="ru-RU" sz="2800" b="1" dirty="0" smtClean="0"/>
              <a:t> построения сечений многогранников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51340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При построении сечения  фигуры плоскостью необходимо  помнить: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190080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Через </a:t>
            </a:r>
            <a:r>
              <a:rPr lang="ru-RU" b="1" dirty="0" smtClean="0"/>
              <a:t>любые две точки плоскости </a:t>
            </a:r>
            <a:r>
              <a:rPr lang="ru-RU" b="1" dirty="0" smtClean="0"/>
              <a:t>проходит прямая </a:t>
            </a:r>
            <a:r>
              <a:rPr lang="ru-RU" b="1" dirty="0" smtClean="0"/>
              <a:t>и </a:t>
            </a:r>
            <a:r>
              <a:rPr lang="ru-RU" b="1" dirty="0" smtClean="0"/>
              <a:t>притом только одна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b="1" dirty="0" smtClean="0"/>
              <a:t>Если две параллельные плоскости пересечены третьей, то линии их пересечения параллельны</a:t>
            </a:r>
            <a:endParaRPr lang="ru-RU" b="1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уб 4"/>
          <p:cNvSpPr/>
          <p:nvPr/>
        </p:nvSpPr>
        <p:spPr>
          <a:xfrm>
            <a:off x="428596" y="2857496"/>
            <a:ext cx="4357718" cy="3714776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-34957" y="4249743"/>
            <a:ext cx="2786082" cy="1588"/>
          </a:xfrm>
          <a:prstGeom prst="line">
            <a:avLst/>
          </a:prstGeom>
          <a:ln w="158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28596" y="5643578"/>
            <a:ext cx="1000132" cy="928694"/>
          </a:xfrm>
          <a:prstGeom prst="line">
            <a:avLst/>
          </a:prstGeom>
          <a:ln w="158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428728" y="5643578"/>
            <a:ext cx="3357586" cy="1588"/>
          </a:xfrm>
          <a:prstGeom prst="line">
            <a:avLst/>
          </a:prstGeom>
          <a:ln w="158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00166" y="521495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2844" y="621508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929190" y="535782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000496" y="63579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29058" y="3643314"/>
            <a:ext cx="4571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429000"/>
            <a:ext cx="642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1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57224" y="257174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357686" y="2500306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86380" y="371475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/>
              <a:t>2)   пл.(</a:t>
            </a:r>
            <a:r>
              <a:rPr lang="ru-RU" b="1" dirty="0" smtClean="0"/>
              <a:t>В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lang="ru-RU" b="1" dirty="0" smtClean="0"/>
              <a:t>С): ВК ∩</a:t>
            </a:r>
            <a:r>
              <a:rPr lang="en-US" b="1" dirty="0" smtClean="0"/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lang="ru-RU" b="1" dirty="0" smtClean="0"/>
              <a:t>С = Р</a:t>
            </a:r>
            <a:endParaRPr lang="ru-RU" dirty="0" smtClean="0"/>
          </a:p>
        </p:txBody>
      </p:sp>
      <p:sp>
        <p:nvSpPr>
          <p:cNvPr id="35" name="Овал 34"/>
          <p:cNvSpPr/>
          <p:nvPr/>
        </p:nvSpPr>
        <p:spPr>
          <a:xfrm flipH="1" flipV="1">
            <a:off x="3714744" y="2786058"/>
            <a:ext cx="142876" cy="1428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3357554" y="23574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>
            <a:stCxn id="47" idx="7"/>
          </p:cNvCxnSpPr>
          <p:nvPr/>
        </p:nvCxnSpPr>
        <p:spPr>
          <a:xfrm rot="5400000" flipH="1" flipV="1">
            <a:off x="1182514" y="1560636"/>
            <a:ext cx="4235766" cy="3686214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3822695" y="2035165"/>
            <a:ext cx="1928826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4714876" y="1714488"/>
            <a:ext cx="117157" cy="1428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4929190" y="13572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46" name="Овал 45"/>
          <p:cNvSpPr/>
          <p:nvPr/>
        </p:nvSpPr>
        <p:spPr>
          <a:xfrm>
            <a:off x="3786182" y="6500834"/>
            <a:ext cx="117157" cy="1428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1357290" y="5500702"/>
            <a:ext cx="117157" cy="1428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>
            <a:stCxn id="46" idx="7"/>
          </p:cNvCxnSpPr>
          <p:nvPr/>
        </p:nvCxnSpPr>
        <p:spPr>
          <a:xfrm rot="5400000" flipH="1" flipV="1">
            <a:off x="1754018" y="3418024"/>
            <a:ext cx="5235898" cy="97157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4429124" y="3071810"/>
            <a:ext cx="117157" cy="1428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4357686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М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86380" y="4143380"/>
            <a:ext cx="385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/>
              <a:t>3)   пл</a:t>
            </a:r>
            <a:r>
              <a:rPr lang="ru-RU" b="1" dirty="0" smtClean="0"/>
              <a:t>. 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lang="ru-RU" b="1" dirty="0" smtClean="0">
                <a:cs typeface="Times New Roman" pitchFamily="18" charset="0"/>
              </a:rPr>
              <a:t>С):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b="1" dirty="0" smtClean="0"/>
              <a:t> ∩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= М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14942" y="450057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/>
              <a:t>4</a:t>
            </a:r>
            <a:r>
              <a:rPr lang="ru-RU" b="1" dirty="0" smtClean="0"/>
              <a:t>)    пл. (А</a:t>
            </a:r>
            <a:r>
              <a:rPr lang="ru-RU" b="1" baseline="-25000" dirty="0" smtClean="0"/>
              <a:t>1</a:t>
            </a:r>
            <a:r>
              <a:rPr lang="ru-RU" b="1" dirty="0" smtClean="0"/>
              <a:t>В</a:t>
            </a:r>
            <a:r>
              <a:rPr lang="ru-RU" b="1" baseline="-25000" dirty="0" smtClean="0"/>
              <a:t>2</a:t>
            </a:r>
            <a:r>
              <a:rPr lang="ru-RU" b="1" dirty="0" smtClean="0"/>
              <a:t>С</a:t>
            </a:r>
            <a:r>
              <a:rPr lang="ru-RU" b="1" baseline="-25000" dirty="0" smtClean="0"/>
              <a:t>1</a:t>
            </a:r>
            <a:r>
              <a:rPr lang="en-US" b="1" dirty="0" smtClean="0"/>
              <a:t>D</a:t>
            </a:r>
            <a:r>
              <a:rPr lang="en-US" b="1" baseline="-25000" dirty="0" smtClean="0"/>
              <a:t>1</a:t>
            </a:r>
            <a:r>
              <a:rPr lang="ru-RU" b="1" dirty="0" smtClean="0"/>
              <a:t>):  прямая МК </a:t>
            </a:r>
            <a:endParaRPr lang="ru-RU" b="1" dirty="0"/>
          </a:p>
        </p:txBody>
      </p:sp>
      <p:cxnSp>
        <p:nvCxnSpPr>
          <p:cNvPr id="57" name="Прямая соединительная линия 56"/>
          <p:cNvCxnSpPr>
            <a:stCxn id="35" idx="2"/>
            <a:endCxn id="52" idx="7"/>
          </p:cNvCxnSpPr>
          <p:nvPr/>
        </p:nvCxnSpPr>
        <p:spPr>
          <a:xfrm>
            <a:off x="3857620" y="2857496"/>
            <a:ext cx="671504" cy="2352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286380" y="335756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пл. (АВС</a:t>
            </a:r>
            <a:r>
              <a:rPr lang="en-US" dirty="0" smtClean="0"/>
              <a:t>D</a:t>
            </a:r>
            <a:r>
              <a:rPr lang="ru-RU" dirty="0" smtClean="0"/>
              <a:t>): В</a:t>
            </a:r>
            <a:r>
              <a:rPr lang="en-US" dirty="0" smtClean="0"/>
              <a:t>D</a:t>
            </a:r>
            <a:r>
              <a:rPr lang="ru-RU" dirty="0" smtClean="0"/>
              <a:t> прямая</a:t>
            </a:r>
            <a:endParaRPr lang="ru-RU" dirty="0"/>
          </a:p>
        </p:txBody>
      </p:sp>
      <p:cxnSp>
        <p:nvCxnSpPr>
          <p:cNvPr id="75" name="Прямая соединительная линия 74"/>
          <p:cNvCxnSpPr>
            <a:stCxn id="47" idx="5"/>
            <a:endCxn id="46" idx="5"/>
          </p:cNvCxnSpPr>
          <p:nvPr/>
        </p:nvCxnSpPr>
        <p:spPr>
          <a:xfrm rot="16200000" flipH="1">
            <a:off x="2171670" y="4908274"/>
            <a:ext cx="1000132" cy="2428892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42876" y="64636"/>
            <a:ext cx="8786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Задача 1.</a:t>
            </a:r>
          </a:p>
          <a:p>
            <a:r>
              <a:rPr lang="ru-RU" b="1" dirty="0" smtClean="0"/>
              <a:t>АВС</a:t>
            </a:r>
            <a:r>
              <a:rPr lang="en-US" b="1" dirty="0"/>
              <a:t>DA</a:t>
            </a:r>
            <a:r>
              <a:rPr lang="ru-RU" b="1" baseline="-25000" dirty="0"/>
              <a:t>1</a:t>
            </a:r>
            <a:r>
              <a:rPr lang="en-US" b="1" dirty="0"/>
              <a:t>B</a:t>
            </a:r>
            <a:r>
              <a:rPr lang="ru-RU" b="1" baseline="-25000" dirty="0"/>
              <a:t>1</a:t>
            </a:r>
            <a:r>
              <a:rPr lang="en-US" b="1" dirty="0"/>
              <a:t>C</a:t>
            </a:r>
            <a:r>
              <a:rPr lang="ru-RU" b="1" baseline="-25000" dirty="0"/>
              <a:t>1</a:t>
            </a:r>
            <a:r>
              <a:rPr lang="en-US" b="1" dirty="0"/>
              <a:t>D</a:t>
            </a:r>
            <a:r>
              <a:rPr lang="ru-RU" b="1" baseline="-25000" dirty="0"/>
              <a:t>1</a:t>
            </a:r>
            <a:r>
              <a:rPr lang="ru-RU" b="1" dirty="0"/>
              <a:t> – четырехугольная призма. Точка </a:t>
            </a:r>
            <a:r>
              <a:rPr lang="ru-RU" b="1" dirty="0" smtClean="0"/>
              <a:t>К принадлежит </a:t>
            </a:r>
            <a:r>
              <a:rPr lang="ru-RU" b="1" dirty="0"/>
              <a:t>ребру В</a:t>
            </a:r>
            <a:r>
              <a:rPr lang="ru-RU" b="1" baseline="-25000" dirty="0"/>
              <a:t>1</a:t>
            </a:r>
            <a:r>
              <a:rPr lang="ru-RU" b="1" dirty="0"/>
              <a:t>С</a:t>
            </a:r>
            <a:r>
              <a:rPr lang="ru-RU" b="1" baseline="-25000" dirty="0"/>
              <a:t>1</a:t>
            </a:r>
            <a:r>
              <a:rPr lang="ru-RU" b="1" dirty="0"/>
              <a:t>. Постройте сечение этой призмы плоскостью,  проходящей через точки В,</a:t>
            </a:r>
            <a:r>
              <a:rPr lang="ru-RU" b="1" baseline="-25000" dirty="0"/>
              <a:t> </a:t>
            </a:r>
            <a:r>
              <a:rPr lang="ru-RU" b="1" dirty="0"/>
              <a:t> </a:t>
            </a:r>
            <a:r>
              <a:rPr lang="en-US" b="1" dirty="0"/>
              <a:t>D</a:t>
            </a:r>
            <a:r>
              <a:rPr lang="ru-RU" b="1" dirty="0"/>
              <a:t> и 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/>
      <p:bldP spid="25" grpId="0"/>
      <p:bldP spid="27" grpId="0"/>
      <p:bldP spid="28" grpId="0"/>
      <p:bldP spid="1025" grpId="0"/>
      <p:bldP spid="1026" grpId="0"/>
      <p:bldP spid="32" grpId="0"/>
      <p:bldP spid="33" grpId="0"/>
      <p:bldP spid="34" grpId="0"/>
      <p:bldP spid="35" grpId="0" animBg="1"/>
      <p:bldP spid="36" grpId="0"/>
      <p:bldP spid="44" grpId="0" animBg="1"/>
      <p:bldP spid="45" grpId="0"/>
      <p:bldP spid="46" grpId="0" animBg="1"/>
      <p:bldP spid="47" grpId="0" animBg="1"/>
      <p:bldP spid="52" grpId="0" animBg="1"/>
      <p:bldP spid="53" grpId="0"/>
      <p:bldP spid="54" grpId="0"/>
      <p:bldP spid="55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уб 4"/>
          <p:cNvSpPr/>
          <p:nvPr/>
        </p:nvSpPr>
        <p:spPr>
          <a:xfrm>
            <a:off x="2000232" y="2143116"/>
            <a:ext cx="2643206" cy="4000528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000894" y="3856834"/>
            <a:ext cx="3286148" cy="158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2035951" y="5393545"/>
            <a:ext cx="714380" cy="642942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43174" y="5429264"/>
            <a:ext cx="2000264" cy="158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643042" y="5929330"/>
            <a:ext cx="4587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2000" baseline="-300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000" baseline="-300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714612" y="50006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baseline="-30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3438" y="5214950"/>
            <a:ext cx="407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ru-RU" sz="2000" baseline="-300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5857892"/>
            <a:ext cx="4283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sz="2000" baseline="-30000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714480" y="2500306"/>
            <a:ext cx="333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0" y="178592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071934" y="2857496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00298" y="17144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 flipV="1">
            <a:off x="2571736" y="3786190"/>
            <a:ext cx="142876" cy="714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000232" y="2786058"/>
            <a:ext cx="80962" cy="8096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572000" y="5429264"/>
            <a:ext cx="142876" cy="714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714612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86380" y="1714488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п</a:t>
            </a:r>
            <a:r>
              <a:rPr lang="ru-RU" dirty="0" smtClean="0"/>
              <a:t>л.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(АВ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В</a:t>
            </a:r>
            <a:r>
              <a:rPr lang="ru-RU" baseline="-30000" dirty="0" smtClean="0"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: Прямая АО </a:t>
            </a:r>
            <a:endParaRPr lang="ru-RU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cxnSp>
        <p:nvCxnSpPr>
          <p:cNvPr id="28" name="Прямая соединительная линия 27"/>
          <p:cNvCxnSpPr>
            <a:stCxn id="23" idx="4"/>
          </p:cNvCxnSpPr>
          <p:nvPr/>
        </p:nvCxnSpPr>
        <p:spPr>
          <a:xfrm rot="16200000" flipH="1">
            <a:off x="1846638" y="3061094"/>
            <a:ext cx="990610" cy="602461"/>
          </a:xfrm>
          <a:prstGeom prst="line">
            <a:avLst/>
          </a:prstGeom>
          <a:ln w="2222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86380" y="2214554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пл. (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В</a:t>
            </a:r>
            <a:r>
              <a:rPr lang="ru-RU" baseline="-30000" dirty="0" smtClean="0">
                <a:ea typeface="Calibri" pitchFamily="34" charset="0"/>
                <a:cs typeface="Times New Roman" pitchFamily="18" charset="0"/>
              </a:rPr>
              <a:t>1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В):   Прямая С</a:t>
            </a:r>
            <a:r>
              <a:rPr lang="ru-RU" baseline="-30000" dirty="0" smtClean="0">
                <a:ea typeface="Calibri" pitchFamily="34" charset="0"/>
                <a:cs typeface="Times New Roman" pitchFamily="18" charset="0"/>
              </a:rPr>
              <a:t>1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О </a:t>
            </a:r>
            <a:endParaRPr lang="ru-RU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2801743" y="3699059"/>
            <a:ext cx="1632612" cy="1949750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715140" y="2643182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ВС </a:t>
            </a:r>
            <a:r>
              <a:rPr lang="ru-RU" b="1" dirty="0" smtClean="0"/>
              <a:t>∩</a:t>
            </a:r>
            <a:r>
              <a:rPr lang="ru-RU" dirty="0" smtClean="0"/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dirty="0" smtClean="0"/>
              <a:t>О= Р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286380" y="3214686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пл. 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),</a:t>
            </a:r>
            <a:r>
              <a:rPr lang="en-US" b="1" dirty="0" smtClean="0"/>
              <a:t> CD</a:t>
            </a:r>
            <a:r>
              <a:rPr lang="ru-RU" b="1" dirty="0" smtClean="0"/>
              <a:t> ∩ РА =М</a:t>
            </a:r>
            <a:r>
              <a:rPr lang="en-US" b="1" dirty="0" smtClean="0"/>
              <a:t> </a:t>
            </a:r>
            <a:endParaRPr lang="ru-RU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10800000">
            <a:off x="357158" y="1714488"/>
            <a:ext cx="2428892" cy="22860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0800000">
            <a:off x="-142908" y="2071678"/>
            <a:ext cx="4071966" cy="71438"/>
          </a:xfrm>
          <a:prstGeom prst="line">
            <a:avLst/>
          </a:prstGeom>
          <a:ln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Овал 90"/>
          <p:cNvSpPr/>
          <p:nvPr/>
        </p:nvSpPr>
        <p:spPr>
          <a:xfrm>
            <a:off x="714348" y="2000240"/>
            <a:ext cx="71438" cy="1428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571472" y="164305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285720" y="1785926"/>
            <a:ext cx="3500462" cy="21431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286380" y="2643182"/>
            <a:ext cx="1577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(СВ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В</a:t>
            </a:r>
            <a:r>
              <a:rPr lang="ru-RU" baseline="-30000" dirty="0" smtClean="0">
                <a:ea typeface="Calibri" pitchFamily="34" charset="0"/>
                <a:cs typeface="Times New Roman" pitchFamily="18" charset="0"/>
              </a:rPr>
              <a:t>1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),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106" name="Прямая соединительная линия 105"/>
          <p:cNvCxnSpPr>
            <a:endCxn id="25" idx="3"/>
          </p:cNvCxnSpPr>
          <p:nvPr/>
        </p:nvCxnSpPr>
        <p:spPr>
          <a:xfrm rot="10800000" flipV="1">
            <a:off x="3000364" y="2357430"/>
            <a:ext cx="1428760" cy="13991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Овал 106"/>
          <p:cNvSpPr/>
          <p:nvPr/>
        </p:nvSpPr>
        <p:spPr>
          <a:xfrm>
            <a:off x="3143240" y="3500438"/>
            <a:ext cx="142876" cy="11715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TextBox 107"/>
          <p:cNvSpPr txBox="1"/>
          <p:nvPr/>
        </p:nvSpPr>
        <p:spPr>
          <a:xfrm>
            <a:off x="3143240" y="307181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 rot="16200000" flipH="1">
            <a:off x="2844863" y="3727380"/>
            <a:ext cx="2117878" cy="15211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Овал 112"/>
          <p:cNvSpPr/>
          <p:nvPr/>
        </p:nvSpPr>
        <p:spPr>
          <a:xfrm>
            <a:off x="3929058" y="4572008"/>
            <a:ext cx="71438" cy="714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TextBox 113"/>
          <p:cNvSpPr txBox="1"/>
          <p:nvPr/>
        </p:nvSpPr>
        <p:spPr>
          <a:xfrm>
            <a:off x="3929058" y="421481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86380" y="378619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пл. (А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),   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Прямая АК</a:t>
            </a:r>
            <a:endParaRPr lang="ru-RU" dirty="0"/>
          </a:p>
        </p:txBody>
      </p:sp>
      <p:cxnSp>
        <p:nvCxnSpPr>
          <p:cNvPr id="117" name="Прямая соединительная линия 116"/>
          <p:cNvCxnSpPr>
            <a:stCxn id="23" idx="1"/>
            <a:endCxn id="113" idx="5"/>
          </p:cNvCxnSpPr>
          <p:nvPr/>
        </p:nvCxnSpPr>
        <p:spPr>
          <a:xfrm rot="16200000" flipH="1">
            <a:off x="2083526" y="2726477"/>
            <a:ext cx="1835069" cy="1977945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stCxn id="113" idx="5"/>
            <a:endCxn id="24" idx="1"/>
          </p:cNvCxnSpPr>
          <p:nvPr/>
        </p:nvCxnSpPr>
        <p:spPr>
          <a:xfrm rot="16200000" flipH="1">
            <a:off x="3888108" y="4734910"/>
            <a:ext cx="806742" cy="60289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286380" y="5572140"/>
            <a:ext cx="2724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dirty="0" smtClean="0"/>
              <a:t>К – искомое сечение</a:t>
            </a:r>
            <a:endParaRPr lang="ru-RU" dirty="0"/>
          </a:p>
        </p:txBody>
      </p:sp>
      <p:sp>
        <p:nvSpPr>
          <p:cNvPr id="125" name="TextBox 124"/>
          <p:cNvSpPr txBox="1"/>
          <p:nvPr/>
        </p:nvSpPr>
        <p:spPr>
          <a:xfrm>
            <a:off x="5286380" y="4214818"/>
            <a:ext cx="3334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CD</a:t>
            </a:r>
            <a:r>
              <a:rPr lang="en-US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D</a:t>
            </a:r>
            <a:r>
              <a:rPr lang="ru-RU" baseline="-30000" dirty="0" smtClean="0">
                <a:ea typeface="Calibri" pitchFamily="34" charset="0"/>
                <a:cs typeface="Times New Roman" pitchFamily="18" charset="0"/>
              </a:rPr>
              <a:t>1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smtClean="0"/>
              <a:t> М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С</a:t>
            </a:r>
            <a:r>
              <a:rPr lang="ru-RU" baseline="-30000" dirty="0" smtClean="0">
                <a:ea typeface="Calibri" pitchFamily="34" charset="0"/>
                <a:cs typeface="Times New Roman" pitchFamily="18" charset="0"/>
              </a:rPr>
              <a:t>1</a:t>
            </a:r>
            <a:r>
              <a:rPr lang="ru-RU" b="1" dirty="0" smtClean="0"/>
              <a:t> ∩</a:t>
            </a:r>
            <a:r>
              <a:rPr lang="en-US" dirty="0" smtClean="0">
                <a:ea typeface="Calibri" pitchFamily="34" charset="0"/>
                <a:cs typeface="Times New Roman" pitchFamily="18" charset="0"/>
              </a:rPr>
              <a:t> DD</a:t>
            </a:r>
            <a:r>
              <a:rPr lang="en-US" baseline="-30000" dirty="0" smtClean="0">
                <a:ea typeface="Calibri" pitchFamily="34" charset="0"/>
                <a:cs typeface="Times New Roman" pitchFamily="18" charset="0"/>
              </a:rPr>
              <a:t>1</a:t>
            </a:r>
            <a:r>
              <a:rPr lang="ru-RU" dirty="0" smtClean="0"/>
              <a:t> </a:t>
            </a:r>
            <a:r>
              <a:rPr lang="en-US" dirty="0" smtClean="0"/>
              <a:t> = K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209368" y="201916"/>
            <a:ext cx="8648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Задача 2.</a:t>
            </a:r>
          </a:p>
          <a:p>
            <a:r>
              <a:rPr lang="ru-RU" b="1" dirty="0" smtClean="0"/>
              <a:t>АВС</a:t>
            </a:r>
            <a:r>
              <a:rPr lang="en-US" b="1" dirty="0"/>
              <a:t>DA</a:t>
            </a:r>
            <a:r>
              <a:rPr lang="ru-RU" b="1" baseline="-25000" dirty="0"/>
              <a:t>1</a:t>
            </a:r>
            <a:r>
              <a:rPr lang="en-US" b="1" dirty="0"/>
              <a:t>B</a:t>
            </a:r>
            <a:r>
              <a:rPr lang="ru-RU" b="1" baseline="-25000" dirty="0"/>
              <a:t>1</a:t>
            </a:r>
            <a:r>
              <a:rPr lang="en-US" b="1" dirty="0"/>
              <a:t>C</a:t>
            </a:r>
            <a:r>
              <a:rPr lang="ru-RU" b="1" baseline="-25000" dirty="0"/>
              <a:t>1</a:t>
            </a:r>
            <a:r>
              <a:rPr lang="en-US" b="1" dirty="0"/>
              <a:t>D</a:t>
            </a:r>
            <a:r>
              <a:rPr lang="ru-RU" b="1" baseline="-25000" dirty="0"/>
              <a:t>1</a:t>
            </a:r>
            <a:r>
              <a:rPr lang="ru-RU" b="1" dirty="0"/>
              <a:t> – прямоугольный параллелепипед. Точка О принадлежит ребру ВВ</a:t>
            </a:r>
            <a:r>
              <a:rPr lang="ru-RU" b="1" baseline="-25000" dirty="0"/>
              <a:t>1</a:t>
            </a:r>
            <a:r>
              <a:rPr lang="ru-RU" b="1" dirty="0"/>
              <a:t>. Постройте сечение этого параллелепипеда плоскостью,  проходящей через точки А, О и С</a:t>
            </a:r>
            <a:r>
              <a:rPr lang="ru-RU" b="1" baseline="-25000" dirty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 animBg="1"/>
      <p:bldP spid="23" grpId="0" animBg="1"/>
      <p:bldP spid="24" grpId="0" animBg="1"/>
      <p:bldP spid="25" grpId="1"/>
      <p:bldP spid="26" grpId="0"/>
      <p:bldP spid="30" grpId="0"/>
      <p:bldP spid="38" grpId="0"/>
      <p:bldP spid="39" grpId="0"/>
      <p:bldP spid="91" grpId="0" animBg="1"/>
      <p:bldP spid="92" grpId="0"/>
      <p:bldP spid="99" grpId="0"/>
      <p:bldP spid="107" grpId="0" animBg="1"/>
      <p:bldP spid="108" grpId="0"/>
      <p:bldP spid="113" grpId="0" animBg="1"/>
      <p:bldP spid="114" grpId="0"/>
      <p:bldP spid="115" grpId="0"/>
      <p:bldP spid="123" grpId="0"/>
      <p:bldP spid="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уб 7"/>
          <p:cNvSpPr/>
          <p:nvPr/>
        </p:nvSpPr>
        <p:spPr>
          <a:xfrm>
            <a:off x="428596" y="2214554"/>
            <a:ext cx="3286148" cy="2071702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43241" y="2999975"/>
            <a:ext cx="1571636" cy="794"/>
          </a:xfrm>
          <a:prstGeom prst="line">
            <a:avLst/>
          </a:prstGeom>
          <a:ln w="1270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28662" y="3786190"/>
            <a:ext cx="2714644" cy="1588"/>
          </a:xfrm>
          <a:prstGeom prst="line">
            <a:avLst/>
          </a:prstGeom>
          <a:ln w="1270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28596" y="3786190"/>
            <a:ext cx="500066" cy="500066"/>
          </a:xfrm>
          <a:prstGeom prst="line">
            <a:avLst/>
          </a:prstGeom>
          <a:ln w="1270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4282" y="421481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928926" y="435769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14744" y="33575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71472" y="342900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2500306"/>
            <a:ext cx="49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</a:t>
            </a:r>
            <a:r>
              <a:rPr lang="en-US" b="1" baseline="-25000" dirty="0" smtClean="0"/>
              <a:t>1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14678" y="264318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</a:t>
            </a:r>
            <a:r>
              <a:rPr lang="en-US" b="1" baseline="-25000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86182" y="1928802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</a:t>
            </a:r>
            <a:r>
              <a:rPr lang="en-US" b="1" baseline="-25000" dirty="0" smtClean="0"/>
              <a:t>1</a:t>
            </a:r>
            <a:endParaRPr lang="ru-RU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34" y="185736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 smtClean="0"/>
              <a:t>1</a:t>
            </a:r>
            <a:endParaRPr lang="ru-RU" b="1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000100" y="2285992"/>
            <a:ext cx="2214578" cy="2000264"/>
          </a:xfrm>
          <a:prstGeom prst="line">
            <a:avLst/>
          </a:prstGeom>
          <a:ln w="15875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2428860" y="3571876"/>
            <a:ext cx="71438" cy="714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2571736" y="32861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357158" y="2643182"/>
            <a:ext cx="142876" cy="1428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 flipV="1">
            <a:off x="3643306" y="2143116"/>
            <a:ext cx="142876" cy="1171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>
            <a:stCxn id="46" idx="6"/>
            <a:endCxn id="47" idx="1"/>
          </p:cNvCxnSpPr>
          <p:nvPr/>
        </p:nvCxnSpPr>
        <p:spPr>
          <a:xfrm flipV="1">
            <a:off x="500034" y="2243115"/>
            <a:ext cx="3164196" cy="47150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357686" y="1785926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  пл. (</a:t>
            </a:r>
            <a:r>
              <a:rPr lang="en-US" b="1" dirty="0" smtClean="0"/>
              <a:t>A</a:t>
            </a:r>
            <a:r>
              <a:rPr lang="en-US" b="1" baseline="-25000" dirty="0" smtClean="0"/>
              <a:t>1</a:t>
            </a:r>
            <a:r>
              <a:rPr lang="ru-RU" b="1" dirty="0" smtClean="0"/>
              <a:t> </a:t>
            </a:r>
            <a:r>
              <a:rPr lang="en-US" b="1" dirty="0" smtClean="0"/>
              <a:t>B</a:t>
            </a:r>
            <a:r>
              <a:rPr lang="en-US" b="1" baseline="-25000" dirty="0" smtClean="0"/>
              <a:t>1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b="1" dirty="0" smtClean="0"/>
              <a:t>D</a:t>
            </a:r>
            <a:r>
              <a:rPr lang="en-US" b="1" baseline="-25000" dirty="0" smtClean="0"/>
              <a:t>1</a:t>
            </a:r>
            <a:r>
              <a:rPr lang="ru-RU" b="1" dirty="0" smtClean="0"/>
              <a:t>):     Прямая</a:t>
            </a:r>
            <a:r>
              <a:rPr lang="ru-RU" b="1" baseline="-25000" dirty="0" smtClean="0"/>
              <a:t>   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357686" y="207167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 </a:t>
            </a:r>
            <a:r>
              <a:rPr lang="ru-RU" b="1" dirty="0" smtClean="0"/>
              <a:t>пл. (</a:t>
            </a:r>
            <a:r>
              <a:rPr lang="en-US" b="1" dirty="0" smtClean="0"/>
              <a:t>C</a:t>
            </a:r>
            <a:r>
              <a:rPr lang="en-US" b="1" baseline="-25000" dirty="0" smtClean="0"/>
              <a:t>1</a:t>
            </a:r>
            <a:r>
              <a:rPr lang="en-US" b="1" dirty="0" smtClean="0"/>
              <a:t>D</a:t>
            </a:r>
            <a:r>
              <a:rPr lang="en-US" b="1" baseline="-25000" dirty="0" smtClean="0"/>
              <a:t>1</a:t>
            </a:r>
            <a:r>
              <a:rPr lang="en-US" b="1" dirty="0" smtClean="0"/>
              <a:t>A</a:t>
            </a:r>
            <a:r>
              <a:rPr lang="ru-RU" b="1" dirty="0" smtClean="0"/>
              <a:t>В):             </a:t>
            </a:r>
          </a:p>
          <a:p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4357686" y="2428868"/>
            <a:ext cx="4649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  </a:t>
            </a:r>
            <a:r>
              <a:rPr lang="ru-RU" b="1" dirty="0" smtClean="0"/>
              <a:t>пл. (</a:t>
            </a:r>
            <a:r>
              <a:rPr lang="en-US" b="1" dirty="0" smtClean="0"/>
              <a:t>A</a:t>
            </a:r>
            <a:r>
              <a:rPr lang="en-US" b="1" baseline="-25000" dirty="0" smtClean="0"/>
              <a:t>1</a:t>
            </a:r>
            <a:r>
              <a:rPr lang="en-US" b="1" dirty="0" smtClean="0"/>
              <a:t>D</a:t>
            </a:r>
            <a:r>
              <a:rPr lang="en-US" b="1" baseline="-25000" dirty="0" smtClean="0"/>
              <a:t>1</a:t>
            </a:r>
            <a:r>
              <a:rPr lang="en-US" b="1" dirty="0" smtClean="0"/>
              <a:t>CB</a:t>
            </a:r>
            <a:r>
              <a:rPr lang="ru-RU" b="1" dirty="0" smtClean="0"/>
              <a:t>):  пр. АЕ,    АЕ∩ВС = М      </a:t>
            </a:r>
            <a:endParaRPr lang="ru-RU" b="1" dirty="0"/>
          </a:p>
        </p:txBody>
      </p:sp>
      <p:cxnSp>
        <p:nvCxnSpPr>
          <p:cNvPr id="59" name="Прямая соединительная линия 58"/>
          <p:cNvCxnSpPr>
            <a:stCxn id="47" idx="0"/>
          </p:cNvCxnSpPr>
          <p:nvPr/>
        </p:nvCxnSpPr>
        <p:spPr>
          <a:xfrm rot="5400000">
            <a:off x="1415868" y="2344570"/>
            <a:ext cx="2383174" cy="2214578"/>
          </a:xfrm>
          <a:prstGeom prst="line">
            <a:avLst/>
          </a:prstGeom>
          <a:ln w="1270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Овал 61"/>
          <p:cNvSpPr/>
          <p:nvPr/>
        </p:nvSpPr>
        <p:spPr>
          <a:xfrm>
            <a:off x="1785918" y="4214818"/>
            <a:ext cx="142876" cy="1428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571604" y="435769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</a:t>
            </a:r>
            <a:endParaRPr lang="ru-RU" b="1" dirty="0"/>
          </a:p>
        </p:txBody>
      </p:sp>
      <p:cxnSp>
        <p:nvCxnSpPr>
          <p:cNvPr id="65" name="Прямая соединительная линия 64"/>
          <p:cNvCxnSpPr>
            <a:stCxn id="46" idx="1"/>
          </p:cNvCxnSpPr>
          <p:nvPr/>
        </p:nvCxnSpPr>
        <p:spPr>
          <a:xfrm rot="16200000" flipH="1">
            <a:off x="1342495" y="1699693"/>
            <a:ext cx="1550712" cy="3479538"/>
          </a:xfrm>
          <a:prstGeom prst="line">
            <a:avLst/>
          </a:prstGeom>
          <a:ln w="15875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 flipH="1" flipV="1">
            <a:off x="3357554" y="3929065"/>
            <a:ext cx="142876" cy="1428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3357554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</a:t>
            </a:r>
            <a:endParaRPr lang="ru-RU" b="1" dirty="0"/>
          </a:p>
        </p:txBody>
      </p:sp>
      <p:cxnSp>
        <p:nvCxnSpPr>
          <p:cNvPr id="70" name="Прямая соединительная линия 69"/>
          <p:cNvCxnSpPr>
            <a:stCxn id="62" idx="7"/>
            <a:endCxn id="66" idx="1"/>
          </p:cNvCxnSpPr>
          <p:nvPr/>
        </p:nvCxnSpPr>
        <p:spPr>
          <a:xfrm rot="5400000" flipH="1" flipV="1">
            <a:off x="2601326" y="3357562"/>
            <a:ext cx="184725" cy="1571636"/>
          </a:xfrm>
          <a:prstGeom prst="line">
            <a:avLst/>
          </a:prstGeom>
          <a:ln w="22225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47" idx="0"/>
            <a:endCxn id="66" idx="3"/>
          </p:cNvCxnSpPr>
          <p:nvPr/>
        </p:nvCxnSpPr>
        <p:spPr>
          <a:xfrm rot="5400000">
            <a:off x="2752267" y="2987511"/>
            <a:ext cx="1689717" cy="2352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572132" y="27860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;  КМ; 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4357686" y="278605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  пр. М</a:t>
            </a:r>
            <a:r>
              <a:rPr lang="en-US" dirty="0" smtClean="0"/>
              <a:t> C</a:t>
            </a:r>
            <a:r>
              <a:rPr lang="en-US" baseline="-25000" dirty="0" smtClean="0"/>
              <a:t>1</a:t>
            </a:r>
            <a:endParaRPr lang="ru-RU" dirty="0"/>
          </a:p>
        </p:txBody>
      </p:sp>
      <p:cxnSp>
        <p:nvCxnSpPr>
          <p:cNvPr id="78" name="Прямая соединительная линия 77"/>
          <p:cNvCxnSpPr>
            <a:stCxn id="46" idx="1"/>
            <a:endCxn id="62" idx="1"/>
          </p:cNvCxnSpPr>
          <p:nvPr/>
        </p:nvCxnSpPr>
        <p:spPr>
          <a:xfrm rot="16200000" flipH="1">
            <a:off x="306644" y="2735544"/>
            <a:ext cx="1571636" cy="142876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215074" y="278605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</a:t>
            </a:r>
            <a:r>
              <a:rPr lang="en-US" dirty="0" smtClean="0"/>
              <a:t>A</a:t>
            </a:r>
            <a:r>
              <a:rPr lang="en-US" baseline="-25000" dirty="0" smtClean="0"/>
              <a:t>1 </a:t>
            </a:r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4572000" y="378619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ru-RU" dirty="0" smtClean="0"/>
              <a:t>КМ</a:t>
            </a:r>
            <a:r>
              <a:rPr lang="en-US" dirty="0" smtClean="0"/>
              <a:t> C</a:t>
            </a:r>
            <a:r>
              <a:rPr lang="en-US" baseline="-25000" dirty="0" smtClean="0"/>
              <a:t>1</a:t>
            </a:r>
            <a:r>
              <a:rPr lang="ru-RU" baseline="-25000" dirty="0" smtClean="0"/>
              <a:t> 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572132" y="3786190"/>
            <a:ext cx="2066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  искомое сечение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215074" y="2071678"/>
            <a:ext cx="2430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пр. </a:t>
            </a:r>
            <a:r>
              <a:rPr lang="en-US" b="1" dirty="0" smtClean="0"/>
              <a:t>C</a:t>
            </a:r>
            <a:r>
              <a:rPr lang="en-US" b="1" baseline="-25000" dirty="0" smtClean="0"/>
              <a:t>1</a:t>
            </a:r>
            <a:r>
              <a:rPr lang="ru-RU" b="1" dirty="0" smtClean="0"/>
              <a:t>Е,</a:t>
            </a:r>
            <a:r>
              <a:rPr lang="en-US" b="1" dirty="0" smtClean="0"/>
              <a:t> </a:t>
            </a:r>
            <a:r>
              <a:rPr lang="ru-RU" b="1" dirty="0" smtClean="0"/>
              <a:t>  </a:t>
            </a:r>
            <a:r>
              <a:rPr lang="en-US" b="1" dirty="0" smtClean="0"/>
              <a:t>C</a:t>
            </a:r>
            <a:r>
              <a:rPr lang="en-US" b="1" baseline="-25000" dirty="0" smtClean="0"/>
              <a:t>1</a:t>
            </a:r>
            <a:r>
              <a:rPr lang="ru-RU" b="1" dirty="0" smtClean="0"/>
              <a:t>Е∩АВ=К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8578" y="188640"/>
            <a:ext cx="86418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Задача 3.</a:t>
            </a:r>
          </a:p>
          <a:p>
            <a:r>
              <a:rPr lang="ru-RU" b="1" dirty="0" smtClean="0"/>
              <a:t>В  </a:t>
            </a:r>
            <a:r>
              <a:rPr lang="ru-RU" b="1" dirty="0"/>
              <a:t>основании  прямой  призмы  ABCDA</a:t>
            </a:r>
            <a:r>
              <a:rPr lang="ru-RU" b="1" baseline="-25000" dirty="0"/>
              <a:t>1</a:t>
            </a:r>
            <a:r>
              <a:rPr lang="ru-RU" b="1" dirty="0"/>
              <a:t>B</a:t>
            </a:r>
            <a:r>
              <a:rPr lang="ru-RU" b="1" baseline="-25000" dirty="0"/>
              <a:t>1</a:t>
            </a:r>
            <a:r>
              <a:rPr lang="ru-RU" b="1" dirty="0"/>
              <a:t>C</a:t>
            </a:r>
            <a:r>
              <a:rPr lang="ru-RU" b="1" baseline="-25000" dirty="0"/>
              <a:t>1</a:t>
            </a:r>
            <a:r>
              <a:rPr lang="ru-RU" b="1" dirty="0"/>
              <a:t>D</a:t>
            </a:r>
            <a:r>
              <a:rPr lang="ru-RU" b="1" baseline="-25000" dirty="0"/>
              <a:t>1</a:t>
            </a:r>
            <a:r>
              <a:rPr lang="ru-RU" b="1" dirty="0"/>
              <a:t>  лежит  квадрат  ABCD.   Точка  E  принадлежит  диагонали  BD</a:t>
            </a:r>
            <a:r>
              <a:rPr lang="ru-RU" b="1" baseline="-25000" dirty="0"/>
              <a:t>1</a:t>
            </a:r>
            <a:r>
              <a:rPr lang="ru-RU" b="1" dirty="0"/>
              <a:t>. Постройте сечение призмы плоскостью  A</a:t>
            </a:r>
            <a:r>
              <a:rPr lang="ru-RU" b="1" baseline="-25000" dirty="0"/>
              <a:t>1</a:t>
            </a:r>
            <a:r>
              <a:rPr lang="ru-RU" b="1" dirty="0"/>
              <a:t>C</a:t>
            </a:r>
            <a:r>
              <a:rPr lang="ru-RU" b="1" baseline="-25000" dirty="0"/>
              <a:t>1</a:t>
            </a:r>
            <a:r>
              <a:rPr lang="ru-RU" b="1" dirty="0"/>
              <a:t>E.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42" grpId="0" animBg="1"/>
      <p:bldP spid="46" grpId="0" animBg="1"/>
      <p:bldP spid="47" grpId="0" animBg="1"/>
      <p:bldP spid="56" grpId="0"/>
      <p:bldP spid="57" grpId="0"/>
      <p:bldP spid="62" grpId="0" animBg="1"/>
      <p:bldP spid="63" grpId="0"/>
      <p:bldP spid="66" grpId="0" animBg="1"/>
      <p:bldP spid="67" grpId="0"/>
      <p:bldP spid="75" grpId="0"/>
      <p:bldP spid="76" grpId="0"/>
      <p:bldP spid="80" grpId="0"/>
      <p:bldP spid="81" grpId="0"/>
      <p:bldP spid="82" grpId="0"/>
      <p:bldP spid="8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361</Words>
  <Application>Microsoft Office PowerPoint</Application>
  <PresentationFormat>Экран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Презентация PowerPoint</vt:lpstr>
      <vt:lpstr>При построении сечения  фигуры плоскостью необходимо  помнить: 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2</cp:lastModifiedBy>
  <cp:revision>71</cp:revision>
  <dcterms:created xsi:type="dcterms:W3CDTF">2014-10-05T09:18:35Z</dcterms:created>
  <dcterms:modified xsi:type="dcterms:W3CDTF">2014-11-04T14:18:19Z</dcterms:modified>
</cp:coreProperties>
</file>