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310" r:id="rId2"/>
    <p:sldId id="315" r:id="rId3"/>
    <p:sldId id="321" r:id="rId4"/>
    <p:sldId id="309" r:id="rId5"/>
    <p:sldId id="316" r:id="rId6"/>
    <p:sldId id="256" r:id="rId7"/>
    <p:sldId id="319" r:id="rId8"/>
    <p:sldId id="276" r:id="rId9"/>
  </p:sldIdLst>
  <p:sldSz cx="9144000" cy="6858000" type="screen4x3"/>
  <p:notesSz cx="7102475" cy="89916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7C80"/>
    <a:srgbClr val="000134"/>
    <a:srgbClr val="06176F"/>
    <a:srgbClr val="0E1852"/>
    <a:srgbClr val="3399FF"/>
    <a:srgbClr val="99CCFF"/>
    <a:srgbClr val="33CCFF"/>
    <a:srgbClr val="00CCFF"/>
    <a:srgbClr val="14227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491" autoAdjust="0"/>
    <p:restoredTop sz="94709" autoAdjust="0"/>
  </p:normalViewPr>
  <p:slideViewPr>
    <p:cSldViewPr>
      <p:cViewPr varScale="1">
        <p:scale>
          <a:sx n="70" d="100"/>
          <a:sy n="70" d="100"/>
        </p:scale>
        <p:origin x="-7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54075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860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854075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7F29333-D1DF-4A8A-B008-A1D86B9907F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 bwMode="ltGray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1905000"/>
            <a:ext cx="8686800" cy="762000"/>
          </a:xfrm>
        </p:spPr>
        <p:txBody>
          <a:bodyPr/>
          <a:lstStyle>
            <a:lvl1pPr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black">
          <a:xfrm>
            <a:off x="914400" y="4495800"/>
            <a:ext cx="7467600" cy="609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1800" b="1"/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auto">
          <a:xfrm>
            <a:off x="3657600" y="5562600"/>
            <a:ext cx="18415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chemeClr val="tx2"/>
                </a:solidFill>
              </a:rPr>
              <a:t>Company</a:t>
            </a:r>
          </a:p>
          <a:p>
            <a:r>
              <a:rPr lang="en-US" sz="2800" b="1">
                <a:solidFill>
                  <a:schemeClr val="tx2"/>
                </a:solidFill>
                <a:latin typeface="Verdana" pitchFamily="34" charset="0"/>
              </a:rPr>
              <a:t>LOGO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4D00BE-4405-4B1A-9B64-C06B51732B7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86550" y="152400"/>
            <a:ext cx="2152650" cy="62388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305550" cy="62388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EF5F6B-F123-4D19-A35F-D8C0C267E3A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10600" cy="67151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228600" y="1143000"/>
            <a:ext cx="8610600" cy="5248275"/>
          </a:xfrm>
        </p:spPr>
        <p:txBody>
          <a:bodyPr/>
          <a:lstStyle/>
          <a:p>
            <a:r>
              <a:rPr lang="ru-RU" smtClean="0"/>
              <a:t>Вставка таблицы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400800"/>
            <a:ext cx="2133600" cy="32067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400800"/>
            <a:ext cx="2895600" cy="32067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400800"/>
            <a:ext cx="2133600" cy="320675"/>
          </a:xfrm>
        </p:spPr>
        <p:txBody>
          <a:bodyPr/>
          <a:lstStyle>
            <a:lvl1pPr>
              <a:defRPr/>
            </a:lvl1pPr>
          </a:lstStyle>
          <a:p>
            <a:fld id="{E4E222F9-BB8E-4243-9B9F-2E664C425C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34B224-E921-492C-99E7-2FB8041461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EC7AAF-37DC-4F55-9227-0F12155260A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28600" y="1143000"/>
            <a:ext cx="4229100" cy="5248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10100" y="1143000"/>
            <a:ext cx="4229100" cy="5248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69ED2F-F236-495E-9FFE-7624F37542F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CBDB1C-F274-4911-A616-5238E35E23F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55FA57-8D4F-4875-82E8-92D88EAB282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32FBA6-D2EA-4309-BAEA-DF00CFA7CB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FB4CE8-BCD2-42FC-B116-92B17B600C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950E02-BA9C-4F92-B4D8-621E69B8398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" name="Rectangle 17"/>
          <p:cNvSpPr>
            <a:spLocks noChangeArrowheads="1"/>
          </p:cNvSpPr>
          <p:nvPr/>
        </p:nvSpPr>
        <p:spPr bwMode="white">
          <a:xfrm>
            <a:off x="0" y="0"/>
            <a:ext cx="9144000" cy="765175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white">
          <a:xfrm>
            <a:off x="0" y="908050"/>
            <a:ext cx="9144000" cy="5949950"/>
          </a:xfrm>
          <a:prstGeom prst="rect">
            <a:avLst/>
          </a:prstGeom>
          <a:gradFill rotWithShape="1">
            <a:gsLst>
              <a:gs pos="0">
                <a:schemeClr val="bg1">
                  <a:gamma/>
                  <a:shade val="46275"/>
                  <a:invGamma/>
                </a:schemeClr>
              </a:gs>
              <a:gs pos="100000">
                <a:schemeClr val="bg1">
                  <a:alpha val="48000"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143000"/>
            <a:ext cx="8610600" cy="524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6EE7C20-3E87-4167-9364-90ED7056CED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black">
          <a:xfrm>
            <a:off x="228600" y="152400"/>
            <a:ext cx="8610600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43" name="Rectangle 19"/>
          <p:cNvSpPr>
            <a:spLocks noChangeArrowheads="1"/>
          </p:cNvSpPr>
          <p:nvPr/>
        </p:nvSpPr>
        <p:spPr bwMode="gray">
          <a:xfrm flipV="1">
            <a:off x="0" y="838200"/>
            <a:ext cx="9144000" cy="76200"/>
          </a:xfrm>
          <a:prstGeom prst="rect">
            <a:avLst/>
          </a:prstGeom>
          <a:gradFill rotWithShape="1">
            <a:gsLst>
              <a:gs pos="0">
                <a:srgbClr val="3399FF">
                  <a:gamma/>
                  <a:shade val="46275"/>
                  <a:invGamma/>
                </a:srgbClr>
              </a:gs>
              <a:gs pos="50000">
                <a:srgbClr val="3399FF"/>
              </a:gs>
              <a:gs pos="100000">
                <a:srgbClr val="3399FF">
                  <a:gamma/>
                  <a:shade val="46275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99CCFF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99CCFF"/>
          </a:solidFill>
          <a:latin typeface="Verdan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99CCFF"/>
          </a:solidFill>
          <a:latin typeface="Verdan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99CCFF"/>
          </a:solidFill>
          <a:latin typeface="Verdan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99CCFF"/>
          </a:solidFill>
          <a:latin typeface="Verdan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99CCFF"/>
          </a:solidFill>
          <a:latin typeface="Verdan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99CCFF"/>
          </a:solidFill>
          <a:latin typeface="Verdan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99CCFF"/>
          </a:solidFill>
          <a:latin typeface="Verdan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99CCFF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24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800">
          <a:solidFill>
            <a:schemeClr val="tx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71472" y="2928934"/>
            <a:ext cx="8234819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Как установить </a:t>
            </a:r>
          </a:p>
          <a:p>
            <a:pPr algn="ctr"/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границы и заливку ячеек?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5" name="Рисунок 4" descr="Avatarka 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9058" y="1785926"/>
            <a:ext cx="1214446" cy="121444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472" y="2928934"/>
            <a:ext cx="8644546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Как осуществить операцию</a:t>
            </a:r>
          </a:p>
          <a:p>
            <a:pPr algn="ctr"/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автозаполнения ячеек?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5" name="Рисунок 4" descr="Avatarka 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9058" y="1785926"/>
            <a:ext cx="1214446" cy="121444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Рисунок 28" descr="Avatarka 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1000108"/>
            <a:ext cx="1214446" cy="121444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2" name="Прямоугольник 31"/>
          <p:cNvSpPr/>
          <p:nvPr/>
        </p:nvSpPr>
        <p:spPr>
          <a:xfrm>
            <a:off x="1714480" y="1240681"/>
            <a:ext cx="624536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Что такое операнд?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1571604" y="2383689"/>
            <a:ext cx="6528967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Что такое оператор?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34" name="Рисунок 33" descr="Avatarka 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2214554"/>
            <a:ext cx="1214446" cy="121444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5" name="Прямоугольник 34"/>
          <p:cNvSpPr/>
          <p:nvPr/>
        </p:nvSpPr>
        <p:spPr>
          <a:xfrm>
            <a:off x="1627896" y="3669573"/>
            <a:ext cx="7158946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Что такое выражение?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36" name="Рисунок 35" descr="Avatarka 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74" y="3500438"/>
            <a:ext cx="1214446" cy="121444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7" name="Прямоугольник 36"/>
          <p:cNvSpPr/>
          <p:nvPr/>
        </p:nvSpPr>
        <p:spPr>
          <a:xfrm>
            <a:off x="1571604" y="5026895"/>
            <a:ext cx="6462859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Что такое формула?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38" name="Рисунок 37" descr="Avatarka 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4857760"/>
            <a:ext cx="1214446" cy="121444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Заголовок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8596" y="1142984"/>
            <a:ext cx="777398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Укажите правильные записи формул</a:t>
            </a:r>
            <a:endParaRPr lang="ru-RU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5" name="Рисунок 4" descr="Avatarka 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3286124"/>
            <a:ext cx="1214446" cy="121444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2000232" y="1857364"/>
            <a:ext cx="1098550" cy="1001712"/>
            <a:chOff x="1488" y="1968"/>
            <a:chExt cx="432" cy="432"/>
          </a:xfrm>
        </p:grpSpPr>
        <p:grpSp>
          <p:nvGrpSpPr>
            <p:cNvPr id="7" name="Group 38"/>
            <p:cNvGrpSpPr>
              <a:grpSpLocks/>
            </p:cNvGrpSpPr>
            <p:nvPr/>
          </p:nvGrpSpPr>
          <p:grpSpPr bwMode="auto">
            <a:xfrm>
              <a:off x="1488" y="1968"/>
              <a:ext cx="432" cy="432"/>
              <a:chOff x="2016" y="1920"/>
              <a:chExt cx="1680" cy="1680"/>
            </a:xfrm>
          </p:grpSpPr>
          <p:sp>
            <p:nvSpPr>
              <p:cNvPr id="9" name="Oval 39"/>
              <p:cNvSpPr>
                <a:spLocks noChangeArrowheads="1"/>
              </p:cNvSpPr>
              <p:nvPr/>
            </p:nvSpPr>
            <p:spPr bwMode="gray">
              <a:xfrm>
                <a:off x="2016" y="1920"/>
                <a:ext cx="1680" cy="1680"/>
              </a:xfrm>
              <a:prstGeom prst="ellipse">
                <a:avLst/>
              </a:prstGeom>
              <a:gradFill rotWithShape="1">
                <a:gsLst>
                  <a:gs pos="0">
                    <a:srgbClr val="FF9900"/>
                  </a:gs>
                  <a:gs pos="100000">
                    <a:srgbClr val="FF9900">
                      <a:gamma/>
                      <a:shade val="39216"/>
                      <a:invGamma/>
                    </a:srgb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" name="Freeform 40"/>
              <p:cNvSpPr>
                <a:spLocks/>
              </p:cNvSpPr>
              <p:nvPr/>
            </p:nvSpPr>
            <p:spPr bwMode="gray">
              <a:xfrm>
                <a:off x="2208" y="1948"/>
                <a:ext cx="1296" cy="634"/>
              </a:xfrm>
              <a:custGeom>
                <a:avLst/>
                <a:gdLst/>
                <a:ahLst/>
                <a:cxnLst>
                  <a:cxn ang="0">
                    <a:pos x="1301" y="401"/>
                  </a:cxn>
                  <a:cxn ang="0">
                    <a:pos x="1317" y="442"/>
                  </a:cxn>
                  <a:cxn ang="0">
                    <a:pos x="1321" y="481"/>
                  </a:cxn>
                  <a:cxn ang="0">
                    <a:pos x="1315" y="516"/>
                  </a:cxn>
                  <a:cxn ang="0">
                    <a:pos x="1298" y="550"/>
                  </a:cxn>
                  <a:cxn ang="0">
                    <a:pos x="1272" y="579"/>
                  </a:cxn>
                  <a:cxn ang="0">
                    <a:pos x="1239" y="604"/>
                  </a:cxn>
                  <a:cxn ang="0">
                    <a:pos x="1196" y="628"/>
                  </a:cxn>
                  <a:cxn ang="0">
                    <a:pos x="1147" y="649"/>
                  </a:cxn>
                  <a:cxn ang="0">
                    <a:pos x="1092" y="667"/>
                  </a:cxn>
                  <a:cxn ang="0">
                    <a:pos x="1031" y="683"/>
                  </a:cxn>
                  <a:cxn ang="0">
                    <a:pos x="967" y="694"/>
                  </a:cxn>
                  <a:cxn ang="0">
                    <a:pos x="896" y="704"/>
                  </a:cxn>
                  <a:cxn ang="0">
                    <a:pos x="824" y="710"/>
                  </a:cxn>
                  <a:cxn ang="0">
                    <a:pos x="795" y="712"/>
                  </a:cxn>
                  <a:cxn ang="0">
                    <a:pos x="476" y="712"/>
                  </a:cxn>
                  <a:cxn ang="0">
                    <a:pos x="472" y="712"/>
                  </a:cxn>
                  <a:cxn ang="0">
                    <a:pos x="409" y="708"/>
                  </a:cxn>
                  <a:cxn ang="0">
                    <a:pos x="348" y="704"/>
                  </a:cxn>
                  <a:cxn ang="0">
                    <a:pos x="290" y="696"/>
                  </a:cxn>
                  <a:cxn ang="0">
                    <a:pos x="235" y="689"/>
                  </a:cxn>
                  <a:cxn ang="0">
                    <a:pos x="186" y="677"/>
                  </a:cxn>
                  <a:cxn ang="0">
                    <a:pos x="141" y="663"/>
                  </a:cxn>
                  <a:cxn ang="0">
                    <a:pos x="102" y="648"/>
                  </a:cxn>
                  <a:cxn ang="0">
                    <a:pos x="67" y="630"/>
                  </a:cxn>
                  <a:cxn ang="0">
                    <a:pos x="39" y="608"/>
                  </a:cxn>
                  <a:cxn ang="0">
                    <a:pos x="18" y="583"/>
                  </a:cxn>
                  <a:cxn ang="0">
                    <a:pos x="6" y="554"/>
                  </a:cxn>
                  <a:cxn ang="0">
                    <a:pos x="0" y="524"/>
                  </a:cxn>
                  <a:cxn ang="0">
                    <a:pos x="0" y="520"/>
                  </a:cxn>
                  <a:cxn ang="0">
                    <a:pos x="4" y="487"/>
                  </a:cxn>
                  <a:cxn ang="0">
                    <a:pos x="16" y="446"/>
                  </a:cxn>
                  <a:cxn ang="0">
                    <a:pos x="51" y="370"/>
                  </a:cxn>
                  <a:cxn ang="0">
                    <a:pos x="94" y="299"/>
                  </a:cxn>
                  <a:cxn ang="0">
                    <a:pos x="147" y="235"/>
                  </a:cxn>
                  <a:cxn ang="0">
                    <a:pos x="204" y="176"/>
                  </a:cxn>
                  <a:cxn ang="0">
                    <a:pos x="270" y="125"/>
                  </a:cxn>
                  <a:cxn ang="0">
                    <a:pos x="341" y="82"/>
                  </a:cxn>
                  <a:cxn ang="0">
                    <a:pos x="415" y="47"/>
                  </a:cxn>
                  <a:cxn ang="0">
                    <a:pos x="497" y="21"/>
                  </a:cxn>
                  <a:cxn ang="0">
                    <a:pos x="581" y="6"/>
                  </a:cxn>
                  <a:cxn ang="0">
                    <a:pos x="667" y="0"/>
                  </a:cxn>
                  <a:cxn ang="0">
                    <a:pos x="667" y="0"/>
                  </a:cxn>
                  <a:cxn ang="0">
                    <a:pos x="759" y="6"/>
                  </a:cxn>
                  <a:cxn ang="0">
                    <a:pos x="847" y="23"/>
                  </a:cxn>
                  <a:cxn ang="0">
                    <a:pos x="932" y="53"/>
                  </a:cxn>
                  <a:cxn ang="0">
                    <a:pos x="1010" y="90"/>
                  </a:cxn>
                  <a:cxn ang="0">
                    <a:pos x="1082" y="137"/>
                  </a:cxn>
                  <a:cxn ang="0">
                    <a:pos x="1149" y="194"/>
                  </a:cxn>
                  <a:cxn ang="0">
                    <a:pos x="1208" y="256"/>
                  </a:cxn>
                  <a:cxn ang="0">
                    <a:pos x="1258" y="325"/>
                  </a:cxn>
                  <a:cxn ang="0">
                    <a:pos x="1301" y="401"/>
                  </a:cxn>
                  <a:cxn ang="0">
                    <a:pos x="1301" y="401"/>
                  </a:cxn>
                </a:cxnLst>
                <a:rect l="0" t="0" r="r" b="b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F"/>
                  </a:gs>
                  <a:gs pos="100000">
                    <a:srgbClr val="FF9900"/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8" name="Text Box 41"/>
            <p:cNvSpPr txBox="1">
              <a:spLocks noChangeArrowheads="1"/>
            </p:cNvSpPr>
            <p:nvPr/>
          </p:nvSpPr>
          <p:spPr bwMode="gray">
            <a:xfrm>
              <a:off x="1590" y="2016"/>
              <a:ext cx="229" cy="30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4000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Verdana" pitchFamily="34" charset="0"/>
                </a:rPr>
                <a:t>A</a:t>
              </a:r>
            </a:p>
          </p:txBody>
        </p:sp>
      </p:grpSp>
      <p:sp>
        <p:nvSpPr>
          <p:cNvPr id="11" name="Прямоугольник 10"/>
          <p:cNvSpPr/>
          <p:nvPr/>
        </p:nvSpPr>
        <p:spPr>
          <a:xfrm>
            <a:off x="3643306" y="1928802"/>
            <a:ext cx="324319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A1+B12/4</a:t>
            </a:r>
            <a:endParaRPr lang="ru-RU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pSp>
        <p:nvGrpSpPr>
          <p:cNvPr id="12" name="Group 44"/>
          <p:cNvGrpSpPr>
            <a:grpSpLocks/>
          </p:cNvGrpSpPr>
          <p:nvPr/>
        </p:nvGrpSpPr>
        <p:grpSpPr bwMode="auto">
          <a:xfrm>
            <a:off x="2000232" y="3071810"/>
            <a:ext cx="1087437" cy="1006475"/>
            <a:chOff x="3938" y="1968"/>
            <a:chExt cx="430" cy="437"/>
          </a:xfrm>
        </p:grpSpPr>
        <p:grpSp>
          <p:nvGrpSpPr>
            <p:cNvPr id="13" name="Group 45"/>
            <p:cNvGrpSpPr>
              <a:grpSpLocks/>
            </p:cNvGrpSpPr>
            <p:nvPr/>
          </p:nvGrpSpPr>
          <p:grpSpPr bwMode="auto">
            <a:xfrm>
              <a:off x="3938" y="1968"/>
              <a:ext cx="430" cy="437"/>
              <a:chOff x="2016" y="1920"/>
              <a:chExt cx="1680" cy="1680"/>
            </a:xfrm>
          </p:grpSpPr>
          <p:sp>
            <p:nvSpPr>
              <p:cNvPr id="15" name="Oval 46"/>
              <p:cNvSpPr>
                <a:spLocks noChangeArrowheads="1"/>
              </p:cNvSpPr>
              <p:nvPr/>
            </p:nvSpPr>
            <p:spPr bwMode="gray">
              <a:xfrm>
                <a:off x="2016" y="1920"/>
                <a:ext cx="1680" cy="1680"/>
              </a:xfrm>
              <a:prstGeom prst="ellipse">
                <a:avLst/>
              </a:prstGeom>
              <a:gradFill rotWithShape="1">
                <a:gsLst>
                  <a:gs pos="0">
                    <a:srgbClr val="4996E3"/>
                  </a:gs>
                  <a:gs pos="100000">
                    <a:srgbClr val="4996E3">
                      <a:gamma/>
                      <a:shade val="30196"/>
                      <a:invGamma/>
                    </a:srgb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6" name="Freeform 47"/>
              <p:cNvSpPr>
                <a:spLocks/>
              </p:cNvSpPr>
              <p:nvPr/>
            </p:nvSpPr>
            <p:spPr bwMode="gray">
              <a:xfrm>
                <a:off x="2208" y="1948"/>
                <a:ext cx="1296" cy="634"/>
              </a:xfrm>
              <a:custGeom>
                <a:avLst/>
                <a:gdLst/>
                <a:ahLst/>
                <a:cxnLst>
                  <a:cxn ang="0">
                    <a:pos x="1301" y="401"/>
                  </a:cxn>
                  <a:cxn ang="0">
                    <a:pos x="1317" y="442"/>
                  </a:cxn>
                  <a:cxn ang="0">
                    <a:pos x="1321" y="481"/>
                  </a:cxn>
                  <a:cxn ang="0">
                    <a:pos x="1315" y="516"/>
                  </a:cxn>
                  <a:cxn ang="0">
                    <a:pos x="1298" y="550"/>
                  </a:cxn>
                  <a:cxn ang="0">
                    <a:pos x="1272" y="579"/>
                  </a:cxn>
                  <a:cxn ang="0">
                    <a:pos x="1239" y="604"/>
                  </a:cxn>
                  <a:cxn ang="0">
                    <a:pos x="1196" y="628"/>
                  </a:cxn>
                  <a:cxn ang="0">
                    <a:pos x="1147" y="649"/>
                  </a:cxn>
                  <a:cxn ang="0">
                    <a:pos x="1092" y="667"/>
                  </a:cxn>
                  <a:cxn ang="0">
                    <a:pos x="1031" y="683"/>
                  </a:cxn>
                  <a:cxn ang="0">
                    <a:pos x="967" y="694"/>
                  </a:cxn>
                  <a:cxn ang="0">
                    <a:pos x="896" y="704"/>
                  </a:cxn>
                  <a:cxn ang="0">
                    <a:pos x="824" y="710"/>
                  </a:cxn>
                  <a:cxn ang="0">
                    <a:pos x="795" y="712"/>
                  </a:cxn>
                  <a:cxn ang="0">
                    <a:pos x="476" y="712"/>
                  </a:cxn>
                  <a:cxn ang="0">
                    <a:pos x="472" y="712"/>
                  </a:cxn>
                  <a:cxn ang="0">
                    <a:pos x="409" y="708"/>
                  </a:cxn>
                  <a:cxn ang="0">
                    <a:pos x="348" y="704"/>
                  </a:cxn>
                  <a:cxn ang="0">
                    <a:pos x="290" y="696"/>
                  </a:cxn>
                  <a:cxn ang="0">
                    <a:pos x="235" y="689"/>
                  </a:cxn>
                  <a:cxn ang="0">
                    <a:pos x="186" y="677"/>
                  </a:cxn>
                  <a:cxn ang="0">
                    <a:pos x="141" y="663"/>
                  </a:cxn>
                  <a:cxn ang="0">
                    <a:pos x="102" y="648"/>
                  </a:cxn>
                  <a:cxn ang="0">
                    <a:pos x="67" y="630"/>
                  </a:cxn>
                  <a:cxn ang="0">
                    <a:pos x="39" y="608"/>
                  </a:cxn>
                  <a:cxn ang="0">
                    <a:pos x="18" y="583"/>
                  </a:cxn>
                  <a:cxn ang="0">
                    <a:pos x="6" y="554"/>
                  </a:cxn>
                  <a:cxn ang="0">
                    <a:pos x="0" y="524"/>
                  </a:cxn>
                  <a:cxn ang="0">
                    <a:pos x="0" y="520"/>
                  </a:cxn>
                  <a:cxn ang="0">
                    <a:pos x="4" y="487"/>
                  </a:cxn>
                  <a:cxn ang="0">
                    <a:pos x="16" y="446"/>
                  </a:cxn>
                  <a:cxn ang="0">
                    <a:pos x="51" y="370"/>
                  </a:cxn>
                  <a:cxn ang="0">
                    <a:pos x="94" y="299"/>
                  </a:cxn>
                  <a:cxn ang="0">
                    <a:pos x="147" y="235"/>
                  </a:cxn>
                  <a:cxn ang="0">
                    <a:pos x="204" y="176"/>
                  </a:cxn>
                  <a:cxn ang="0">
                    <a:pos x="270" y="125"/>
                  </a:cxn>
                  <a:cxn ang="0">
                    <a:pos x="341" y="82"/>
                  </a:cxn>
                  <a:cxn ang="0">
                    <a:pos x="415" y="47"/>
                  </a:cxn>
                  <a:cxn ang="0">
                    <a:pos x="497" y="21"/>
                  </a:cxn>
                  <a:cxn ang="0">
                    <a:pos x="581" y="6"/>
                  </a:cxn>
                  <a:cxn ang="0">
                    <a:pos x="667" y="0"/>
                  </a:cxn>
                  <a:cxn ang="0">
                    <a:pos x="667" y="0"/>
                  </a:cxn>
                  <a:cxn ang="0">
                    <a:pos x="759" y="6"/>
                  </a:cxn>
                  <a:cxn ang="0">
                    <a:pos x="847" y="23"/>
                  </a:cxn>
                  <a:cxn ang="0">
                    <a:pos x="932" y="53"/>
                  </a:cxn>
                  <a:cxn ang="0">
                    <a:pos x="1010" y="90"/>
                  </a:cxn>
                  <a:cxn ang="0">
                    <a:pos x="1082" y="137"/>
                  </a:cxn>
                  <a:cxn ang="0">
                    <a:pos x="1149" y="194"/>
                  </a:cxn>
                  <a:cxn ang="0">
                    <a:pos x="1208" y="256"/>
                  </a:cxn>
                  <a:cxn ang="0">
                    <a:pos x="1258" y="325"/>
                  </a:cxn>
                  <a:cxn ang="0">
                    <a:pos x="1301" y="401"/>
                  </a:cxn>
                  <a:cxn ang="0">
                    <a:pos x="1301" y="401"/>
                  </a:cxn>
                </a:cxnLst>
                <a:rect l="0" t="0" r="r" b="b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F"/>
                  </a:gs>
                  <a:gs pos="100000">
                    <a:srgbClr val="66A7E8"/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4" name="Text Box 48"/>
            <p:cNvSpPr txBox="1">
              <a:spLocks noChangeArrowheads="1"/>
            </p:cNvSpPr>
            <p:nvPr/>
          </p:nvSpPr>
          <p:spPr bwMode="gray">
            <a:xfrm>
              <a:off x="4039" y="2028"/>
              <a:ext cx="228" cy="30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4000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Verdana" pitchFamily="34" charset="0"/>
                </a:rPr>
                <a:t>B</a:t>
              </a:r>
            </a:p>
          </p:txBody>
        </p:sp>
      </p:grpSp>
      <p:sp>
        <p:nvSpPr>
          <p:cNvPr id="17" name="Прямоугольник 16"/>
          <p:cNvSpPr/>
          <p:nvPr/>
        </p:nvSpPr>
        <p:spPr>
          <a:xfrm>
            <a:off x="3214678" y="3071810"/>
            <a:ext cx="430117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=</a:t>
            </a:r>
            <a:r>
              <a:rPr lang="ru-RU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2*</a:t>
            </a:r>
            <a:r>
              <a:rPr lang="en-US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A1+B12/4</a:t>
            </a:r>
            <a:endParaRPr lang="ru-RU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pSp>
        <p:nvGrpSpPr>
          <p:cNvPr id="18" name="Group 51"/>
          <p:cNvGrpSpPr>
            <a:grpSpLocks/>
          </p:cNvGrpSpPr>
          <p:nvPr/>
        </p:nvGrpSpPr>
        <p:grpSpPr bwMode="auto">
          <a:xfrm>
            <a:off x="2000232" y="4286256"/>
            <a:ext cx="1098550" cy="1012825"/>
            <a:chOff x="3552" y="3339"/>
            <a:chExt cx="412" cy="392"/>
          </a:xfrm>
        </p:grpSpPr>
        <p:grpSp>
          <p:nvGrpSpPr>
            <p:cNvPr id="19" name="Group 52"/>
            <p:cNvGrpSpPr>
              <a:grpSpLocks/>
            </p:cNvGrpSpPr>
            <p:nvPr/>
          </p:nvGrpSpPr>
          <p:grpSpPr bwMode="auto">
            <a:xfrm>
              <a:off x="3552" y="3339"/>
              <a:ext cx="412" cy="392"/>
              <a:chOff x="2016" y="1920"/>
              <a:chExt cx="1680" cy="1680"/>
            </a:xfrm>
          </p:grpSpPr>
          <p:sp>
            <p:nvSpPr>
              <p:cNvPr id="21" name="Oval 53"/>
              <p:cNvSpPr>
                <a:spLocks noChangeArrowheads="1"/>
              </p:cNvSpPr>
              <p:nvPr/>
            </p:nvSpPr>
            <p:spPr bwMode="gray">
              <a:xfrm>
                <a:off x="2016" y="1920"/>
                <a:ext cx="1680" cy="1680"/>
              </a:xfrm>
              <a:prstGeom prst="ellipse">
                <a:avLst/>
              </a:prstGeom>
              <a:gradFill rotWithShape="1">
                <a:gsLst>
                  <a:gs pos="0">
                    <a:srgbClr val="9966FF"/>
                  </a:gs>
                  <a:gs pos="100000">
                    <a:srgbClr val="9966FF">
                      <a:gamma/>
                      <a:shade val="24314"/>
                      <a:invGamma/>
                    </a:srgb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2" name="Freeform 54"/>
              <p:cNvSpPr>
                <a:spLocks/>
              </p:cNvSpPr>
              <p:nvPr/>
            </p:nvSpPr>
            <p:spPr bwMode="gray">
              <a:xfrm>
                <a:off x="2208" y="1948"/>
                <a:ext cx="1296" cy="634"/>
              </a:xfrm>
              <a:custGeom>
                <a:avLst/>
                <a:gdLst/>
                <a:ahLst/>
                <a:cxnLst>
                  <a:cxn ang="0">
                    <a:pos x="1301" y="401"/>
                  </a:cxn>
                  <a:cxn ang="0">
                    <a:pos x="1317" y="442"/>
                  </a:cxn>
                  <a:cxn ang="0">
                    <a:pos x="1321" y="481"/>
                  </a:cxn>
                  <a:cxn ang="0">
                    <a:pos x="1315" y="516"/>
                  </a:cxn>
                  <a:cxn ang="0">
                    <a:pos x="1298" y="550"/>
                  </a:cxn>
                  <a:cxn ang="0">
                    <a:pos x="1272" y="579"/>
                  </a:cxn>
                  <a:cxn ang="0">
                    <a:pos x="1239" y="604"/>
                  </a:cxn>
                  <a:cxn ang="0">
                    <a:pos x="1196" y="628"/>
                  </a:cxn>
                  <a:cxn ang="0">
                    <a:pos x="1147" y="649"/>
                  </a:cxn>
                  <a:cxn ang="0">
                    <a:pos x="1092" y="667"/>
                  </a:cxn>
                  <a:cxn ang="0">
                    <a:pos x="1031" y="683"/>
                  </a:cxn>
                  <a:cxn ang="0">
                    <a:pos x="967" y="694"/>
                  </a:cxn>
                  <a:cxn ang="0">
                    <a:pos x="896" y="704"/>
                  </a:cxn>
                  <a:cxn ang="0">
                    <a:pos x="824" y="710"/>
                  </a:cxn>
                  <a:cxn ang="0">
                    <a:pos x="795" y="712"/>
                  </a:cxn>
                  <a:cxn ang="0">
                    <a:pos x="476" y="712"/>
                  </a:cxn>
                  <a:cxn ang="0">
                    <a:pos x="472" y="712"/>
                  </a:cxn>
                  <a:cxn ang="0">
                    <a:pos x="409" y="708"/>
                  </a:cxn>
                  <a:cxn ang="0">
                    <a:pos x="348" y="704"/>
                  </a:cxn>
                  <a:cxn ang="0">
                    <a:pos x="290" y="696"/>
                  </a:cxn>
                  <a:cxn ang="0">
                    <a:pos x="235" y="689"/>
                  </a:cxn>
                  <a:cxn ang="0">
                    <a:pos x="186" y="677"/>
                  </a:cxn>
                  <a:cxn ang="0">
                    <a:pos x="141" y="663"/>
                  </a:cxn>
                  <a:cxn ang="0">
                    <a:pos x="102" y="648"/>
                  </a:cxn>
                  <a:cxn ang="0">
                    <a:pos x="67" y="630"/>
                  </a:cxn>
                  <a:cxn ang="0">
                    <a:pos x="39" y="608"/>
                  </a:cxn>
                  <a:cxn ang="0">
                    <a:pos x="18" y="583"/>
                  </a:cxn>
                  <a:cxn ang="0">
                    <a:pos x="6" y="554"/>
                  </a:cxn>
                  <a:cxn ang="0">
                    <a:pos x="0" y="524"/>
                  </a:cxn>
                  <a:cxn ang="0">
                    <a:pos x="0" y="520"/>
                  </a:cxn>
                  <a:cxn ang="0">
                    <a:pos x="4" y="487"/>
                  </a:cxn>
                  <a:cxn ang="0">
                    <a:pos x="16" y="446"/>
                  </a:cxn>
                  <a:cxn ang="0">
                    <a:pos x="51" y="370"/>
                  </a:cxn>
                  <a:cxn ang="0">
                    <a:pos x="94" y="299"/>
                  </a:cxn>
                  <a:cxn ang="0">
                    <a:pos x="147" y="235"/>
                  </a:cxn>
                  <a:cxn ang="0">
                    <a:pos x="204" y="176"/>
                  </a:cxn>
                  <a:cxn ang="0">
                    <a:pos x="270" y="125"/>
                  </a:cxn>
                  <a:cxn ang="0">
                    <a:pos x="341" y="82"/>
                  </a:cxn>
                  <a:cxn ang="0">
                    <a:pos x="415" y="47"/>
                  </a:cxn>
                  <a:cxn ang="0">
                    <a:pos x="497" y="21"/>
                  </a:cxn>
                  <a:cxn ang="0">
                    <a:pos x="581" y="6"/>
                  </a:cxn>
                  <a:cxn ang="0">
                    <a:pos x="667" y="0"/>
                  </a:cxn>
                  <a:cxn ang="0">
                    <a:pos x="667" y="0"/>
                  </a:cxn>
                  <a:cxn ang="0">
                    <a:pos x="759" y="6"/>
                  </a:cxn>
                  <a:cxn ang="0">
                    <a:pos x="847" y="23"/>
                  </a:cxn>
                  <a:cxn ang="0">
                    <a:pos x="932" y="53"/>
                  </a:cxn>
                  <a:cxn ang="0">
                    <a:pos x="1010" y="90"/>
                  </a:cxn>
                  <a:cxn ang="0">
                    <a:pos x="1082" y="137"/>
                  </a:cxn>
                  <a:cxn ang="0">
                    <a:pos x="1149" y="194"/>
                  </a:cxn>
                  <a:cxn ang="0">
                    <a:pos x="1208" y="256"/>
                  </a:cxn>
                  <a:cxn ang="0">
                    <a:pos x="1258" y="325"/>
                  </a:cxn>
                  <a:cxn ang="0">
                    <a:pos x="1301" y="401"/>
                  </a:cxn>
                  <a:cxn ang="0">
                    <a:pos x="1301" y="401"/>
                  </a:cxn>
                </a:cxnLst>
                <a:rect l="0" t="0" r="r" b="b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F"/>
                  </a:gs>
                  <a:gs pos="100000">
                    <a:srgbClr val="9966FF"/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0" name="Text Box 55"/>
            <p:cNvSpPr txBox="1">
              <a:spLocks noChangeArrowheads="1"/>
            </p:cNvSpPr>
            <p:nvPr/>
          </p:nvSpPr>
          <p:spPr bwMode="gray">
            <a:xfrm>
              <a:off x="3651" y="3388"/>
              <a:ext cx="209" cy="27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4000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Verdana" pitchFamily="34" charset="0"/>
                </a:rPr>
                <a:t>C</a:t>
              </a:r>
            </a:p>
          </p:txBody>
        </p:sp>
      </p:grpSp>
      <p:grpSp>
        <p:nvGrpSpPr>
          <p:cNvPr id="26" name="Группа 25"/>
          <p:cNvGrpSpPr/>
          <p:nvPr/>
        </p:nvGrpSpPr>
        <p:grpSpPr>
          <a:xfrm>
            <a:off x="1928794" y="5429264"/>
            <a:ext cx="1103312" cy="1019175"/>
            <a:chOff x="4929190" y="3695709"/>
            <a:chExt cx="1103312" cy="1019175"/>
          </a:xfrm>
        </p:grpSpPr>
        <p:grpSp>
          <p:nvGrpSpPr>
            <p:cNvPr id="27" name="Group 58"/>
            <p:cNvGrpSpPr>
              <a:grpSpLocks/>
            </p:cNvGrpSpPr>
            <p:nvPr/>
          </p:nvGrpSpPr>
          <p:grpSpPr bwMode="auto">
            <a:xfrm>
              <a:off x="4929190" y="3695709"/>
              <a:ext cx="1103312" cy="1019175"/>
              <a:chOff x="2016" y="1920"/>
              <a:chExt cx="1680" cy="1680"/>
            </a:xfrm>
          </p:grpSpPr>
          <p:sp>
            <p:nvSpPr>
              <p:cNvPr id="29" name="Oval 59"/>
              <p:cNvSpPr>
                <a:spLocks noChangeArrowheads="1"/>
              </p:cNvSpPr>
              <p:nvPr/>
            </p:nvSpPr>
            <p:spPr bwMode="gray">
              <a:xfrm>
                <a:off x="2016" y="1920"/>
                <a:ext cx="1680" cy="1680"/>
              </a:xfrm>
              <a:prstGeom prst="ellipse">
                <a:avLst/>
              </a:prstGeom>
              <a:gradFill rotWithShape="1">
                <a:gsLst>
                  <a:gs pos="0">
                    <a:srgbClr val="33CCCC"/>
                  </a:gs>
                  <a:gs pos="100000">
                    <a:srgbClr val="33CCCC">
                      <a:gamma/>
                      <a:shade val="24314"/>
                      <a:invGamma/>
                    </a:srgb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0" name="Freeform 60"/>
              <p:cNvSpPr>
                <a:spLocks/>
              </p:cNvSpPr>
              <p:nvPr/>
            </p:nvSpPr>
            <p:spPr bwMode="gray">
              <a:xfrm>
                <a:off x="2208" y="1948"/>
                <a:ext cx="1296" cy="634"/>
              </a:xfrm>
              <a:custGeom>
                <a:avLst/>
                <a:gdLst/>
                <a:ahLst/>
                <a:cxnLst>
                  <a:cxn ang="0">
                    <a:pos x="1301" y="401"/>
                  </a:cxn>
                  <a:cxn ang="0">
                    <a:pos x="1317" y="442"/>
                  </a:cxn>
                  <a:cxn ang="0">
                    <a:pos x="1321" y="481"/>
                  </a:cxn>
                  <a:cxn ang="0">
                    <a:pos x="1315" y="516"/>
                  </a:cxn>
                  <a:cxn ang="0">
                    <a:pos x="1298" y="550"/>
                  </a:cxn>
                  <a:cxn ang="0">
                    <a:pos x="1272" y="579"/>
                  </a:cxn>
                  <a:cxn ang="0">
                    <a:pos x="1239" y="604"/>
                  </a:cxn>
                  <a:cxn ang="0">
                    <a:pos x="1196" y="628"/>
                  </a:cxn>
                  <a:cxn ang="0">
                    <a:pos x="1147" y="649"/>
                  </a:cxn>
                  <a:cxn ang="0">
                    <a:pos x="1092" y="667"/>
                  </a:cxn>
                  <a:cxn ang="0">
                    <a:pos x="1031" y="683"/>
                  </a:cxn>
                  <a:cxn ang="0">
                    <a:pos x="967" y="694"/>
                  </a:cxn>
                  <a:cxn ang="0">
                    <a:pos x="896" y="704"/>
                  </a:cxn>
                  <a:cxn ang="0">
                    <a:pos x="824" y="710"/>
                  </a:cxn>
                  <a:cxn ang="0">
                    <a:pos x="795" y="712"/>
                  </a:cxn>
                  <a:cxn ang="0">
                    <a:pos x="476" y="712"/>
                  </a:cxn>
                  <a:cxn ang="0">
                    <a:pos x="472" y="712"/>
                  </a:cxn>
                  <a:cxn ang="0">
                    <a:pos x="409" y="708"/>
                  </a:cxn>
                  <a:cxn ang="0">
                    <a:pos x="348" y="704"/>
                  </a:cxn>
                  <a:cxn ang="0">
                    <a:pos x="290" y="696"/>
                  </a:cxn>
                  <a:cxn ang="0">
                    <a:pos x="235" y="689"/>
                  </a:cxn>
                  <a:cxn ang="0">
                    <a:pos x="186" y="677"/>
                  </a:cxn>
                  <a:cxn ang="0">
                    <a:pos x="141" y="663"/>
                  </a:cxn>
                  <a:cxn ang="0">
                    <a:pos x="102" y="648"/>
                  </a:cxn>
                  <a:cxn ang="0">
                    <a:pos x="67" y="630"/>
                  </a:cxn>
                  <a:cxn ang="0">
                    <a:pos x="39" y="608"/>
                  </a:cxn>
                  <a:cxn ang="0">
                    <a:pos x="18" y="583"/>
                  </a:cxn>
                  <a:cxn ang="0">
                    <a:pos x="6" y="554"/>
                  </a:cxn>
                  <a:cxn ang="0">
                    <a:pos x="0" y="524"/>
                  </a:cxn>
                  <a:cxn ang="0">
                    <a:pos x="0" y="520"/>
                  </a:cxn>
                  <a:cxn ang="0">
                    <a:pos x="4" y="487"/>
                  </a:cxn>
                  <a:cxn ang="0">
                    <a:pos x="16" y="446"/>
                  </a:cxn>
                  <a:cxn ang="0">
                    <a:pos x="51" y="370"/>
                  </a:cxn>
                  <a:cxn ang="0">
                    <a:pos x="94" y="299"/>
                  </a:cxn>
                  <a:cxn ang="0">
                    <a:pos x="147" y="235"/>
                  </a:cxn>
                  <a:cxn ang="0">
                    <a:pos x="204" y="176"/>
                  </a:cxn>
                  <a:cxn ang="0">
                    <a:pos x="270" y="125"/>
                  </a:cxn>
                  <a:cxn ang="0">
                    <a:pos x="341" y="82"/>
                  </a:cxn>
                  <a:cxn ang="0">
                    <a:pos x="415" y="47"/>
                  </a:cxn>
                  <a:cxn ang="0">
                    <a:pos x="497" y="21"/>
                  </a:cxn>
                  <a:cxn ang="0">
                    <a:pos x="581" y="6"/>
                  </a:cxn>
                  <a:cxn ang="0">
                    <a:pos x="667" y="0"/>
                  </a:cxn>
                  <a:cxn ang="0">
                    <a:pos x="667" y="0"/>
                  </a:cxn>
                  <a:cxn ang="0">
                    <a:pos x="759" y="6"/>
                  </a:cxn>
                  <a:cxn ang="0">
                    <a:pos x="847" y="23"/>
                  </a:cxn>
                  <a:cxn ang="0">
                    <a:pos x="932" y="53"/>
                  </a:cxn>
                  <a:cxn ang="0">
                    <a:pos x="1010" y="90"/>
                  </a:cxn>
                  <a:cxn ang="0">
                    <a:pos x="1082" y="137"/>
                  </a:cxn>
                  <a:cxn ang="0">
                    <a:pos x="1149" y="194"/>
                  </a:cxn>
                  <a:cxn ang="0">
                    <a:pos x="1208" y="256"/>
                  </a:cxn>
                  <a:cxn ang="0">
                    <a:pos x="1258" y="325"/>
                  </a:cxn>
                  <a:cxn ang="0">
                    <a:pos x="1301" y="401"/>
                  </a:cxn>
                  <a:cxn ang="0">
                    <a:pos x="1301" y="401"/>
                  </a:cxn>
                </a:cxnLst>
                <a:rect l="0" t="0" r="r" b="b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F"/>
                  </a:gs>
                  <a:gs pos="100000">
                    <a:srgbClr val="33CCCC"/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8" name="Text Box 61"/>
            <p:cNvSpPr txBox="1">
              <a:spLocks noChangeArrowheads="1"/>
            </p:cNvSpPr>
            <p:nvPr/>
          </p:nvSpPr>
          <p:spPr bwMode="gray">
            <a:xfrm>
              <a:off x="5143504" y="3838585"/>
              <a:ext cx="611066" cy="70788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4000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Verdana" pitchFamily="34" charset="0"/>
                </a:rPr>
                <a:t>D</a:t>
              </a:r>
            </a:p>
          </p:txBody>
        </p:sp>
      </p:grpSp>
      <p:sp>
        <p:nvSpPr>
          <p:cNvPr id="31" name="Прямоугольник 30"/>
          <p:cNvSpPr/>
          <p:nvPr/>
        </p:nvSpPr>
        <p:spPr>
          <a:xfrm>
            <a:off x="3286116" y="4357694"/>
            <a:ext cx="4916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=</a:t>
            </a:r>
            <a:r>
              <a:rPr lang="ru-RU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2В12</a:t>
            </a:r>
            <a:r>
              <a:rPr lang="en-US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+B12/4</a:t>
            </a:r>
            <a:r>
              <a:rPr lang="ru-RU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</a:t>
            </a:r>
            <a:endParaRPr lang="ru-RU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3357554" y="5572140"/>
            <a:ext cx="31854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=1+B12/4</a:t>
            </a:r>
            <a:endParaRPr lang="ru-RU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3" name="Заголовок 3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Построение графиков функций в </a:t>
            </a:r>
            <a:r>
              <a:rPr lang="en-US" dirty="0" smtClean="0"/>
              <a:t>MS Excel</a:t>
            </a:r>
            <a:r>
              <a:rPr lang="ru-RU" dirty="0" smtClean="0"/>
              <a:t/>
            </a:r>
            <a:br>
              <a:rPr lang="ru-RU" dirty="0" smtClean="0"/>
            </a:br>
            <a:endParaRPr lang="en-US" dirty="0"/>
          </a:p>
        </p:txBody>
      </p:sp>
      <p:pic>
        <p:nvPicPr>
          <p:cNvPr id="4" name="Рисунок 3" descr="Avatarka 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4744" y="5143488"/>
            <a:ext cx="1714512" cy="171451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Правила построения </a:t>
            </a:r>
            <a:br>
              <a:rPr lang="ru-RU" dirty="0" smtClean="0"/>
            </a:br>
            <a:endParaRPr lang="en-US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Осуществить операцию автозаполнение для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диапазона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;b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]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 шагом 1, где а – это наименьшее значение аргумента,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 -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наибольшее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Записать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формулу, соответствующую функции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ячейку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таблицы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457200" indent="-457200">
              <a:buFont typeface="Wingdings" pitchFamily="2" charset="2"/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Выполнить операцию копирования;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Выделить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ячейки,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 которым будет осуществляться построение графика функции;</a:t>
            </a:r>
          </a:p>
          <a:p>
            <a:pPr marL="457200" indent="-457200">
              <a:buFont typeface="Wingdings" pitchFamily="2" charset="2"/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Меню «Вставка» -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&gt;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«Точечная»;</a:t>
            </a:r>
          </a:p>
          <a:p>
            <a:pPr marL="457200" indent="-457200"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Все свойства диаграммы отображены в меню «Макет».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Avatarka 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29488" y="5143488"/>
            <a:ext cx="1714512" cy="171451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5" name="WordArt 3"/>
          <p:cNvSpPr>
            <a:spLocks noChangeArrowheads="1" noChangeShapeType="1" noTextEdit="1"/>
          </p:cNvSpPr>
          <p:nvPr/>
        </p:nvSpPr>
        <p:spPr bwMode="auto">
          <a:xfrm>
            <a:off x="1571604" y="2514600"/>
            <a:ext cx="6000792" cy="7620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r>
              <a:rPr lang="ru-RU" sz="5400" b="1" kern="10" dirty="0" smtClean="0">
                <a:ln w="28575">
                  <a:solidFill>
                    <a:schemeClr val="tx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bg2"/>
                    </a:gs>
                    <a:gs pos="100000">
                      <a:schemeClr val="bg1"/>
                    </a:gs>
                  </a:gsLst>
                  <a:lin ang="5400000" scaled="1"/>
                </a:gradFill>
                <a:effectLst>
                  <a:outerShdw dist="89803" dir="2700000" algn="ctr" rotWithShape="0">
                    <a:srgbClr val="000000">
                      <a:alpha val="50000"/>
                    </a:srgbClr>
                  </a:outerShdw>
                </a:effectLst>
                <a:latin typeface="Verdana"/>
              </a:rPr>
              <a:t>Спасибо за урок!</a:t>
            </a:r>
            <a:endParaRPr lang="ru-RU" sz="5400" b="1" kern="10" dirty="0">
              <a:ln w="28575">
                <a:solidFill>
                  <a:schemeClr val="tx2"/>
                </a:solidFill>
                <a:round/>
                <a:headEnd/>
                <a:tailEnd/>
              </a:ln>
              <a:gradFill rotWithShape="1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effectLst>
                <a:outerShdw dist="89803" dir="2700000" algn="ctr" rotWithShape="0">
                  <a:srgbClr val="000000">
                    <a:alpha val="50000"/>
                  </a:srgbClr>
                </a:outerShdw>
              </a:effectLst>
              <a:latin typeface="Verdana"/>
            </a:endParaRPr>
          </a:p>
        </p:txBody>
      </p:sp>
      <p:pic>
        <p:nvPicPr>
          <p:cNvPr id="4" name="Picture 42" descr="B_W"/>
          <p:cNvPicPr>
            <a:picLocks noChangeAspect="1" noChangeArrowheads="1" noCrop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28926" y="4714884"/>
            <a:ext cx="3143239" cy="23574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db2004c046d">
  <a:themeElements>
    <a:clrScheme name="c046TGp_road_diagram 1">
      <a:dk1>
        <a:srgbClr val="5F87D7"/>
      </a:dk1>
      <a:lt1>
        <a:srgbClr val="99CCFF"/>
      </a:lt1>
      <a:dk2>
        <a:srgbClr val="000066"/>
      </a:dk2>
      <a:lt2>
        <a:srgbClr val="FFFFFF"/>
      </a:lt2>
      <a:accent1>
        <a:srgbClr val="86C05A"/>
      </a:accent1>
      <a:accent2>
        <a:srgbClr val="33CCFF"/>
      </a:accent2>
      <a:accent3>
        <a:srgbClr val="AAAAB8"/>
      </a:accent3>
      <a:accent4>
        <a:srgbClr val="82AEDA"/>
      </a:accent4>
      <a:accent5>
        <a:srgbClr val="C3DCB5"/>
      </a:accent5>
      <a:accent6>
        <a:srgbClr val="2DB9E7"/>
      </a:accent6>
      <a:hlink>
        <a:srgbClr val="9999FF"/>
      </a:hlink>
      <a:folHlink>
        <a:srgbClr val="969696"/>
      </a:folHlink>
    </a:clrScheme>
    <a:fontScheme name="c046TGp_road_diagram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046TGp_road_diagram 1">
        <a:dk1>
          <a:srgbClr val="5F87D7"/>
        </a:dk1>
        <a:lt1>
          <a:srgbClr val="99CCFF"/>
        </a:lt1>
        <a:dk2>
          <a:srgbClr val="000066"/>
        </a:dk2>
        <a:lt2>
          <a:srgbClr val="FFFFFF"/>
        </a:lt2>
        <a:accent1>
          <a:srgbClr val="86C05A"/>
        </a:accent1>
        <a:accent2>
          <a:srgbClr val="33CCFF"/>
        </a:accent2>
        <a:accent3>
          <a:srgbClr val="AAAAB8"/>
        </a:accent3>
        <a:accent4>
          <a:srgbClr val="82AEDA"/>
        </a:accent4>
        <a:accent5>
          <a:srgbClr val="C3DCB5"/>
        </a:accent5>
        <a:accent6>
          <a:srgbClr val="2DB9E7"/>
        </a:accent6>
        <a:hlink>
          <a:srgbClr val="9999FF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046TGp_road_diagram 2">
        <a:dk1>
          <a:srgbClr val="2032B8"/>
        </a:dk1>
        <a:lt1>
          <a:srgbClr val="99CCFF"/>
        </a:lt1>
        <a:dk2>
          <a:srgbClr val="1940BB"/>
        </a:dk2>
        <a:lt2>
          <a:srgbClr val="FFFFFF"/>
        </a:lt2>
        <a:accent1>
          <a:srgbClr val="86C05A"/>
        </a:accent1>
        <a:accent2>
          <a:srgbClr val="9999FF"/>
        </a:accent2>
        <a:accent3>
          <a:srgbClr val="ABAFDA"/>
        </a:accent3>
        <a:accent4>
          <a:srgbClr val="82AEDA"/>
        </a:accent4>
        <a:accent5>
          <a:srgbClr val="C3DCB5"/>
        </a:accent5>
        <a:accent6>
          <a:srgbClr val="8A8AE7"/>
        </a:accent6>
        <a:hlink>
          <a:srgbClr val="0099CC"/>
        </a:hlink>
        <a:folHlink>
          <a:srgbClr val="33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046TGp_road_diagram 3">
        <a:dk1>
          <a:srgbClr val="31A6E1"/>
        </a:dk1>
        <a:lt1>
          <a:srgbClr val="99CCFF"/>
        </a:lt1>
        <a:dk2>
          <a:srgbClr val="095C7D"/>
        </a:dk2>
        <a:lt2>
          <a:srgbClr val="FFFFFF"/>
        </a:lt2>
        <a:accent1>
          <a:srgbClr val="3961E1"/>
        </a:accent1>
        <a:accent2>
          <a:srgbClr val="9999FF"/>
        </a:accent2>
        <a:accent3>
          <a:srgbClr val="AAB5BF"/>
        </a:accent3>
        <a:accent4>
          <a:srgbClr val="82AEDA"/>
        </a:accent4>
        <a:accent5>
          <a:srgbClr val="AEB7EE"/>
        </a:accent5>
        <a:accent6>
          <a:srgbClr val="8A8AE7"/>
        </a:accent6>
        <a:hlink>
          <a:srgbClr val="009999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cdb2004c046d</Template>
  <TotalTime>451</TotalTime>
  <Words>125</Words>
  <Application>Microsoft PowerPoint</Application>
  <PresentationFormat>Экран (4:3)</PresentationFormat>
  <Paragraphs>26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cdb2004c046d</vt:lpstr>
      <vt:lpstr>Слайд 1</vt:lpstr>
      <vt:lpstr>Слайд 2</vt:lpstr>
      <vt:lpstr>Слайд 3</vt:lpstr>
      <vt:lpstr>Слайд 4</vt:lpstr>
      <vt:lpstr>Слайд 5</vt:lpstr>
      <vt:lpstr>Построение графиков функций в MS Excel </vt:lpstr>
      <vt:lpstr>Правила построения  </vt:lpstr>
      <vt:lpstr>Слайд 8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Admin</dc:creator>
  <cp:lastModifiedBy>Smersh</cp:lastModifiedBy>
  <cp:revision>59</cp:revision>
  <dcterms:created xsi:type="dcterms:W3CDTF">2011-04-05T11:07:28Z</dcterms:created>
  <dcterms:modified xsi:type="dcterms:W3CDTF">2012-02-06T16:51:51Z</dcterms:modified>
</cp:coreProperties>
</file>