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10" r:id="rId2"/>
    <p:sldId id="315" r:id="rId3"/>
    <p:sldId id="321" r:id="rId4"/>
    <p:sldId id="309" r:id="rId5"/>
    <p:sldId id="316" r:id="rId6"/>
    <p:sldId id="256" r:id="rId7"/>
    <p:sldId id="319" r:id="rId8"/>
    <p:sldId id="276" r:id="rId9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7C80"/>
    <a:srgbClr val="000134"/>
    <a:srgbClr val="06176F"/>
    <a:srgbClr val="0E1852"/>
    <a:srgbClr val="3399FF"/>
    <a:srgbClr val="99CCFF"/>
    <a:srgbClr val="33CCFF"/>
    <a:srgbClr val="00CCFF"/>
    <a:srgbClr val="1422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91" autoAdjust="0"/>
    <p:restoredTop sz="94709" autoAdjust="0"/>
  </p:normalViewPr>
  <p:slideViewPr>
    <p:cSldViewPr>
      <p:cViewPr varScale="1">
        <p:scale>
          <a:sx n="70" d="100"/>
          <a:sy n="70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F29333-D1DF-4A8A-B008-A1D86B9907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0"/>
            <a:ext cx="8686800" cy="7620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4495800"/>
            <a:ext cx="74676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57600" y="5562600"/>
            <a:ext cx="1841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Company</a:t>
            </a:r>
          </a:p>
          <a:p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D00BE-4405-4B1A-9B64-C06B5173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23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23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F5F6B-F123-4D19-A35F-D8C0C267E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71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8600" y="1143000"/>
            <a:ext cx="8610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E4E222F9-BB8E-4243-9B9F-2E664C425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B224-E921-492C-99E7-2FB804146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C7AAF-37DC-4F55-9227-0F1215526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9ED2F-F236-495E-9FFE-7624F3754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DB1C-F274-4911-A616-5238E35E2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5FA57-8D4F-4875-82E8-92D88EAB2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2FBA6-D2EA-4309-BAEA-DF00CFA7C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B4CE8-BCD2-42FC-B116-92B17B600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50E02-BA9C-4F92-B4D8-621E69B83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white">
          <a:xfrm>
            <a:off x="0" y="908050"/>
            <a:ext cx="9144000" cy="59499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4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EE7C20-3E87-4167-9364-90ED7056CE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28600" y="1524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 flipV="1"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928934"/>
            <a:ext cx="82348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установить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границы и заливку ячеек?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785926"/>
            <a:ext cx="1214446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928934"/>
            <a:ext cx="86445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осуществить операцию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автозаполнения ячеек?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785926"/>
            <a:ext cx="1214446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00108"/>
            <a:ext cx="1214446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Прямоугольник 31"/>
          <p:cNvSpPr/>
          <p:nvPr/>
        </p:nvSpPr>
        <p:spPr>
          <a:xfrm>
            <a:off x="1714480" y="1240681"/>
            <a:ext cx="62453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операнд?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571604" y="2383689"/>
            <a:ext cx="65289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оператор?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4" name="Рисунок 33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214554"/>
            <a:ext cx="1214446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Прямоугольник 34"/>
          <p:cNvSpPr/>
          <p:nvPr/>
        </p:nvSpPr>
        <p:spPr>
          <a:xfrm>
            <a:off x="1627896" y="3669573"/>
            <a:ext cx="7158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выражение?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6" name="Рисунок 35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74" y="3500438"/>
            <a:ext cx="1214446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" name="Прямоугольник 36"/>
          <p:cNvSpPr/>
          <p:nvPr/>
        </p:nvSpPr>
        <p:spPr>
          <a:xfrm>
            <a:off x="1571604" y="5026895"/>
            <a:ext cx="64628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формула?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8" name="Рисунок 37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857760"/>
            <a:ext cx="1214446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142984"/>
            <a:ext cx="77739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Укажите правильные записи формул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286124"/>
            <a:ext cx="1214446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00232" y="1857364"/>
            <a:ext cx="1098550" cy="1001712"/>
            <a:chOff x="1488" y="1968"/>
            <a:chExt cx="432" cy="432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9" name="Oval 3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" name="Text Box 41"/>
            <p:cNvSpPr txBox="1">
              <a:spLocks noChangeArrowheads="1"/>
            </p:cNvSpPr>
            <p:nvPr/>
          </p:nvSpPr>
          <p:spPr bwMode="gray">
            <a:xfrm>
              <a:off x="1590" y="2016"/>
              <a:ext cx="229" cy="3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A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643306" y="1928802"/>
            <a:ext cx="3243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A1+B12/4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2000232" y="3071810"/>
            <a:ext cx="1087437" cy="1006475"/>
            <a:chOff x="3938" y="1968"/>
            <a:chExt cx="430" cy="437"/>
          </a:xfrm>
        </p:grpSpPr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5" name="Oval 4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Freeform 4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" name="Text Box 48"/>
            <p:cNvSpPr txBox="1">
              <a:spLocks noChangeArrowheads="1"/>
            </p:cNvSpPr>
            <p:nvPr/>
          </p:nvSpPr>
          <p:spPr bwMode="gray">
            <a:xfrm>
              <a:off x="4039" y="2028"/>
              <a:ext cx="228" cy="3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B</a:t>
              </a: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3214678" y="3071810"/>
            <a:ext cx="4301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2*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A1+B12/4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8" name="Group 51"/>
          <p:cNvGrpSpPr>
            <a:grpSpLocks/>
          </p:cNvGrpSpPr>
          <p:nvPr/>
        </p:nvGrpSpPr>
        <p:grpSpPr bwMode="auto">
          <a:xfrm>
            <a:off x="2000232" y="4286256"/>
            <a:ext cx="1098550" cy="1012825"/>
            <a:chOff x="3552" y="3339"/>
            <a:chExt cx="412" cy="392"/>
          </a:xfrm>
        </p:grpSpPr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21" name="Oval 5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Freeform 5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" name="Text Box 55"/>
            <p:cNvSpPr txBox="1">
              <a:spLocks noChangeArrowheads="1"/>
            </p:cNvSpPr>
            <p:nvPr/>
          </p:nvSpPr>
          <p:spPr bwMode="gray">
            <a:xfrm>
              <a:off x="3651" y="3388"/>
              <a:ext cx="209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C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928794" y="5429264"/>
            <a:ext cx="1103312" cy="1019175"/>
            <a:chOff x="4929190" y="3695709"/>
            <a:chExt cx="1103312" cy="1019175"/>
          </a:xfrm>
        </p:grpSpPr>
        <p:grpSp>
          <p:nvGrpSpPr>
            <p:cNvPr id="27" name="Group 58"/>
            <p:cNvGrpSpPr>
              <a:grpSpLocks/>
            </p:cNvGrpSpPr>
            <p:nvPr/>
          </p:nvGrpSpPr>
          <p:grpSpPr bwMode="auto">
            <a:xfrm>
              <a:off x="4929190" y="3695709"/>
              <a:ext cx="1103312" cy="1019175"/>
              <a:chOff x="2016" y="1920"/>
              <a:chExt cx="1680" cy="1680"/>
            </a:xfrm>
          </p:grpSpPr>
          <p:sp>
            <p:nvSpPr>
              <p:cNvPr id="29" name="Oval 5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Freeform 6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" name="Text Box 61"/>
            <p:cNvSpPr txBox="1">
              <a:spLocks noChangeArrowheads="1"/>
            </p:cNvSpPr>
            <p:nvPr/>
          </p:nvSpPr>
          <p:spPr bwMode="gray">
            <a:xfrm>
              <a:off x="5143504" y="3838585"/>
              <a:ext cx="611066" cy="7078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D</a:t>
              </a:r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3286116" y="4357694"/>
            <a:ext cx="491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2В12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+B12/4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57554" y="557214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=1+B12/4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Построение графиков функций в </a:t>
            </a:r>
            <a:r>
              <a:rPr lang="en-US" dirty="0" smtClean="0"/>
              <a:t>MS Excel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pic>
        <p:nvPicPr>
          <p:cNvPr id="4" name="Рисунок 3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143488"/>
            <a:ext cx="1714512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построения 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Осуществить операцию автозаполнение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диапазона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;b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шагом 1, где а – это наименьшее значение аргумента,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наибольшее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формулу, соответствующую функции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ячейку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таблицы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Выполнить операцию копирования;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ячейки,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которым будет осуществляться построение графика функции;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Меню «Вставка»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«Точечная»;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свойства диаграммы отображены в меню «Макет».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vatark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488" y="5143488"/>
            <a:ext cx="1714512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1571604" y="2514600"/>
            <a:ext cx="6000792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5400" b="1" kern="10" dirty="0" smtClean="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</a:rPr>
              <a:t>Спасибо за урок!</a:t>
            </a:r>
            <a:endParaRPr lang="ru-RU" sz="5400" b="1" kern="10" dirty="0">
              <a:ln w="2857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dist="89803" dir="2700000" algn="ctr" rotWithShape="0">
                  <a:srgbClr val="000000">
                    <a:alpha val="50000"/>
                  </a:srgbClr>
                </a:outerShdw>
              </a:effectLst>
              <a:latin typeface="Verdana"/>
            </a:endParaRPr>
          </a:p>
        </p:txBody>
      </p:sp>
      <p:pic>
        <p:nvPicPr>
          <p:cNvPr id="4" name="Picture 42" descr="B_W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714884"/>
            <a:ext cx="3143239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46d">
  <a:themeElements>
    <a:clrScheme name="c046TGp_road_diagram 1">
      <a:dk1>
        <a:srgbClr val="5F87D7"/>
      </a:dk1>
      <a:lt1>
        <a:srgbClr val="99CCFF"/>
      </a:lt1>
      <a:dk2>
        <a:srgbClr val="000066"/>
      </a:dk2>
      <a:lt2>
        <a:srgbClr val="FFFFFF"/>
      </a:lt2>
      <a:accent1>
        <a:srgbClr val="86C05A"/>
      </a:accent1>
      <a:accent2>
        <a:srgbClr val="33CCFF"/>
      </a:accent2>
      <a:accent3>
        <a:srgbClr val="AAAAB8"/>
      </a:accent3>
      <a:accent4>
        <a:srgbClr val="82AEDA"/>
      </a:accent4>
      <a:accent5>
        <a:srgbClr val="C3DCB5"/>
      </a:accent5>
      <a:accent6>
        <a:srgbClr val="2DB9E7"/>
      </a:accent6>
      <a:hlink>
        <a:srgbClr val="9999FF"/>
      </a:hlink>
      <a:folHlink>
        <a:srgbClr val="969696"/>
      </a:folHlink>
    </a:clrScheme>
    <a:fontScheme name="c046TGp_road_diagra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046TGp_road_diagram 1">
        <a:dk1>
          <a:srgbClr val="5F87D7"/>
        </a:dk1>
        <a:lt1>
          <a:srgbClr val="99CCFF"/>
        </a:lt1>
        <a:dk2>
          <a:srgbClr val="000066"/>
        </a:dk2>
        <a:lt2>
          <a:srgbClr val="FFFFFF"/>
        </a:lt2>
        <a:accent1>
          <a:srgbClr val="86C05A"/>
        </a:accent1>
        <a:accent2>
          <a:srgbClr val="33CCFF"/>
        </a:accent2>
        <a:accent3>
          <a:srgbClr val="AAAAB8"/>
        </a:accent3>
        <a:accent4>
          <a:srgbClr val="82AEDA"/>
        </a:accent4>
        <a:accent5>
          <a:srgbClr val="C3DCB5"/>
        </a:accent5>
        <a:accent6>
          <a:srgbClr val="2DB9E7"/>
        </a:accent6>
        <a:hlink>
          <a:srgbClr val="9999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2">
        <a:dk1>
          <a:srgbClr val="2032B8"/>
        </a:dk1>
        <a:lt1>
          <a:srgbClr val="99CCFF"/>
        </a:lt1>
        <a:dk2>
          <a:srgbClr val="1940BB"/>
        </a:dk2>
        <a:lt2>
          <a:srgbClr val="FFFFFF"/>
        </a:lt2>
        <a:accent1>
          <a:srgbClr val="86C05A"/>
        </a:accent1>
        <a:accent2>
          <a:srgbClr val="9999FF"/>
        </a:accent2>
        <a:accent3>
          <a:srgbClr val="ABAFDA"/>
        </a:accent3>
        <a:accent4>
          <a:srgbClr val="82AEDA"/>
        </a:accent4>
        <a:accent5>
          <a:srgbClr val="C3DCB5"/>
        </a:accent5>
        <a:accent6>
          <a:srgbClr val="8A8AE7"/>
        </a:accent6>
        <a:hlink>
          <a:srgbClr val="0099CC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3">
        <a:dk1>
          <a:srgbClr val="31A6E1"/>
        </a:dk1>
        <a:lt1>
          <a:srgbClr val="99CCFF"/>
        </a:lt1>
        <a:dk2>
          <a:srgbClr val="095C7D"/>
        </a:dk2>
        <a:lt2>
          <a:srgbClr val="FFFFFF"/>
        </a:lt2>
        <a:accent1>
          <a:srgbClr val="3961E1"/>
        </a:accent1>
        <a:accent2>
          <a:srgbClr val="9999FF"/>
        </a:accent2>
        <a:accent3>
          <a:srgbClr val="AAB5BF"/>
        </a:accent3>
        <a:accent4>
          <a:srgbClr val="82AEDA"/>
        </a:accent4>
        <a:accent5>
          <a:srgbClr val="AEB7EE"/>
        </a:accent5>
        <a:accent6>
          <a:srgbClr val="8A8AE7"/>
        </a:accent6>
        <a:hlink>
          <a:srgbClr val="009999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cdb2004c046d</Template>
  <TotalTime>451</TotalTime>
  <Words>125</Words>
  <Application>Microsoft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cdb2004c046d</vt:lpstr>
      <vt:lpstr>Слайд 1</vt:lpstr>
      <vt:lpstr>Слайд 2</vt:lpstr>
      <vt:lpstr>Слайд 3</vt:lpstr>
      <vt:lpstr>Слайд 4</vt:lpstr>
      <vt:lpstr>Слайд 5</vt:lpstr>
      <vt:lpstr>Построение графиков функций в MS Excel </vt:lpstr>
      <vt:lpstr>Правила построения  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Smersh</cp:lastModifiedBy>
  <cp:revision>59</cp:revision>
  <dcterms:created xsi:type="dcterms:W3CDTF">2011-04-05T11:07:28Z</dcterms:created>
  <dcterms:modified xsi:type="dcterms:W3CDTF">2012-02-06T16:51:51Z</dcterms:modified>
</cp:coreProperties>
</file>