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81" r:id="rId16"/>
    <p:sldId id="271" r:id="rId17"/>
    <p:sldId id="283" r:id="rId18"/>
    <p:sldId id="282" r:id="rId19"/>
    <p:sldId id="273" r:id="rId20"/>
    <p:sldId id="272" r:id="rId21"/>
    <p:sldId id="284" r:id="rId22"/>
    <p:sldId id="289" r:id="rId23"/>
    <p:sldId id="285" r:id="rId24"/>
    <p:sldId id="275" r:id="rId25"/>
    <p:sldId id="262" r:id="rId26"/>
    <p:sldId id="276" r:id="rId27"/>
    <p:sldId id="274" r:id="rId28"/>
    <p:sldId id="290" r:id="rId29"/>
    <p:sldId id="277" r:id="rId30"/>
    <p:sldId id="278" r:id="rId31"/>
    <p:sldId id="280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Международное положение России в конце </a:t>
            </a:r>
            <a:r>
              <a:rPr lang="en-US" sz="3600" dirty="0" smtClean="0">
                <a:solidFill>
                  <a:srgbClr val="FF0000"/>
                </a:solidFill>
              </a:rPr>
              <a:t>XX</a:t>
            </a:r>
            <a:r>
              <a:rPr lang="ru-RU" sz="3600" dirty="0" smtClean="0">
                <a:solidFill>
                  <a:srgbClr val="FF0000"/>
                </a:solidFill>
              </a:rPr>
              <a:t> века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истории</a:t>
            </a:r>
            <a:r>
              <a:rPr lang="ru-RU" smtClean="0"/>
              <a:t>: Кудрявцева Н.В.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национальных армий в странах СНГ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Январь 1992г- создание национальной армии на Украине.</a:t>
            </a:r>
          </a:p>
          <a:p>
            <a:pPr>
              <a:buNone/>
            </a:pPr>
            <a:r>
              <a:rPr lang="ru-RU" dirty="0" smtClean="0"/>
              <a:t>   Создание министерства обороны. Личный состав ВС СССР, находящийся на территории Украины ( в т.ч. и Черноморский флот) должен был принести присягу на верность Украине.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Кризис. Ряд частей отказывались это делать. Часть экипажей авиации перелетели в Россию.</a:t>
            </a:r>
            <a:endParaRPr lang="ru-RU" dirty="0"/>
          </a:p>
        </p:txBody>
      </p:sp>
      <p:pic>
        <p:nvPicPr>
          <p:cNvPr id="4" name="Picture 2" descr="http://thenews.kz/static/news/b/8/b8FWBsV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214950"/>
            <a:ext cx="1809716" cy="1357287"/>
          </a:xfrm>
          <a:prstGeom prst="rect">
            <a:avLst/>
          </a:prstGeom>
          <a:noFill/>
        </p:spPr>
      </p:pic>
      <p:pic>
        <p:nvPicPr>
          <p:cNvPr id="15366" name="Picture 6" descr="http://img0.liveinternet.ru/images/attach/c/1/63/451/63451968_1283279031_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286388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7 мая 1992г</a:t>
            </a:r>
            <a:r>
              <a:rPr lang="ru-RU" dirty="0" smtClean="0"/>
              <a:t>. – указ Президента Б.Н. Ельцина о создании Российской армии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Договор  коллективной безопасности (ДКБ)       15 мая 1992г</a:t>
            </a:r>
            <a:r>
              <a:rPr lang="ru-RU" dirty="0" smtClean="0"/>
              <a:t>. (Армения, Казахстан, Киргизия, Россия, Таджикистан)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Ядерное оружие СССР размещалось на территории России, Белоруссии, Казахстана, Украины.  </a:t>
            </a:r>
            <a:r>
              <a:rPr lang="ru-RU" dirty="0" smtClean="0">
                <a:solidFill>
                  <a:srgbClr val="FF0000"/>
                </a:solidFill>
              </a:rPr>
              <a:t>По предложению США все ядерное оружие было вывезено в Россию, эти страны приняли безъядерный статус (1992- 1995г.г.)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Межнациональные конфликты на территории бывшего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1992-1994гг.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Нагорное- Карабахская Республика</a:t>
            </a:r>
          </a:p>
          <a:p>
            <a:pPr algn="ctr">
              <a:buNone/>
            </a:pPr>
            <a:r>
              <a:rPr lang="ru-RU" dirty="0" err="1" smtClean="0"/>
              <a:t>Приднестровско-Молдавская</a:t>
            </a:r>
            <a:r>
              <a:rPr lang="ru-RU" dirty="0" smtClean="0"/>
              <a:t> Республика</a:t>
            </a:r>
          </a:p>
          <a:p>
            <a:pPr algn="ctr">
              <a:buNone/>
            </a:pPr>
            <a:r>
              <a:rPr lang="ru-RU" dirty="0" smtClean="0"/>
              <a:t>Республика Южная Осетия</a:t>
            </a:r>
          </a:p>
          <a:p>
            <a:pPr algn="ctr">
              <a:buNone/>
            </a:pPr>
            <a:r>
              <a:rPr lang="ru-RU" dirty="0" smtClean="0"/>
              <a:t>Республика Абхазия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Статус непризнанных мировым сообществом  государств.</a:t>
            </a:r>
            <a:endParaRPr lang="ru-RU" dirty="0"/>
          </a:p>
        </p:txBody>
      </p:sp>
      <p:pic>
        <p:nvPicPr>
          <p:cNvPr id="13316" name="Picture 4" descr="http://www.kreml.org/images/content/docs/15457452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214950"/>
            <a:ext cx="1714500" cy="128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Расширение НАТО и СНВ-2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До 1993г. Запад от России не услышал «нет» ни по одному из ключевых вопросов международной жизни. Министр иностранных дел А.В. Козырев видел ошибку советской дипломатии в том, что она слишком много внимания уделяла защите национальных интересов в ущерб интересов мирового сообщества. </a:t>
            </a:r>
            <a:endParaRPr lang="ru-RU" dirty="0"/>
          </a:p>
        </p:txBody>
      </p:sp>
      <p:pic>
        <p:nvPicPr>
          <p:cNvPr id="12296" name="Picture 8" descr="http://edition.cnn.com/WORLD/9511/rabin/reaction/kozy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143380"/>
            <a:ext cx="2790825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/>
              <a:t>Перелом в 1994г.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r>
              <a:rPr lang="ru-RU" dirty="0" smtClean="0"/>
              <a:t>У. Клинтон в январе 1994г. заявил о возможном расширении НАТО за счет бывших членов ОВД</a:t>
            </a:r>
          </a:p>
          <a:p>
            <a:r>
              <a:rPr lang="ru-RU" dirty="0" smtClean="0"/>
              <a:t>Для Б.Н. Ельцина это было неожиданно. Он во время визита в Польшу ответил, что «ничего не имеет против»</a:t>
            </a:r>
          </a:p>
          <a:p>
            <a:endParaRPr lang="ru-RU" dirty="0" smtClean="0"/>
          </a:p>
        </p:txBody>
      </p:sp>
      <p:pic>
        <p:nvPicPr>
          <p:cNvPr id="11266" name="Picture 2" descr="http://www.kursiv.kz/uploads/posts/2010-12/1291710250_klinton-b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143248"/>
            <a:ext cx="2398258" cy="3357562"/>
          </a:xfrm>
          <a:prstGeom prst="rect">
            <a:avLst/>
          </a:prstGeom>
          <a:noFill/>
        </p:spPr>
      </p:pic>
      <p:pic>
        <p:nvPicPr>
          <p:cNvPr id="11268" name="Picture 4" descr="http://www.financial.ge/images/stories/politics/na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43314"/>
            <a:ext cx="3809995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1997г- НАТО заявило о вступлении 10 новых государств в его состав. Россия возразила, сославшись на договоренности (устные), достигнутые еще М.С. Горбачевым о том, что НАТО не будет расширяться. Они не были приняты в расчет.</a:t>
            </a:r>
          </a:p>
          <a:p>
            <a:endParaRPr lang="ru-RU" dirty="0"/>
          </a:p>
        </p:txBody>
      </p:sp>
      <p:pic>
        <p:nvPicPr>
          <p:cNvPr id="4" name="Picture 2" descr="http://briansk.ru/i/m220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929066"/>
            <a:ext cx="4333884" cy="2546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Договор СНВ-2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Обсуждение в феврале 1992г. (Буш- Ельцин)</a:t>
            </a:r>
          </a:p>
          <a:p>
            <a:pPr>
              <a:buNone/>
            </a:pPr>
            <a:r>
              <a:rPr lang="ru-RU" dirty="0" smtClean="0"/>
              <a:t>Подписание в январе 1993г.</a:t>
            </a:r>
          </a:p>
          <a:p>
            <a:pPr>
              <a:buNone/>
            </a:pPr>
            <a:r>
              <a:rPr lang="ru-RU" dirty="0" smtClean="0"/>
              <a:t>Сущность: </a:t>
            </a:r>
          </a:p>
          <a:p>
            <a:r>
              <a:rPr lang="ru-RU" dirty="0" smtClean="0"/>
              <a:t>Сокращение </a:t>
            </a:r>
            <a:r>
              <a:rPr lang="ru-RU" dirty="0" err="1" smtClean="0"/>
              <a:t>стратегич</a:t>
            </a:r>
            <a:r>
              <a:rPr lang="ru-RU" dirty="0" smtClean="0"/>
              <a:t>. </a:t>
            </a:r>
            <a:r>
              <a:rPr lang="ru-RU" dirty="0" err="1" smtClean="0"/>
              <a:t>ядерн</a:t>
            </a:r>
            <a:r>
              <a:rPr lang="ru-RU" dirty="0" smtClean="0"/>
              <a:t>. потенциала на 2/3 России и США.</a:t>
            </a:r>
          </a:p>
          <a:p>
            <a:r>
              <a:rPr lang="ru-RU" dirty="0" smtClean="0"/>
              <a:t>Уничтожить все тяжелые ракеты типа СС-18, СС-19 к 2003г, все многозарядные ракеты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Но Договор СНВ-2 не был ратифицирован Верховным Советом России в 1992г. ( сохранение великодержавности России)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www.inosmi.ru/images/15887/28/158872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Договор СНВ-2</a:t>
            </a:r>
            <a:br>
              <a:rPr lang="ru-RU" dirty="0" smtClean="0"/>
            </a:br>
            <a:r>
              <a:rPr lang="ru-RU" dirty="0" smtClean="0"/>
              <a:t>Подписание  в январе 1993г.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www.yeltsincenter.ru/sites/default/files/imagecache/width-600_focus/author_comment/o-shchuke-v-reke-i-yadernom-oruzhii-13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905633" cy="4143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Балканский кризис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Весной 1999г. – бомбардировка Югославии</a:t>
            </a:r>
            <a:endParaRPr lang="ru-RU" dirty="0"/>
          </a:p>
        </p:txBody>
      </p:sp>
      <p:pic>
        <p:nvPicPr>
          <p:cNvPr id="9218" name="Picture 2" descr="http://www.russianboston.com/ic/images.newsru.com/pict/id/large/842663_200604011956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464588"/>
            <a:ext cx="4333884" cy="3250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Оценить изменение геостратегического положения России после распада СССР и развитие отношений России со странами Запада</a:t>
            </a:r>
            <a:endParaRPr lang="ru-RU" dirty="0"/>
          </a:p>
        </p:txBody>
      </p:sp>
      <p:pic>
        <p:nvPicPr>
          <p:cNvPr id="23554" name="Picture 2" descr="http://www.corlu.org/haberresim/img_156301_osmanli-kaftanina-hayran-ol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57562"/>
            <a:ext cx="2952750" cy="2000251"/>
          </a:xfrm>
          <a:prstGeom prst="rect">
            <a:avLst/>
          </a:prstGeom>
          <a:noFill/>
        </p:spPr>
      </p:pic>
      <p:pic>
        <p:nvPicPr>
          <p:cNvPr id="23556" name="Picture 4" descr="http://www22.ria.ru/images/55245/08/552450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3445794" cy="1952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Предыстория бомбардировки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1998г.- Косовский кризис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Албанские сепаратисты в Косово стали устраивать вооруженные столкновения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НАТО встало на их сторону.</a:t>
            </a:r>
          </a:p>
          <a:p>
            <a:pPr>
              <a:buNone/>
            </a:pPr>
            <a:r>
              <a:rPr lang="ru-RU" dirty="0" smtClean="0"/>
              <a:t>Запад обвинил Югославию в геноциде и 24 марта 1999г. напал на нее без санкций Совета Безопасности ООН.</a:t>
            </a:r>
          </a:p>
          <a:p>
            <a:pPr>
              <a:buNone/>
            </a:pPr>
            <a:r>
              <a:rPr lang="ru-RU" dirty="0" err="1" smtClean="0"/>
              <a:t>Гос</a:t>
            </a:r>
            <a:r>
              <a:rPr lang="ru-RU" dirty="0" smtClean="0"/>
              <a:t>. секретарь США М. Олбрайт объявила, что белградское правительство испугавшись массовых налетов авиации НАТО пойдет на, ведущие к отделению Косово на 4 день.</a:t>
            </a:r>
            <a:endParaRPr lang="ru-RU" dirty="0"/>
          </a:p>
        </p:txBody>
      </p:sp>
      <p:pic>
        <p:nvPicPr>
          <p:cNvPr id="8194" name="Picture 2" descr="http://cs416520.userapi.com/v416520079/1dd3/Z81bdcRcs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500174"/>
            <a:ext cx="2246671" cy="1647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Албанские сепаратисты</a:t>
            </a:r>
            <a:endParaRPr lang="ru-RU" dirty="0"/>
          </a:p>
        </p:txBody>
      </p:sp>
      <p:pic>
        <p:nvPicPr>
          <p:cNvPr id="41986" name="Picture 2" descr="http://www.ia-centr.ru/work/files/474/icon48x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331921" cy="2643206"/>
          </a:xfrm>
          <a:prstGeom prst="rect">
            <a:avLst/>
          </a:prstGeom>
          <a:noFill/>
        </p:spPr>
      </p:pic>
      <p:pic>
        <p:nvPicPr>
          <p:cNvPr id="41988" name="Picture 4" descr="http://im6-tub-ru.yandex.net/i?id=519685625-4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929058" cy="2741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4043362" cy="6188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«…Когда </a:t>
            </a:r>
            <a:r>
              <a:rPr lang="ru-RU" dirty="0" smtClean="0"/>
              <a:t>мы ехали в монастырь </a:t>
            </a:r>
            <a:r>
              <a:rPr lang="ru-RU" dirty="0" err="1" smtClean="0"/>
              <a:t>Високи</a:t>
            </a:r>
            <a:r>
              <a:rPr lang="ru-RU" dirty="0" smtClean="0"/>
              <a:t> </a:t>
            </a:r>
            <a:r>
              <a:rPr lang="ru-RU" dirty="0" err="1" smtClean="0"/>
              <a:t>Дечани</a:t>
            </a:r>
            <a:r>
              <a:rPr lang="ru-RU" dirty="0" smtClean="0"/>
              <a:t>, нам пришлось проехать через город </a:t>
            </a:r>
            <a:r>
              <a:rPr lang="ru-RU" dirty="0" err="1" smtClean="0"/>
              <a:t>Джаковицу</a:t>
            </a:r>
            <a:r>
              <a:rPr lang="ru-RU" dirty="0" smtClean="0"/>
              <a:t>. Я пишу "пришлось", т.к. этот городок считается одним из самых опасных в Косово. Мало того, что он ближе всего к Албании, надо сказать, что албанцы составляли большинство населения здесь уже с 19 в., так во время войны это место было рассадником УЧК. Если кто-то из сербов "пропадал без вести", то в 90% случаев его труп находили через пару лет где-то под </a:t>
            </a:r>
            <a:r>
              <a:rPr lang="ru-RU" dirty="0" err="1" smtClean="0"/>
              <a:t>Джаковицей</a:t>
            </a:r>
            <a:r>
              <a:rPr lang="ru-RU" dirty="0" smtClean="0"/>
              <a:t>.  Но другого пути в монастырь </a:t>
            </a:r>
            <a:r>
              <a:rPr lang="ru-RU" dirty="0" err="1" smtClean="0"/>
              <a:t>Дечани</a:t>
            </a:r>
            <a:r>
              <a:rPr lang="ru-RU" dirty="0" smtClean="0"/>
              <a:t>, находящийся как раз на дороге между Печью и </a:t>
            </a:r>
            <a:r>
              <a:rPr lang="ru-RU" dirty="0" err="1" smtClean="0"/>
              <a:t>Джаковицей</a:t>
            </a:r>
            <a:r>
              <a:rPr lang="ru-RU" dirty="0" smtClean="0"/>
              <a:t>, просто нет. Здесь в наш автобус кидали камнями и показывали нам весьма многоговорящие </a:t>
            </a:r>
            <a:r>
              <a:rPr lang="ru-RU" dirty="0" smtClean="0"/>
              <a:t>жесты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</a:t>
            </a:r>
            <a:r>
              <a:rPr lang="ru-RU" sz="1300" dirty="0" smtClean="0"/>
              <a:t>из письма</a:t>
            </a:r>
            <a:endParaRPr lang="ru-RU" sz="1300" dirty="0"/>
          </a:p>
        </p:txBody>
      </p:sp>
      <p:pic>
        <p:nvPicPr>
          <p:cNvPr id="47106" name="Picture 2" descr="http://emperor.vwh.net/churchpics/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42918"/>
            <a:ext cx="385593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gazeteci.tv/images/pg/3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05762" cy="6215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Даже на 78 день они не готовы были сдаться. Под нажимом России ( делегация В.С. Черномырдина) президент Югославии </a:t>
            </a:r>
          </a:p>
          <a:p>
            <a:pPr>
              <a:buNone/>
            </a:pPr>
            <a:r>
              <a:rPr lang="ru-RU" dirty="0" smtClean="0"/>
              <a:t>С. Милошевич подписал капитуляцию перед Западом.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Россия стремилась получить под контроль небольшую часть Косово, населенную сербами, чтобы уберечь их от репрессий.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Запад отклонил единственную просьбу России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Образовать анклав вокруг исторических православных монастырей и Косова поля ( это позволило бы избежать албанского насилия над сербами)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Обострение ситуации на Балканах было выгодно странам Запада. Почему?</a:t>
            </a:r>
            <a:endParaRPr lang="ru-RU" dirty="0"/>
          </a:p>
        </p:txBody>
      </p:sp>
      <p:pic>
        <p:nvPicPr>
          <p:cNvPr id="19458" name="Picture 2" descr="http://lib2.skachate.com/pars_docs/refs/811/810592/810592_html_3c4f360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21365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Оккупация Косово американцами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Гуманитарная интервенция- </a:t>
            </a:r>
          </a:p>
          <a:p>
            <a:pPr algn="ctr">
              <a:buNone/>
            </a:pPr>
            <a:r>
              <a:rPr lang="ru-RU" dirty="0" smtClean="0"/>
              <a:t>    вмешательство во внутренние дела иностранного государства под лозунгом защиты гуманитарных прав.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Это был вызов интересам России, репетиция будущих акций НАТО против России.</a:t>
            </a:r>
            <a:endParaRPr lang="ru-RU" dirty="0"/>
          </a:p>
        </p:txBody>
      </p:sp>
      <p:pic>
        <p:nvPicPr>
          <p:cNvPr id="4098" name="Picture 2" descr="http://www.ansar.ru/uploads/imagesb/2010/01/afbd7a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242317" cy="3016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Ухудшение отношений  России с Западом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Расширение НАТО </a:t>
            </a:r>
          </a:p>
          <a:p>
            <a:pPr algn="ctr">
              <a:buNone/>
            </a:pPr>
            <a:r>
              <a:rPr lang="ru-RU" dirty="0" smtClean="0"/>
              <a:t>В НАТО вступили в </a:t>
            </a:r>
            <a:r>
              <a:rPr lang="ru-RU" dirty="0" smtClean="0">
                <a:solidFill>
                  <a:srgbClr val="FF0000"/>
                </a:solidFill>
              </a:rPr>
              <a:t>1999г- Польша, Чехия, Венгрия.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Албания, Болгария, Латвия, Литва, Македония, Румыния, Словакия, Словения, Эстония – </a:t>
            </a:r>
            <a:r>
              <a:rPr lang="ru-RU" dirty="0" smtClean="0">
                <a:solidFill>
                  <a:srgbClr val="FF0000"/>
                </a:solidFill>
              </a:rPr>
              <a:t>кандидаты на вступление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2" name="Picture 4" descr="http://kolyan.net/uploads/posts/2012-03/1331737940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71744"/>
            <a:ext cx="3286148" cy="210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reopen911.info/News/wp-content/uploads/2012/07/OTAN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6362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Политика двойных стандартов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Запад занял враждебную позицию по отношению к России:</a:t>
            </a:r>
          </a:p>
          <a:p>
            <a:r>
              <a:rPr lang="ru-RU" dirty="0" smtClean="0"/>
              <a:t>Критика России Западом в отношении нарушения прав человека ( имея ввиду События в Чечне , в целом на Кавказе)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то же время старались не замечать ситуацию в Прибалтике, связанную с </a:t>
            </a:r>
            <a:r>
              <a:rPr lang="ru-RU" dirty="0" smtClean="0">
                <a:solidFill>
                  <a:srgbClr val="FF0000"/>
                </a:solidFill>
              </a:rPr>
              <a:t>ущемлением прав русскоязычного населения.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Финал «холодной войны»</a:t>
            </a:r>
          </a:p>
          <a:p>
            <a:r>
              <a:rPr lang="ru-RU" dirty="0" smtClean="0"/>
              <a:t>Создание национальных армий в странах СНГ</a:t>
            </a:r>
          </a:p>
          <a:p>
            <a:r>
              <a:rPr lang="ru-RU" dirty="0" smtClean="0"/>
              <a:t>Расширение НАТО и СНВ-2</a:t>
            </a:r>
          </a:p>
          <a:p>
            <a:r>
              <a:rPr lang="ru-RU" dirty="0" smtClean="0"/>
              <a:t>Балканский кризис</a:t>
            </a:r>
          </a:p>
          <a:p>
            <a:r>
              <a:rPr lang="ru-RU" dirty="0" smtClean="0"/>
              <a:t>Ухудшение отношений России с Западом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оказания помощи реформам в России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24 млрд. долл. обещано, но не выделено (Дж. Буш- старший, Г. Коль- канцлер Германии)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Основная помощь  шла на разоружение. Для сближения России и США ничего не было сделано.</a:t>
            </a:r>
            <a:endParaRPr lang="ru-RU" dirty="0"/>
          </a:p>
        </p:txBody>
      </p:sp>
      <p:pic>
        <p:nvPicPr>
          <p:cNvPr id="2050" name="Picture 2" descr="http://vsesmi.com.ua/news_images/1231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256"/>
            <a:ext cx="2643194" cy="2158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После распада СССР   США придерживалась правила абсолютного доминирования во всех областях международной жизни, так и прикладывала немалые усилия для влияния во внутренней жизни России. 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Термины демократии и прав человека используются Западом </a:t>
            </a:r>
            <a:r>
              <a:rPr lang="ru-RU" dirty="0" smtClean="0">
                <a:solidFill>
                  <a:srgbClr val="FF0000"/>
                </a:solidFill>
              </a:rPr>
              <a:t>исключительно для достижения своих колониальных интересов</a:t>
            </a:r>
            <a:r>
              <a:rPr lang="ru-RU" dirty="0" smtClean="0"/>
              <a:t>, где двойные стандарты стали нормой международных отношений.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 1 на с. 303, № 2 на с. 304</a:t>
            </a:r>
          </a:p>
          <a:p>
            <a:pPr>
              <a:buNone/>
            </a:pPr>
            <a:r>
              <a:rPr lang="ru-RU" dirty="0" smtClean="0"/>
              <a:t> и № 3 на с. 305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Домашнее задание: п. 20,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повт</a:t>
            </a:r>
            <a:r>
              <a:rPr lang="ru-RU" dirty="0" smtClean="0">
                <a:solidFill>
                  <a:srgbClr val="FF0000"/>
                </a:solidFill>
              </a:rPr>
              <a:t>. п. 17-20 пр.р.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1993г</a:t>
            </a:r>
            <a:r>
              <a:rPr lang="ru-RU" dirty="0" smtClean="0"/>
              <a:t>. – подписание договора СНВ -2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1999 г</a:t>
            </a:r>
            <a:r>
              <a:rPr lang="ru-RU" dirty="0" smtClean="0"/>
              <a:t>.- агрессия НАТО против Югославии: кризис в отношениях Восток- Запад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1999г</a:t>
            </a:r>
            <a:r>
              <a:rPr lang="ru-RU" dirty="0" smtClean="0"/>
              <a:t>.- вступление В НАТО Польши, Чехии, Венгрии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Имена: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Б.Н. Ельцин, У. Клинтон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http://img21.imageshack.us/img21/6378/1x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Страны, вошедшие в ЕС и НАТО в 90-е годы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komitet.net.ua/files/photos/_2008054-01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5436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 «холодной войны»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071678"/>
            <a:ext cx="8358246" cy="44022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Декабрь 1991 г. — прекращение существования СССР. Конец холодной войны. </a:t>
            </a:r>
            <a:r>
              <a:rPr lang="ru-RU" b="1" dirty="0" smtClean="0"/>
              <a:t>Биполярный мир </a:t>
            </a:r>
            <a:r>
              <a:rPr lang="ru-RU" dirty="0" smtClean="0"/>
              <a:t>прекратил свое существование вместе с распадом СССР.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Каким станет новый мир? Россия – правопреемница СССР не могла дать ответ.  США провозгласили новый порядок – </a:t>
            </a:r>
            <a:r>
              <a:rPr lang="ru-RU" b="1" dirty="0" smtClean="0"/>
              <a:t>однополярный мир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http://static.freepik.com/photos-libre/forum-social-mondial-2005_2258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2909469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Соглашение о создании СНГ предусматривало сохранение под единым командованием общего военно-стратегического пространства. Российское командование  полагало, что Советская армия трансформируется в  ОВС СНГ.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2">
              <a:buNone/>
            </a:pPr>
            <a:r>
              <a:rPr lang="ru-RU" dirty="0" smtClean="0"/>
              <a:t>Маршал авиации</a:t>
            </a:r>
          </a:p>
          <a:p>
            <a:pPr lvl="2">
              <a:buNone/>
            </a:pPr>
            <a:r>
              <a:rPr lang="ru-RU" dirty="0" smtClean="0"/>
              <a:t> Е.И. Шапошников</a:t>
            </a:r>
          </a:p>
          <a:p>
            <a:pPr lvl="2">
              <a:buNone/>
            </a:pPr>
            <a:r>
              <a:rPr lang="ru-RU" dirty="0" smtClean="0"/>
              <a:t> стал командующим</a:t>
            </a:r>
          </a:p>
          <a:p>
            <a:pPr lvl="2">
              <a:buNone/>
            </a:pPr>
            <a:r>
              <a:rPr lang="ru-RU" dirty="0" smtClean="0"/>
              <a:t> ОВС СНГ</a:t>
            </a:r>
            <a:endParaRPr lang="ru-RU" dirty="0"/>
          </a:p>
        </p:txBody>
      </p:sp>
      <p:pic>
        <p:nvPicPr>
          <p:cNvPr id="17410" name="Picture 2" descr="http://ic.pics.livejournal.com/postalovsky_a/32225144/688622/688622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14686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«Борьба за советское наследство»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После распада СССР десятки государств, ранее бывших в сфере влияния идеологии марксизма- ленинизма, перестали получать экономическую, военную помощь.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</TotalTime>
  <Words>1042</Words>
  <PresentationFormat>Экран (4:3)</PresentationFormat>
  <Paragraphs>125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Международное положение России в конце XX века</vt:lpstr>
      <vt:lpstr>Цель:</vt:lpstr>
      <vt:lpstr>План:</vt:lpstr>
      <vt:lpstr>Даты:</vt:lpstr>
      <vt:lpstr>Слайд 5</vt:lpstr>
      <vt:lpstr>Страны, вошедшие в ЕС и НАТО в 90-е годы</vt:lpstr>
      <vt:lpstr>Финал «холодной войны»</vt:lpstr>
      <vt:lpstr>Слайд 8</vt:lpstr>
      <vt:lpstr>«Борьба за советское наследство»</vt:lpstr>
      <vt:lpstr>Создание национальных армий в странах СНГ</vt:lpstr>
      <vt:lpstr>Слайд 11</vt:lpstr>
      <vt:lpstr>Межнациональные конфликты на территории бывшего СССР</vt:lpstr>
      <vt:lpstr>Расширение НАТО и СНВ-2</vt:lpstr>
      <vt:lpstr>Перелом в 1994г.</vt:lpstr>
      <vt:lpstr>Слайд 15</vt:lpstr>
      <vt:lpstr>Договор СНВ-2</vt:lpstr>
      <vt:lpstr>Слайд 17</vt:lpstr>
      <vt:lpstr>   Договор СНВ-2 Подписание  в январе 1993г. </vt:lpstr>
      <vt:lpstr>Балканский кризис</vt:lpstr>
      <vt:lpstr>Предыстория бомбардировки</vt:lpstr>
      <vt:lpstr>Албанские сепаратисты</vt:lpstr>
      <vt:lpstr>Слайд 22</vt:lpstr>
      <vt:lpstr>Слайд 23</vt:lpstr>
      <vt:lpstr>Слайд 24</vt:lpstr>
      <vt:lpstr>Слайд 25</vt:lpstr>
      <vt:lpstr>Оккупация Косово американцами</vt:lpstr>
      <vt:lpstr>Ухудшение отношений  России с Западом</vt:lpstr>
      <vt:lpstr>Слайд 28</vt:lpstr>
      <vt:lpstr>Политика двойных стандартов </vt:lpstr>
      <vt:lpstr>План оказания помощи реформам в России  </vt:lpstr>
      <vt:lpstr>Слайд 31</vt:lpstr>
      <vt:lpstr>Задания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Международное положение России в конце XX века</dc:title>
  <cp:lastModifiedBy>Учитель</cp:lastModifiedBy>
  <cp:revision>28</cp:revision>
  <dcterms:modified xsi:type="dcterms:W3CDTF">2014-04-05T10:03:13Z</dcterms:modified>
</cp:coreProperties>
</file>