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9" r:id="rId2"/>
    <p:sldId id="304" r:id="rId3"/>
    <p:sldId id="305" r:id="rId4"/>
    <p:sldId id="306" r:id="rId5"/>
    <p:sldId id="309" r:id="rId6"/>
    <p:sldId id="310" r:id="rId7"/>
    <p:sldId id="311" r:id="rId8"/>
    <p:sldId id="316" r:id="rId9"/>
    <p:sldId id="317" r:id="rId10"/>
    <p:sldId id="318" r:id="rId11"/>
    <p:sldId id="319" r:id="rId12"/>
    <p:sldId id="314" r:id="rId13"/>
    <p:sldId id="315" r:id="rId14"/>
    <p:sldId id="307" r:id="rId15"/>
    <p:sldId id="313" r:id="rId16"/>
    <p:sldId id="32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800080"/>
    <a:srgbClr val="006600"/>
    <a:srgbClr val="2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19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0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11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1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3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8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1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2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1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rgbClr val="FF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0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-and-style.ru/wcontent/uploads/2014/02/ecology.jpg" TargetMode="External"/><Relationship Id="rId2" Type="http://schemas.openxmlformats.org/officeDocument/2006/relationships/hyperlink" Target="http://www.evpatori.ru/wp-content/uploads/2013/10/HxpSTD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задания для организации зачета и лабораторной работы по теме «Основы экология»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6574"/>
            <a:ext cx="6732032" cy="48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Инструктивная карта ( продолжение)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Постройте пирамиду чисел для пищевой цепи, приведенной в п.3, зная, что биомасса 1 побега травянистого растения составляет примерно 5 г, 1 кузнечика – 1г, 1 ужа – 100г, 1 змееяда – 2кг. Рассчитанные значения внесите в таблицу: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биомассе и численности особей представителей различных трофических уровней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787301"/>
              </p:ext>
            </p:extLst>
          </p:nvPr>
        </p:nvGraphicFramePr>
        <p:xfrm>
          <a:off x="395536" y="188641"/>
          <a:ext cx="8229600" cy="45532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110000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трофических уровней.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Рассчитанная биомасса (кг)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Рассчитанная численность (особи)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911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70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кузнечики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64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лягушки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70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9514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ястребы-змееяды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8691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закономерности функционирования экосистем отражают правила экологических пирамид?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педагога.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ресурс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для проведения контроля знаний  основных понятий темы «Жизнь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сообществах. Основы экологии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общая биология 11 класс. 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освещаются вопросы взаимосвязи и закономерности сосуществования живых организмов в природе, функционирование популяций,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биогеоценозов.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Материал  рассчитан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понятий базового уровня преподавания и на 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В.Б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Захарова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С.Г. Мамонтова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Сонина.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минут; оценивается по 5 – балльной шкале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для закрепления и проверки знаний по теме «Пищевые цепи и экологические пирамиды»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составления материала проверочной работы использовались: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экологии в школе. Программы элективных курсов и т.д./автор О.В. Петунин/ Ярославль «Академия развития» 2007 год.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11 класс. Поурочные планы по учебнику А.А. Каменского, Е.А.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Криксуного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Пасечника/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втор-составитель: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Г.В.Чередникова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Волгоград «Учитель» 2007 год.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биология. Дидактический материал 10-11 классы./Автор: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Л.П.Анастасова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Граф» 1997год.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www.evpatori.ru/wp-content/uploads/2013/10/HxpSTD.jpg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www.life-and-style.ru/wcontent/uploads/2014/02/ecology.jpg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 слайд - заданиям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424847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Слайд № 1: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Б; 2 – Г; 3 – В; 4 – Д;  5 -  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лайд № 2: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паразитизм (+ - ); 2. симбиоз (+ + ); 3.хищничество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 -) ;  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комменсализм ( + 0 );5. симбиоз ( + +  ); 6.конкуренция (- - 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Слайд  №  3: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родуцент – 5; потребители 1 –й порядок – 2; 3; 6;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отребители 2-й порядок – 4; 7; потребитель 3-й порядок - 8;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еструктор – 1.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 слайд – заданиям.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365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 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абиотические; 2. биотические; 3. метеорологические;  4.химические;   5. геофизические;   6. фитогенные;  7. зоогенные;  8. микробные;  9.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антропогенные;10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хозяйственные;  11. техногенные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1.демэкология; 2. среда жизни; 3. синэкология; 4. лимитирующий.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1.г; 2.б; 3.г.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лабораторной работы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algn="ctr" fontAlgn="t">
              <a:spcBef>
                <a:spcPts val="0"/>
              </a:spcBef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z="2400" dirty="0">
              <a:latin typeface="Arial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68508"/>
              </p:ext>
            </p:extLst>
          </p:nvPr>
        </p:nvGraphicFramePr>
        <p:xfrm>
          <a:off x="395536" y="1700808"/>
          <a:ext cx="8568951" cy="49805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6317"/>
                <a:gridCol w="2856317"/>
                <a:gridCol w="2856317"/>
              </a:tblGrid>
              <a:tr h="7566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трофических уровней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Рассчитанная биомасса (кг)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Рассчитанная численность (особи)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348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кузнечики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лягушки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810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ястребы-змееяды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задание № 1.Терминология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термину подбери соответствующее определение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1.Экология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элементов, оказывающих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прямое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косвенное воздействие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организмы.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2.Биогеоценоз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взаимоотношениях организмов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между собой и с окружающей средой.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3.Абиотические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физических и химических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неживой природы, воздействующих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на организм в среде его обитания.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4.Биоценоз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совместно живущих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связанных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с другом видов (биоценоз)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среда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5.Среда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сложившееся сообщество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организмов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видов, населяющих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биотоп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написания ответа: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Д</a:t>
            </a:r>
          </a:p>
        </p:txBody>
      </p:sp>
    </p:spTree>
    <p:extLst>
      <p:ext uri="{BB962C8B-B14F-4D97-AF65-F5344CB8AC3E}">
        <p14:creationId xmlns:p14="http://schemas.microsoft.com/office/powerpoint/2010/main" val="30094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задание № 2 к теме «Экологические взаимоотношения»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8944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Внимательно прочитай предложения, в которых говорится о взаимоотношениях живых. Установи тип взаимоотношения: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 кишечнике котенка поселились круглые черви.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Гриб подберезовик растет в березовой роще.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Волк круглый год охотится на зайцев.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подстилке гнезда белки можно найти насекомых жужелиц.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 время линьки рак-отшельник возит на себе актинию.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 период гона самцы тетерева устраивают турниры.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ответа: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симбиоз (++  или - взаимополезные)</a:t>
            </a:r>
          </a:p>
        </p:txBody>
      </p:sp>
    </p:spTree>
    <p:extLst>
      <p:ext uri="{BB962C8B-B14F-4D97-AF65-F5344CB8AC3E}">
        <p14:creationId xmlns:p14="http://schemas.microsoft.com/office/powerpoint/2010/main" val="32549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Достроить схему пищевых цепей в смешанном лесу поместив в нужные места схемы номера организмов, поедающих друг друга.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3825" y="908720"/>
            <a:ext cx="8964488" cy="43620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Продуценты     потребители1-й    потребители        потребители 3-й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порядок               2-й порядок             порядок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179512" y="2636912"/>
            <a:ext cx="1008112" cy="129614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06469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392162">
            <a:off x="902965" y="2498380"/>
            <a:ext cx="20905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508893">
            <a:off x="855435" y="4054656"/>
            <a:ext cx="23456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1090871" y="3372523"/>
            <a:ext cx="17529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973529" y="1624251"/>
            <a:ext cx="110153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915816" y="2824398"/>
            <a:ext cx="1037282" cy="1096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108705" y="4054420"/>
            <a:ext cx="1083552" cy="1102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98546" y="1979645"/>
            <a:ext cx="651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8705" y="3285349"/>
            <a:ext cx="651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63087" y="4364441"/>
            <a:ext cx="65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1979645"/>
            <a:ext cx="1839904" cy="657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4149080"/>
            <a:ext cx="1872208" cy="5000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08603" y="2509858"/>
            <a:ext cx="1368152" cy="203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2164311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422728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47148" y="328498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192257" y="4605806"/>
            <a:ext cx="595767" cy="86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301943" flipV="1">
            <a:off x="3953098" y="3372524"/>
            <a:ext cx="34272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20976928">
            <a:off x="4137888" y="3980321"/>
            <a:ext cx="33753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1108318">
            <a:off x="3975312" y="2866308"/>
            <a:ext cx="3531484" cy="5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 rot="1960256">
            <a:off x="6568743" y="2557400"/>
            <a:ext cx="978575" cy="67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20106606">
            <a:off x="6595891" y="4335724"/>
            <a:ext cx="8970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Капля 29"/>
          <p:cNvSpPr/>
          <p:nvPr/>
        </p:nvSpPr>
        <p:spPr>
          <a:xfrm rot="19277689">
            <a:off x="3976232" y="5065202"/>
            <a:ext cx="1027816" cy="10081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 rot="1871845">
            <a:off x="589334" y="4750195"/>
            <a:ext cx="3683493" cy="103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 rot="19302187">
            <a:off x="3849146" y="5106525"/>
            <a:ext cx="119420" cy="32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 rot="2725479" flipH="1">
            <a:off x="5026362" y="4556930"/>
            <a:ext cx="45719" cy="713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 rot="3971339">
            <a:off x="6176449" y="3472353"/>
            <a:ext cx="88225" cy="2698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162678" y="5384592"/>
            <a:ext cx="712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14753"/>
              </p:ext>
            </p:extLst>
          </p:nvPr>
        </p:nvGraphicFramePr>
        <p:xfrm>
          <a:off x="179512" y="980727"/>
          <a:ext cx="1848748" cy="4104457"/>
        </p:xfrm>
        <a:graphic>
          <a:graphicData uri="http://schemas.openxmlformats.org/drawingml/2006/table">
            <a:tbl>
              <a:tblPr/>
              <a:tblGrid>
                <a:gridCol w="1848748"/>
              </a:tblGrid>
              <a:tr h="41044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11403"/>
              </p:ext>
            </p:extLst>
          </p:nvPr>
        </p:nvGraphicFramePr>
        <p:xfrm>
          <a:off x="2166619" y="980729"/>
          <a:ext cx="2352537" cy="4176463"/>
        </p:xfrm>
        <a:graphic>
          <a:graphicData uri="http://schemas.openxmlformats.org/drawingml/2006/table">
            <a:tbl>
              <a:tblPr/>
              <a:tblGrid>
                <a:gridCol w="2352537"/>
              </a:tblGrid>
              <a:tr h="417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29484"/>
              </p:ext>
            </p:extLst>
          </p:nvPr>
        </p:nvGraphicFramePr>
        <p:xfrm>
          <a:off x="4581889" y="980727"/>
          <a:ext cx="2078343" cy="3960441"/>
        </p:xfrm>
        <a:graphic>
          <a:graphicData uri="http://schemas.openxmlformats.org/drawingml/2006/table">
            <a:tbl>
              <a:tblPr/>
              <a:tblGrid>
                <a:gridCol w="2078343"/>
              </a:tblGrid>
              <a:tr h="3960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50672"/>
              </p:ext>
            </p:extLst>
          </p:nvPr>
        </p:nvGraphicFramePr>
        <p:xfrm>
          <a:off x="6739824" y="980728"/>
          <a:ext cx="2348760" cy="3933077"/>
        </p:xfrm>
        <a:graphic>
          <a:graphicData uri="http://schemas.openxmlformats.org/drawingml/2006/table">
            <a:tbl>
              <a:tblPr/>
              <a:tblGrid>
                <a:gridCol w="2348760"/>
              </a:tblGrid>
              <a:tr h="3933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319479" y="5180564"/>
            <a:ext cx="3824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1.Бактерии гниения; 2.заяц; 3.кузнечик; 4.ящерица;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5.зел.растение;  6.мышь; 7.уж;  8. орел.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512" y="5753924"/>
            <a:ext cx="389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задание № 3.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34457" y="6215589"/>
            <a:ext cx="177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- задание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 «Основные экологические факторы».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84784"/>
            <a:ext cx="60486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факторы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33843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708920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661248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763" y="3933056"/>
            <a:ext cx="11521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3933056"/>
            <a:ext cx="10801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3933056"/>
            <a:ext cx="10801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3933056"/>
            <a:ext cx="10081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3933056"/>
            <a:ext cx="10801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35374" y="3925594"/>
            <a:ext cx="1008112" cy="1159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699792" y="1988840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16216" y="1988840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608004" y="1988840"/>
            <a:ext cx="108012" cy="3672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39552" y="3645024"/>
            <a:ext cx="19027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979712" y="3645024"/>
            <a:ext cx="180020" cy="28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419872" y="3645024"/>
            <a:ext cx="18002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148064" y="364502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732240" y="3645024"/>
            <a:ext cx="180020" cy="28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210222" y="3648042"/>
            <a:ext cx="23903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637331" y="317697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6" y="317697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43651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3535" y="450538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43651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43651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43651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4368" y="4365104"/>
            <a:ext cx="95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9892" y="5877272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9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5535" y="5661248"/>
            <a:ext cx="217706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12260" y="5661248"/>
            <a:ext cx="193122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2545778" y="5992688"/>
            <a:ext cx="335308" cy="230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6534218" y="5992687"/>
            <a:ext cx="396044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71600" y="5877272"/>
            <a:ext cx="131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10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4288" y="599268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задание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 термины, исходя из определения следующих понятий.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биологической экологии, изучающий жизнь отдельных популяций, определяющий причины их изменений, -…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биосферы, отличающееся спецификой условий существования организмов, - 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биологической экологии, занимающийся изучением сообществ, экосистем и среды их обитания,-…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фактор среды, который имеет тенденцию замедлять потенциальный рост экосистемы, -…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– задание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правильные ответы из предложенных вариантов.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типа «паразит-хозяин» в экологии принято обозначать: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0/0;  б) +/0; в) +/+; г) +/-.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комменсализма в экологии принято обозначать: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0/0; б) +/0; в) +/+; г) +/-.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Конкурентные отношения двух видов в экологии принято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обозначать: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0/0; б) 0/-; в) +/+; г) -/-.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«Составление цепей питания и построение экологических пирамид».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лабораторная работа.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– 30 минут.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строить трофические цепи и экологические пирамиды, отражающие закономерности энергетических отношений в экосистемах.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биологических объектов и данные о продуктивности различных видов.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Инструктивная карта работы.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Определите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 каким категориям организмов экосистемы (продуценты,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консументы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редуценты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относятся следующие организмы: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дуб, крокодил, орел, заяц, гриб-дождевик, дождевой червь, утка, лось, жираф, рак, мятлик, муравей.</a:t>
            </a:r>
          </a:p>
          <a:p>
            <a:pPr marL="0" indent="0">
              <a:buNone/>
            </a:pPr>
            <a:endParaRPr lang="ru-RU" sz="3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Постройте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организмов по три пастбищных,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детритных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паразитических пищевых цепи: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лисица, овсяница, заяц, бактерии гниения, олень, рысь, дождевой червь, осина, лещина, сова, белка, водоросли, щука, гельминты, карп.</a:t>
            </a:r>
          </a:p>
          <a:p>
            <a:pPr marL="0" indent="0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 Постройте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пирамиду биомассы следующей пищевой цепи: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кузнечики, лягушка, уж, ястреб-змееяд,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предполагая, что животные каждого трофического уровня питаются только организмами предыдущего уровня. Биомасса растений на исследуемой территории составляет 40 тонн. </a:t>
            </a:r>
          </a:p>
          <a:p>
            <a:pPr marL="0" indent="0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епь пита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цепь питания</Template>
  <TotalTime>1796</TotalTime>
  <Words>1186</Words>
  <Application>Microsoft Office PowerPoint</Application>
  <PresentationFormat>Экран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цепь питания</vt:lpstr>
      <vt:lpstr>Слайд – задания для организации зачета и лабораторной работы по теме «Основы экология»</vt:lpstr>
      <vt:lpstr>Слайд – задание № 1.Терминология   </vt:lpstr>
      <vt:lpstr>Слайд – задание № 2 к теме «Экологические взаимоотношения»</vt:lpstr>
      <vt:lpstr>   Достроить схему пищевых цепей в смешанном лесу поместив в нужные места схемы номера организмов, поедающих друг друга.</vt:lpstr>
      <vt:lpstr>Слайд - задание № 4. Заполнить таблицу «Основные экологические факторы».</vt:lpstr>
      <vt:lpstr>Слайд – задание № 5. Назови  термины, исходя из определения следующих понятий.</vt:lpstr>
      <vt:lpstr>Слайд – задание № 6. Выбери правильные ответы из предложенных вариантов.  </vt:lpstr>
      <vt:lpstr>Лабораторная работа «Составление цепей питания и построение экологических пирамид».</vt:lpstr>
      <vt:lpstr>Инструктивная карта работы. Ход работы:</vt:lpstr>
      <vt:lpstr>Инструктивная карта ( продолжение)</vt:lpstr>
      <vt:lpstr>Презентация PowerPoint</vt:lpstr>
      <vt:lpstr>Информация для педагога.</vt:lpstr>
      <vt:lpstr>Источники информации</vt:lpstr>
      <vt:lpstr>Ответы к слайд - заданиям</vt:lpstr>
      <vt:lpstr>Ответы к слайд – заданиям.</vt:lpstr>
      <vt:lpstr>Таблица лабораторной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Клетка. Структура клетки. Органоиды клетки. (тема изучается в 10 классе на уроках общей биологии)</dc:title>
  <dc:creator>Q</dc:creator>
  <cp:lastModifiedBy>Q</cp:lastModifiedBy>
  <cp:revision>185</cp:revision>
  <dcterms:created xsi:type="dcterms:W3CDTF">2013-11-14T02:18:48Z</dcterms:created>
  <dcterms:modified xsi:type="dcterms:W3CDTF">2015-01-11T05:02:51Z</dcterms:modified>
</cp:coreProperties>
</file>