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00"/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16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0350889472149331"/>
          <c:y val="9.6903207221048546E-2"/>
          <c:w val="0.77556630941965432"/>
          <c:h val="0.70146012998375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Лист1!$A$2:$A$7</c:f>
              <c:strCache>
                <c:ptCount val="6"/>
                <c:pt idx="0">
                  <c:v>Сила</c:v>
                </c:pt>
                <c:pt idx="1">
                  <c:v>Быстрота</c:v>
                </c:pt>
                <c:pt idx="2">
                  <c:v>Выносливость</c:v>
                </c:pt>
                <c:pt idx="3">
                  <c:v>Прыгучесть</c:v>
                </c:pt>
                <c:pt idx="4">
                  <c:v>Гибкость</c:v>
                </c:pt>
                <c:pt idx="5">
                  <c:v>Координация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12</c:v>
                </c:pt>
                <c:pt idx="2">
                  <c:v>8</c:v>
                </c:pt>
                <c:pt idx="3">
                  <c:v>20</c:v>
                </c:pt>
                <c:pt idx="4">
                  <c:v>26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Лист1!$A$2:$A$7</c:f>
              <c:strCache>
                <c:ptCount val="6"/>
                <c:pt idx="0">
                  <c:v>Сила</c:v>
                </c:pt>
                <c:pt idx="1">
                  <c:v>Быстрота</c:v>
                </c:pt>
                <c:pt idx="2">
                  <c:v>Выносливость</c:v>
                </c:pt>
                <c:pt idx="3">
                  <c:v>Прыгучесть</c:v>
                </c:pt>
                <c:pt idx="4">
                  <c:v>Гибкость</c:v>
                </c:pt>
                <c:pt idx="5">
                  <c:v>Координация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16</c:v>
                </c:pt>
                <c:pt idx="5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Сила</c:v>
                </c:pt>
                <c:pt idx="1">
                  <c:v>Быстрота</c:v>
                </c:pt>
                <c:pt idx="2">
                  <c:v>Выносливость</c:v>
                </c:pt>
                <c:pt idx="3">
                  <c:v>Прыгучесть</c:v>
                </c:pt>
                <c:pt idx="4">
                  <c:v>Гибкость</c:v>
                </c:pt>
                <c:pt idx="5">
                  <c:v>Координация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21</c:v>
                </c:pt>
                <c:pt idx="3">
                  <c:v>10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shape val="cylinder"/>
        <c:axId val="97512064"/>
        <c:axId val="72618368"/>
        <c:axId val="0"/>
      </c:bar3DChart>
      <c:catAx>
        <c:axId val="97512064"/>
        <c:scaling>
          <c:orientation val="minMax"/>
        </c:scaling>
        <c:axPos val="b"/>
        <c:tickLblPos val="nextTo"/>
        <c:crossAx val="72618368"/>
        <c:crosses val="autoZero"/>
        <c:auto val="1"/>
        <c:lblAlgn val="ctr"/>
        <c:lblOffset val="100"/>
      </c:catAx>
      <c:valAx>
        <c:axId val="72618368"/>
        <c:scaling>
          <c:orientation val="minMax"/>
        </c:scaling>
        <c:axPos val="l"/>
        <c:majorGridlines/>
        <c:numFmt formatCode="General" sourceLinked="1"/>
        <c:tickLblPos val="nextTo"/>
        <c:crossAx val="9751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328453387770949"/>
          <c:y val="0.32063248191537053"/>
          <c:w val="6.6715466122290332E-2"/>
          <c:h val="0.22052333397349738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8856C-3973-47BA-947D-5B1D472EBEBD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CEB6BD-DE2C-41B1-8CFA-5B8BCA126097}">
      <dgm:prSet phldrT="[Текст]"/>
      <dgm:spPr/>
      <dgm:t>
        <a:bodyPr/>
        <a:lstStyle/>
        <a:p>
          <a:r>
            <a:rPr lang="ru-RU" dirty="0" smtClean="0"/>
            <a:t>Биомеханические основы</a:t>
          </a:r>
          <a:endParaRPr lang="ru-RU" dirty="0"/>
        </a:p>
      </dgm:t>
    </dgm:pt>
    <dgm:pt modelId="{BD99AEA3-A938-4E10-B623-CB00302D6661}" type="parTrans" cxnId="{6846F6D9-4D6C-41D1-AE81-018392FE9D64}">
      <dgm:prSet/>
      <dgm:spPr/>
      <dgm:t>
        <a:bodyPr/>
        <a:lstStyle/>
        <a:p>
          <a:endParaRPr lang="ru-RU"/>
        </a:p>
      </dgm:t>
    </dgm:pt>
    <dgm:pt modelId="{0CA5FDCC-6C1D-4F9B-9337-BF94105A9550}" type="sibTrans" cxnId="{6846F6D9-4D6C-41D1-AE81-018392FE9D64}">
      <dgm:prSet/>
      <dgm:spPr/>
      <dgm:t>
        <a:bodyPr/>
        <a:lstStyle/>
        <a:p>
          <a:endParaRPr lang="ru-RU"/>
        </a:p>
      </dgm:t>
    </dgm:pt>
    <dgm:pt modelId="{342CD983-4CF9-4CDE-9E21-9196E42F50BC}">
      <dgm:prSet phldrT="[Текст]"/>
      <dgm:spPr/>
      <dgm:t>
        <a:bodyPr/>
        <a:lstStyle/>
        <a:p>
          <a:r>
            <a:rPr lang="ru-RU" dirty="0" smtClean="0"/>
            <a:t>Элементы</a:t>
          </a:r>
          <a:endParaRPr lang="ru-RU" dirty="0"/>
        </a:p>
      </dgm:t>
    </dgm:pt>
    <dgm:pt modelId="{E10F336F-2C3F-422D-9606-9899D9D524DE}" type="parTrans" cxnId="{760A660C-1646-42B8-91F9-662CB570A6FE}">
      <dgm:prSet/>
      <dgm:spPr/>
      <dgm:t>
        <a:bodyPr/>
        <a:lstStyle/>
        <a:p>
          <a:endParaRPr lang="ru-RU"/>
        </a:p>
      </dgm:t>
    </dgm:pt>
    <dgm:pt modelId="{D1B4BAA0-DA9E-438C-A29E-0244B278EC8A}" type="sibTrans" cxnId="{760A660C-1646-42B8-91F9-662CB570A6FE}">
      <dgm:prSet/>
      <dgm:spPr/>
      <dgm:t>
        <a:bodyPr/>
        <a:lstStyle/>
        <a:p>
          <a:endParaRPr lang="ru-RU"/>
        </a:p>
      </dgm:t>
    </dgm:pt>
    <dgm:pt modelId="{8D80880F-BAED-48A5-BD3D-DDA6F5A02CD4}">
      <dgm:prSet phldrT="[Текст]"/>
      <dgm:spPr/>
      <dgm:t>
        <a:bodyPr/>
        <a:lstStyle/>
        <a:p>
          <a:r>
            <a:rPr lang="ru-RU" dirty="0" smtClean="0"/>
            <a:t>Фазы</a:t>
          </a:r>
          <a:endParaRPr lang="ru-RU" dirty="0"/>
        </a:p>
      </dgm:t>
    </dgm:pt>
    <dgm:pt modelId="{B8EE999B-8B75-4541-9CC1-D6237E9B733A}" type="parTrans" cxnId="{F914A0ED-867B-420C-A030-2493556DF337}">
      <dgm:prSet/>
      <dgm:spPr/>
      <dgm:t>
        <a:bodyPr/>
        <a:lstStyle/>
        <a:p>
          <a:endParaRPr lang="ru-RU"/>
        </a:p>
      </dgm:t>
    </dgm:pt>
    <dgm:pt modelId="{2187FDA4-9805-4FAF-875B-963E0A444D0F}" type="sibTrans" cxnId="{F914A0ED-867B-420C-A030-2493556DF337}">
      <dgm:prSet/>
      <dgm:spPr/>
      <dgm:t>
        <a:bodyPr/>
        <a:lstStyle/>
        <a:p>
          <a:endParaRPr lang="ru-RU"/>
        </a:p>
      </dgm:t>
    </dgm:pt>
    <dgm:pt modelId="{6615B7D1-38BC-4ED8-8484-59B7723C69AA}">
      <dgm:prSet phldrT="[Текст]"/>
      <dgm:spPr/>
      <dgm:t>
        <a:bodyPr/>
        <a:lstStyle/>
        <a:p>
          <a:r>
            <a:rPr lang="ru-RU" dirty="0" smtClean="0"/>
            <a:t>Пространственные формы</a:t>
          </a:r>
          <a:endParaRPr lang="ru-RU" dirty="0"/>
        </a:p>
      </dgm:t>
    </dgm:pt>
    <dgm:pt modelId="{7E685C80-87CD-4745-BAF0-D635E53327B8}" type="parTrans" cxnId="{A9D83985-45CF-47FE-8761-FBB8C3319F16}">
      <dgm:prSet/>
      <dgm:spPr/>
      <dgm:t>
        <a:bodyPr/>
        <a:lstStyle/>
        <a:p>
          <a:endParaRPr lang="ru-RU"/>
        </a:p>
      </dgm:t>
    </dgm:pt>
    <dgm:pt modelId="{CD2F76F3-E493-40DC-9563-A857B10AA347}" type="sibTrans" cxnId="{A9D83985-45CF-47FE-8761-FBB8C3319F16}">
      <dgm:prSet/>
      <dgm:spPr/>
      <dgm:t>
        <a:bodyPr/>
        <a:lstStyle/>
        <a:p>
          <a:endParaRPr lang="ru-RU"/>
        </a:p>
      </dgm:t>
    </dgm:pt>
    <dgm:pt modelId="{0B4EF88D-5823-407B-8338-9F3407E51210}">
      <dgm:prSet phldrT="[Текст]"/>
      <dgm:spPr/>
      <dgm:t>
        <a:bodyPr/>
        <a:lstStyle/>
        <a:p>
          <a:r>
            <a:rPr lang="ru-RU" dirty="0" smtClean="0"/>
            <a:t>Направление</a:t>
          </a:r>
          <a:endParaRPr lang="ru-RU" dirty="0"/>
        </a:p>
      </dgm:t>
    </dgm:pt>
    <dgm:pt modelId="{A1ABB5B7-9C2E-438C-AEBC-D6B5EEFEC985}" type="parTrans" cxnId="{2A6E0CF6-ACD9-474C-87A8-A76048B2A5C0}">
      <dgm:prSet/>
      <dgm:spPr/>
      <dgm:t>
        <a:bodyPr/>
        <a:lstStyle/>
        <a:p>
          <a:endParaRPr lang="ru-RU"/>
        </a:p>
      </dgm:t>
    </dgm:pt>
    <dgm:pt modelId="{936224F4-3793-4D26-96B5-D49EE158AEF5}" type="sibTrans" cxnId="{2A6E0CF6-ACD9-474C-87A8-A76048B2A5C0}">
      <dgm:prSet/>
      <dgm:spPr/>
      <dgm:t>
        <a:bodyPr/>
        <a:lstStyle/>
        <a:p>
          <a:endParaRPr lang="ru-RU"/>
        </a:p>
      </dgm:t>
    </dgm:pt>
    <dgm:pt modelId="{145F6C17-1252-4931-A83B-68A0283D7B8B}">
      <dgm:prSet phldrT="[Текст]"/>
      <dgm:spPr/>
      <dgm:t>
        <a:bodyPr/>
        <a:lstStyle/>
        <a:p>
          <a:r>
            <a:rPr lang="ru-RU" dirty="0" smtClean="0"/>
            <a:t>Траектория</a:t>
          </a:r>
          <a:endParaRPr lang="ru-RU" dirty="0"/>
        </a:p>
      </dgm:t>
    </dgm:pt>
    <dgm:pt modelId="{857A5C79-75D2-419C-AC40-2B965408F07A}" type="parTrans" cxnId="{9A781013-1081-4E72-8FC3-200D67F4E465}">
      <dgm:prSet/>
      <dgm:spPr/>
      <dgm:t>
        <a:bodyPr/>
        <a:lstStyle/>
        <a:p>
          <a:endParaRPr lang="ru-RU"/>
        </a:p>
      </dgm:t>
    </dgm:pt>
    <dgm:pt modelId="{0EB35204-E7DA-4E86-9AE9-9DAC053E126D}" type="sibTrans" cxnId="{9A781013-1081-4E72-8FC3-200D67F4E465}">
      <dgm:prSet/>
      <dgm:spPr/>
      <dgm:t>
        <a:bodyPr/>
        <a:lstStyle/>
        <a:p>
          <a:endParaRPr lang="ru-RU"/>
        </a:p>
      </dgm:t>
    </dgm:pt>
    <dgm:pt modelId="{DA10FEC4-7E2F-4492-89DD-4A076CDAE6D1}">
      <dgm:prSet phldrT="[Текст]"/>
      <dgm:spPr/>
      <dgm:t>
        <a:bodyPr/>
        <a:lstStyle/>
        <a:p>
          <a:r>
            <a:rPr lang="ru-RU" dirty="0" smtClean="0"/>
            <a:t>Временные параметры</a:t>
          </a:r>
          <a:endParaRPr lang="ru-RU" dirty="0"/>
        </a:p>
      </dgm:t>
    </dgm:pt>
    <dgm:pt modelId="{2C7A38C3-B34F-4C88-9DA6-7B8A83056366}" type="parTrans" cxnId="{BFEB61CB-3BD9-4C03-BF8E-4CFE2689D696}">
      <dgm:prSet/>
      <dgm:spPr/>
      <dgm:t>
        <a:bodyPr/>
        <a:lstStyle/>
        <a:p>
          <a:endParaRPr lang="ru-RU"/>
        </a:p>
      </dgm:t>
    </dgm:pt>
    <dgm:pt modelId="{2461C3B4-CFD9-4391-9E5D-7348336435E4}" type="sibTrans" cxnId="{BFEB61CB-3BD9-4C03-BF8E-4CFE2689D696}">
      <dgm:prSet/>
      <dgm:spPr/>
      <dgm:t>
        <a:bodyPr/>
        <a:lstStyle/>
        <a:p>
          <a:endParaRPr lang="ru-RU"/>
        </a:p>
      </dgm:t>
    </dgm:pt>
    <dgm:pt modelId="{10BD945B-7426-4B78-AC1D-5CBAE15F49D3}">
      <dgm:prSet phldrT="[Текст]"/>
      <dgm:spPr/>
      <dgm:t>
        <a:bodyPr/>
        <a:lstStyle/>
        <a:p>
          <a:r>
            <a:rPr lang="ru-RU" dirty="0" smtClean="0"/>
            <a:t>Скорость</a:t>
          </a:r>
          <a:endParaRPr lang="ru-RU" dirty="0"/>
        </a:p>
      </dgm:t>
    </dgm:pt>
    <dgm:pt modelId="{BDD20B6C-1BD4-4238-9F9F-BB32F0C85AA9}" type="parTrans" cxnId="{2DA65503-9F40-400E-AD48-0DC21E213FC2}">
      <dgm:prSet/>
      <dgm:spPr/>
      <dgm:t>
        <a:bodyPr/>
        <a:lstStyle/>
        <a:p>
          <a:endParaRPr lang="ru-RU"/>
        </a:p>
      </dgm:t>
    </dgm:pt>
    <dgm:pt modelId="{1B7908FC-C27D-4545-A077-D1A61DE457FD}" type="sibTrans" cxnId="{2DA65503-9F40-400E-AD48-0DC21E213FC2}">
      <dgm:prSet/>
      <dgm:spPr/>
      <dgm:t>
        <a:bodyPr/>
        <a:lstStyle/>
        <a:p>
          <a:endParaRPr lang="ru-RU"/>
        </a:p>
      </dgm:t>
    </dgm:pt>
    <dgm:pt modelId="{D384CB94-B589-452E-A7FE-90C2C887A0FC}">
      <dgm:prSet phldrT="[Текст]"/>
      <dgm:spPr/>
      <dgm:t>
        <a:bodyPr/>
        <a:lstStyle/>
        <a:p>
          <a:r>
            <a:rPr lang="ru-RU" dirty="0" smtClean="0"/>
            <a:t>Темп и ритм</a:t>
          </a:r>
          <a:endParaRPr lang="ru-RU" dirty="0"/>
        </a:p>
      </dgm:t>
    </dgm:pt>
    <dgm:pt modelId="{E65C99DF-133C-4D69-A7AD-85B6A0FEC105}" type="parTrans" cxnId="{5366E48F-2D2B-4413-8EA4-1AFEEA17D0E9}">
      <dgm:prSet/>
      <dgm:spPr/>
      <dgm:t>
        <a:bodyPr/>
        <a:lstStyle/>
        <a:p>
          <a:endParaRPr lang="ru-RU"/>
        </a:p>
      </dgm:t>
    </dgm:pt>
    <dgm:pt modelId="{7757C3ED-7267-4253-957D-343D69B53314}" type="sibTrans" cxnId="{5366E48F-2D2B-4413-8EA4-1AFEEA17D0E9}">
      <dgm:prSet/>
      <dgm:spPr/>
      <dgm:t>
        <a:bodyPr/>
        <a:lstStyle/>
        <a:p>
          <a:endParaRPr lang="ru-RU"/>
        </a:p>
      </dgm:t>
    </dgm:pt>
    <dgm:pt modelId="{492457DC-BF44-4718-B67A-5AA815F80EEA}">
      <dgm:prSet phldrT="[Текст]"/>
      <dgm:spPr/>
      <dgm:t>
        <a:bodyPr/>
        <a:lstStyle/>
        <a:p>
          <a:r>
            <a:rPr lang="ru-RU" dirty="0" smtClean="0"/>
            <a:t>Периоды</a:t>
          </a:r>
          <a:endParaRPr lang="ru-RU" dirty="0"/>
        </a:p>
      </dgm:t>
    </dgm:pt>
    <dgm:pt modelId="{8D684ACC-8992-48E7-837D-BF1D4139A368}" type="parTrans" cxnId="{0F05E984-DAEB-4865-B49F-BBE44152E4B6}">
      <dgm:prSet/>
      <dgm:spPr/>
      <dgm:t>
        <a:bodyPr/>
        <a:lstStyle/>
        <a:p>
          <a:endParaRPr lang="ru-RU"/>
        </a:p>
      </dgm:t>
    </dgm:pt>
    <dgm:pt modelId="{610FB9FD-27C7-4A32-A2C4-96FE51178DB2}" type="sibTrans" cxnId="{0F05E984-DAEB-4865-B49F-BBE44152E4B6}">
      <dgm:prSet/>
      <dgm:spPr/>
      <dgm:t>
        <a:bodyPr/>
        <a:lstStyle/>
        <a:p>
          <a:endParaRPr lang="ru-RU"/>
        </a:p>
      </dgm:t>
    </dgm:pt>
    <dgm:pt modelId="{1995A5A1-0B6E-4725-A5AE-03B54ADDEA3D}">
      <dgm:prSet phldrT="[Текст]"/>
      <dgm:spPr/>
      <dgm:t>
        <a:bodyPr/>
        <a:lstStyle/>
        <a:p>
          <a:r>
            <a:rPr lang="ru-RU" dirty="0" smtClean="0"/>
            <a:t>Амплитуда</a:t>
          </a:r>
          <a:endParaRPr lang="ru-RU" dirty="0"/>
        </a:p>
      </dgm:t>
    </dgm:pt>
    <dgm:pt modelId="{1AC3321E-065A-49F1-9DE7-6345592B45F8}" type="parTrans" cxnId="{2EDF6C79-3405-420C-88D4-B08031AC478E}">
      <dgm:prSet/>
      <dgm:spPr/>
      <dgm:t>
        <a:bodyPr/>
        <a:lstStyle/>
        <a:p>
          <a:endParaRPr lang="ru-RU"/>
        </a:p>
      </dgm:t>
    </dgm:pt>
    <dgm:pt modelId="{C65C6554-B407-4C40-93D0-AB77CD5A056A}" type="sibTrans" cxnId="{2EDF6C79-3405-420C-88D4-B08031AC478E}">
      <dgm:prSet/>
      <dgm:spPr/>
      <dgm:t>
        <a:bodyPr/>
        <a:lstStyle/>
        <a:p>
          <a:endParaRPr lang="ru-RU"/>
        </a:p>
      </dgm:t>
    </dgm:pt>
    <dgm:pt modelId="{E48B2556-51BC-46A9-A94B-C6F41E501275}">
      <dgm:prSet phldrT="[Текст]"/>
      <dgm:spPr/>
      <dgm:t>
        <a:bodyPr/>
        <a:lstStyle/>
        <a:p>
          <a:r>
            <a:rPr lang="ru-RU" dirty="0" smtClean="0"/>
            <a:t>Одновременность или последовательность</a:t>
          </a:r>
          <a:endParaRPr lang="ru-RU" dirty="0"/>
        </a:p>
      </dgm:t>
    </dgm:pt>
    <dgm:pt modelId="{78D325BE-20CE-40AB-97BB-1A7ECAABBCFC}" type="parTrans" cxnId="{835F18DA-9A86-47E5-8A1E-F9F7C6FEF876}">
      <dgm:prSet/>
      <dgm:spPr/>
      <dgm:t>
        <a:bodyPr/>
        <a:lstStyle/>
        <a:p>
          <a:endParaRPr lang="ru-RU"/>
        </a:p>
      </dgm:t>
    </dgm:pt>
    <dgm:pt modelId="{49AEC9F5-E3DD-486E-A303-E27BB4CFEEFE}" type="sibTrans" cxnId="{835F18DA-9A86-47E5-8A1E-F9F7C6FEF876}">
      <dgm:prSet/>
      <dgm:spPr/>
      <dgm:t>
        <a:bodyPr/>
        <a:lstStyle/>
        <a:p>
          <a:endParaRPr lang="ru-RU"/>
        </a:p>
      </dgm:t>
    </dgm:pt>
    <dgm:pt modelId="{3352AA2E-671C-434D-9B36-8B0D2BA0C4A2}">
      <dgm:prSet phldrT="[Текст]"/>
      <dgm:spPr/>
      <dgm:t>
        <a:bodyPr/>
        <a:lstStyle/>
        <a:p>
          <a:r>
            <a:rPr lang="ru-RU" dirty="0" smtClean="0"/>
            <a:t>Силовые характеристики</a:t>
          </a:r>
          <a:endParaRPr lang="ru-RU" dirty="0"/>
        </a:p>
      </dgm:t>
    </dgm:pt>
    <dgm:pt modelId="{6D3BD723-CBD3-4024-991B-CD17B1A2E0ED}" type="parTrans" cxnId="{EB1C37A0-3C9A-45F8-A234-16F91447C540}">
      <dgm:prSet/>
      <dgm:spPr/>
      <dgm:t>
        <a:bodyPr/>
        <a:lstStyle/>
        <a:p>
          <a:endParaRPr lang="ru-RU"/>
        </a:p>
      </dgm:t>
    </dgm:pt>
    <dgm:pt modelId="{7F53F5BC-F331-4FBA-BAB1-4A414EE12585}" type="sibTrans" cxnId="{EB1C37A0-3C9A-45F8-A234-16F91447C540}">
      <dgm:prSet/>
      <dgm:spPr/>
      <dgm:t>
        <a:bodyPr/>
        <a:lstStyle/>
        <a:p>
          <a:endParaRPr lang="ru-RU"/>
        </a:p>
      </dgm:t>
    </dgm:pt>
    <dgm:pt modelId="{E279CF5D-183D-4C0E-9C7C-399B02B89682}">
      <dgm:prSet/>
      <dgm:spPr/>
      <dgm:t>
        <a:bodyPr/>
        <a:lstStyle/>
        <a:p>
          <a:r>
            <a:rPr lang="ru-RU" dirty="0" smtClean="0"/>
            <a:t>Степень мышечных усилий</a:t>
          </a:r>
          <a:endParaRPr lang="ru-RU" dirty="0"/>
        </a:p>
      </dgm:t>
    </dgm:pt>
    <dgm:pt modelId="{2D9964EA-7466-4D11-A61C-BA73F2EF0C26}" type="parTrans" cxnId="{BF68CAD2-CDF6-4D3E-855A-5DB38F0B7F6F}">
      <dgm:prSet/>
      <dgm:spPr/>
      <dgm:t>
        <a:bodyPr/>
        <a:lstStyle/>
        <a:p>
          <a:endParaRPr lang="ru-RU"/>
        </a:p>
      </dgm:t>
    </dgm:pt>
    <dgm:pt modelId="{69C33726-017F-4E36-AE28-83544B0C8CBC}" type="sibTrans" cxnId="{BF68CAD2-CDF6-4D3E-855A-5DB38F0B7F6F}">
      <dgm:prSet/>
      <dgm:spPr/>
      <dgm:t>
        <a:bodyPr/>
        <a:lstStyle/>
        <a:p>
          <a:endParaRPr lang="ru-RU"/>
        </a:p>
      </dgm:t>
    </dgm:pt>
    <dgm:pt modelId="{1ED543A4-FB9D-45C9-BD78-9F645CBAB990}" type="pres">
      <dgm:prSet presAssocID="{6928856C-3973-47BA-947D-5B1D472EBE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AF072-7BDE-454F-A820-10E66803E8AF}" type="pres">
      <dgm:prSet presAssocID="{6BCEB6BD-DE2C-41B1-8CFA-5B8BCA126097}" presName="composite" presStyleCnt="0"/>
      <dgm:spPr/>
    </dgm:pt>
    <dgm:pt modelId="{6455362A-525D-43D5-B7D6-862F979FD020}" type="pres">
      <dgm:prSet presAssocID="{6BCEB6BD-DE2C-41B1-8CFA-5B8BCA12609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B3B7C-0227-45F2-8274-4462767F9851}" type="pres">
      <dgm:prSet presAssocID="{6BCEB6BD-DE2C-41B1-8CFA-5B8BCA12609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9F902-5E81-40D5-AA8C-691175D0D708}" type="pres">
      <dgm:prSet presAssocID="{0CA5FDCC-6C1D-4F9B-9337-BF94105A9550}" presName="space" presStyleCnt="0"/>
      <dgm:spPr/>
    </dgm:pt>
    <dgm:pt modelId="{074C4921-BF3D-44E0-BDED-59EF31D341E9}" type="pres">
      <dgm:prSet presAssocID="{6615B7D1-38BC-4ED8-8484-59B7723C69AA}" presName="composite" presStyleCnt="0"/>
      <dgm:spPr/>
    </dgm:pt>
    <dgm:pt modelId="{163501C5-9AD9-4E3F-A12F-19F0818CB0BB}" type="pres">
      <dgm:prSet presAssocID="{6615B7D1-38BC-4ED8-8484-59B7723C69A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95B3-AB3D-4A42-9555-279296B0E608}" type="pres">
      <dgm:prSet presAssocID="{6615B7D1-38BC-4ED8-8484-59B7723C69A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A954F-1B0B-45E6-BA2F-5BD1D456C1D8}" type="pres">
      <dgm:prSet presAssocID="{CD2F76F3-E493-40DC-9563-A857B10AA347}" presName="space" presStyleCnt="0"/>
      <dgm:spPr/>
    </dgm:pt>
    <dgm:pt modelId="{438091B5-2EED-4A91-84EF-9E9165E6B57B}" type="pres">
      <dgm:prSet presAssocID="{3352AA2E-671C-434D-9B36-8B0D2BA0C4A2}" presName="composite" presStyleCnt="0"/>
      <dgm:spPr/>
    </dgm:pt>
    <dgm:pt modelId="{C88E961E-6B18-45BB-863B-0E6C660F237C}" type="pres">
      <dgm:prSet presAssocID="{3352AA2E-671C-434D-9B36-8B0D2BA0C4A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A3A80-500D-4CD0-987B-A89EF4C8E141}" type="pres">
      <dgm:prSet presAssocID="{3352AA2E-671C-434D-9B36-8B0D2BA0C4A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FE6FE-CB09-4829-BE04-61B4A770C53D}" type="pres">
      <dgm:prSet presAssocID="{7F53F5BC-F331-4FBA-BAB1-4A414EE12585}" presName="space" presStyleCnt="0"/>
      <dgm:spPr/>
    </dgm:pt>
    <dgm:pt modelId="{081E714C-4E47-4413-AFB7-54D4AE8AB6AA}" type="pres">
      <dgm:prSet presAssocID="{DA10FEC4-7E2F-4492-89DD-4A076CDAE6D1}" presName="composite" presStyleCnt="0"/>
      <dgm:spPr/>
    </dgm:pt>
    <dgm:pt modelId="{F408A446-DA01-4472-8C73-38A6F657DFCD}" type="pres">
      <dgm:prSet presAssocID="{DA10FEC4-7E2F-4492-89DD-4A076CDAE6D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9EBEB-E98E-42B8-9949-8759AE49BA95}" type="pres">
      <dgm:prSet presAssocID="{DA10FEC4-7E2F-4492-89DD-4A076CDAE6D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5E984-DAEB-4865-B49F-BBE44152E4B6}" srcId="{6BCEB6BD-DE2C-41B1-8CFA-5B8BCA126097}" destId="{492457DC-BF44-4718-B67A-5AA815F80EEA}" srcOrd="2" destOrd="0" parTransId="{8D684ACC-8992-48E7-837D-BF1D4139A368}" sibTransId="{610FB9FD-27C7-4A32-A2C4-96FE51178DB2}"/>
    <dgm:cxn modelId="{8F56B1BA-32CD-4F21-B512-82AB44F47383}" type="presOf" srcId="{6BCEB6BD-DE2C-41B1-8CFA-5B8BCA126097}" destId="{6455362A-525D-43D5-B7D6-862F979FD020}" srcOrd="0" destOrd="0" presId="urn:microsoft.com/office/officeart/2005/8/layout/hList1"/>
    <dgm:cxn modelId="{4B3131A7-B763-4905-BF29-2419753F7B88}" type="presOf" srcId="{E48B2556-51BC-46A9-A94B-C6F41E501275}" destId="{E339EBEB-E98E-42B8-9949-8759AE49BA95}" srcOrd="0" destOrd="2" presId="urn:microsoft.com/office/officeart/2005/8/layout/hList1"/>
    <dgm:cxn modelId="{BEDEDFA2-B0FB-4ADE-BAEC-7FDAC002A723}" type="presOf" srcId="{1995A5A1-0B6E-4725-A5AE-03B54ADDEA3D}" destId="{26DD95B3-AB3D-4A42-9555-279296B0E608}" srcOrd="0" destOrd="1" presId="urn:microsoft.com/office/officeart/2005/8/layout/hList1"/>
    <dgm:cxn modelId="{8D249062-27B8-4AC3-B602-F9C136AFAB99}" type="presOf" srcId="{6615B7D1-38BC-4ED8-8484-59B7723C69AA}" destId="{163501C5-9AD9-4E3F-A12F-19F0818CB0BB}" srcOrd="0" destOrd="0" presId="urn:microsoft.com/office/officeart/2005/8/layout/hList1"/>
    <dgm:cxn modelId="{41B09BAA-5791-43CC-943B-85484EDB4547}" type="presOf" srcId="{D384CB94-B589-452E-A7FE-90C2C887A0FC}" destId="{E339EBEB-E98E-42B8-9949-8759AE49BA95}" srcOrd="0" destOrd="1" presId="urn:microsoft.com/office/officeart/2005/8/layout/hList1"/>
    <dgm:cxn modelId="{A9D83985-45CF-47FE-8761-FBB8C3319F16}" srcId="{6928856C-3973-47BA-947D-5B1D472EBEBD}" destId="{6615B7D1-38BC-4ED8-8484-59B7723C69AA}" srcOrd="1" destOrd="0" parTransId="{7E685C80-87CD-4745-BAF0-D635E53327B8}" sibTransId="{CD2F76F3-E493-40DC-9563-A857B10AA347}"/>
    <dgm:cxn modelId="{7423D412-CF6F-4FA5-8DE1-8C644DF6B4D6}" type="presOf" srcId="{3352AA2E-671C-434D-9B36-8B0D2BA0C4A2}" destId="{C88E961E-6B18-45BB-863B-0E6C660F237C}" srcOrd="0" destOrd="0" presId="urn:microsoft.com/office/officeart/2005/8/layout/hList1"/>
    <dgm:cxn modelId="{6846F6D9-4D6C-41D1-AE81-018392FE9D64}" srcId="{6928856C-3973-47BA-947D-5B1D472EBEBD}" destId="{6BCEB6BD-DE2C-41B1-8CFA-5B8BCA126097}" srcOrd="0" destOrd="0" parTransId="{BD99AEA3-A938-4E10-B623-CB00302D6661}" sibTransId="{0CA5FDCC-6C1D-4F9B-9337-BF94105A9550}"/>
    <dgm:cxn modelId="{BF68CAD2-CDF6-4D3E-855A-5DB38F0B7F6F}" srcId="{3352AA2E-671C-434D-9B36-8B0D2BA0C4A2}" destId="{E279CF5D-183D-4C0E-9C7C-399B02B89682}" srcOrd="0" destOrd="0" parTransId="{2D9964EA-7466-4D11-A61C-BA73F2EF0C26}" sibTransId="{69C33726-017F-4E36-AE28-83544B0C8CBC}"/>
    <dgm:cxn modelId="{DCA27626-8864-40F6-A606-0D9066675F97}" type="presOf" srcId="{DA10FEC4-7E2F-4492-89DD-4A076CDAE6D1}" destId="{F408A446-DA01-4472-8C73-38A6F657DFCD}" srcOrd="0" destOrd="0" presId="urn:microsoft.com/office/officeart/2005/8/layout/hList1"/>
    <dgm:cxn modelId="{D1D815EA-B9FF-41A2-AACC-5EEDC524600C}" type="presOf" srcId="{342CD983-4CF9-4CDE-9E21-9196E42F50BC}" destId="{88AB3B7C-0227-45F2-8274-4462767F9851}" srcOrd="0" destOrd="0" presId="urn:microsoft.com/office/officeart/2005/8/layout/hList1"/>
    <dgm:cxn modelId="{8BC5397C-F800-4791-81A3-5E789C80649A}" type="presOf" srcId="{145F6C17-1252-4931-A83B-68A0283D7B8B}" destId="{26DD95B3-AB3D-4A42-9555-279296B0E608}" srcOrd="0" destOrd="2" presId="urn:microsoft.com/office/officeart/2005/8/layout/hList1"/>
    <dgm:cxn modelId="{5366E48F-2D2B-4413-8EA4-1AFEEA17D0E9}" srcId="{DA10FEC4-7E2F-4492-89DD-4A076CDAE6D1}" destId="{D384CB94-B589-452E-A7FE-90C2C887A0FC}" srcOrd="1" destOrd="0" parTransId="{E65C99DF-133C-4D69-A7AD-85B6A0FEC105}" sibTransId="{7757C3ED-7267-4253-957D-343D69B53314}"/>
    <dgm:cxn modelId="{8E7F922F-03B2-4390-93C0-FCC6A1CEE2F4}" type="presOf" srcId="{10BD945B-7426-4B78-AC1D-5CBAE15F49D3}" destId="{E339EBEB-E98E-42B8-9949-8759AE49BA95}" srcOrd="0" destOrd="0" presId="urn:microsoft.com/office/officeart/2005/8/layout/hList1"/>
    <dgm:cxn modelId="{1D18E18C-ECCA-450D-A878-8C27CC157E6A}" type="presOf" srcId="{E279CF5D-183D-4C0E-9C7C-399B02B89682}" destId="{9CAA3A80-500D-4CD0-987B-A89EF4C8E141}" srcOrd="0" destOrd="0" presId="urn:microsoft.com/office/officeart/2005/8/layout/hList1"/>
    <dgm:cxn modelId="{F7164FB7-6E15-4870-969D-0BC11EC2B8D5}" type="presOf" srcId="{8D80880F-BAED-48A5-BD3D-DDA6F5A02CD4}" destId="{88AB3B7C-0227-45F2-8274-4462767F9851}" srcOrd="0" destOrd="1" presId="urn:microsoft.com/office/officeart/2005/8/layout/hList1"/>
    <dgm:cxn modelId="{F914A0ED-867B-420C-A030-2493556DF337}" srcId="{6BCEB6BD-DE2C-41B1-8CFA-5B8BCA126097}" destId="{8D80880F-BAED-48A5-BD3D-DDA6F5A02CD4}" srcOrd="1" destOrd="0" parTransId="{B8EE999B-8B75-4541-9CC1-D6237E9B733A}" sibTransId="{2187FDA4-9805-4FAF-875B-963E0A444D0F}"/>
    <dgm:cxn modelId="{760A660C-1646-42B8-91F9-662CB570A6FE}" srcId="{6BCEB6BD-DE2C-41B1-8CFA-5B8BCA126097}" destId="{342CD983-4CF9-4CDE-9E21-9196E42F50BC}" srcOrd="0" destOrd="0" parTransId="{E10F336F-2C3F-422D-9606-9899D9D524DE}" sibTransId="{D1B4BAA0-DA9E-438C-A29E-0244B278EC8A}"/>
    <dgm:cxn modelId="{EB1C37A0-3C9A-45F8-A234-16F91447C540}" srcId="{6928856C-3973-47BA-947D-5B1D472EBEBD}" destId="{3352AA2E-671C-434D-9B36-8B0D2BA0C4A2}" srcOrd="2" destOrd="0" parTransId="{6D3BD723-CBD3-4024-991B-CD17B1A2E0ED}" sibTransId="{7F53F5BC-F331-4FBA-BAB1-4A414EE12585}"/>
    <dgm:cxn modelId="{835F18DA-9A86-47E5-8A1E-F9F7C6FEF876}" srcId="{DA10FEC4-7E2F-4492-89DD-4A076CDAE6D1}" destId="{E48B2556-51BC-46A9-A94B-C6F41E501275}" srcOrd="2" destOrd="0" parTransId="{78D325BE-20CE-40AB-97BB-1A7ECAABBCFC}" sibTransId="{49AEC9F5-E3DD-486E-A303-E27BB4CFEEFE}"/>
    <dgm:cxn modelId="{9A781013-1081-4E72-8FC3-200D67F4E465}" srcId="{6615B7D1-38BC-4ED8-8484-59B7723C69AA}" destId="{145F6C17-1252-4931-A83B-68A0283D7B8B}" srcOrd="2" destOrd="0" parTransId="{857A5C79-75D2-419C-AC40-2B965408F07A}" sibTransId="{0EB35204-E7DA-4E86-9AE9-9DAC053E126D}"/>
    <dgm:cxn modelId="{513356DD-5E45-4FBF-9A39-06F56AEE2ECF}" type="presOf" srcId="{0B4EF88D-5823-407B-8338-9F3407E51210}" destId="{26DD95B3-AB3D-4A42-9555-279296B0E608}" srcOrd="0" destOrd="0" presId="urn:microsoft.com/office/officeart/2005/8/layout/hList1"/>
    <dgm:cxn modelId="{E5A45FA6-C125-419E-88F1-2C28C868F7B6}" type="presOf" srcId="{6928856C-3973-47BA-947D-5B1D472EBEBD}" destId="{1ED543A4-FB9D-45C9-BD78-9F645CBAB990}" srcOrd="0" destOrd="0" presId="urn:microsoft.com/office/officeart/2005/8/layout/hList1"/>
    <dgm:cxn modelId="{1096B5EA-7B44-40EE-AA87-DAF9899FFF3E}" type="presOf" srcId="{492457DC-BF44-4718-B67A-5AA815F80EEA}" destId="{88AB3B7C-0227-45F2-8274-4462767F9851}" srcOrd="0" destOrd="2" presId="urn:microsoft.com/office/officeart/2005/8/layout/hList1"/>
    <dgm:cxn modelId="{2EDF6C79-3405-420C-88D4-B08031AC478E}" srcId="{6615B7D1-38BC-4ED8-8484-59B7723C69AA}" destId="{1995A5A1-0B6E-4725-A5AE-03B54ADDEA3D}" srcOrd="1" destOrd="0" parTransId="{1AC3321E-065A-49F1-9DE7-6345592B45F8}" sibTransId="{C65C6554-B407-4C40-93D0-AB77CD5A056A}"/>
    <dgm:cxn modelId="{BFEB61CB-3BD9-4C03-BF8E-4CFE2689D696}" srcId="{6928856C-3973-47BA-947D-5B1D472EBEBD}" destId="{DA10FEC4-7E2F-4492-89DD-4A076CDAE6D1}" srcOrd="3" destOrd="0" parTransId="{2C7A38C3-B34F-4C88-9DA6-7B8A83056366}" sibTransId="{2461C3B4-CFD9-4391-9E5D-7348336435E4}"/>
    <dgm:cxn modelId="{2A6E0CF6-ACD9-474C-87A8-A76048B2A5C0}" srcId="{6615B7D1-38BC-4ED8-8484-59B7723C69AA}" destId="{0B4EF88D-5823-407B-8338-9F3407E51210}" srcOrd="0" destOrd="0" parTransId="{A1ABB5B7-9C2E-438C-AEBC-D6B5EEFEC985}" sibTransId="{936224F4-3793-4D26-96B5-D49EE158AEF5}"/>
    <dgm:cxn modelId="{2DA65503-9F40-400E-AD48-0DC21E213FC2}" srcId="{DA10FEC4-7E2F-4492-89DD-4A076CDAE6D1}" destId="{10BD945B-7426-4B78-AC1D-5CBAE15F49D3}" srcOrd="0" destOrd="0" parTransId="{BDD20B6C-1BD4-4238-9F9F-BB32F0C85AA9}" sibTransId="{1B7908FC-C27D-4545-A077-D1A61DE457FD}"/>
    <dgm:cxn modelId="{9667702D-D5BA-4E82-B2B1-7AEBA85EC585}" type="presParOf" srcId="{1ED543A4-FB9D-45C9-BD78-9F645CBAB990}" destId="{547AF072-7BDE-454F-A820-10E66803E8AF}" srcOrd="0" destOrd="0" presId="urn:microsoft.com/office/officeart/2005/8/layout/hList1"/>
    <dgm:cxn modelId="{DED2719C-E206-4702-A072-623B32A914C6}" type="presParOf" srcId="{547AF072-7BDE-454F-A820-10E66803E8AF}" destId="{6455362A-525D-43D5-B7D6-862F979FD020}" srcOrd="0" destOrd="0" presId="urn:microsoft.com/office/officeart/2005/8/layout/hList1"/>
    <dgm:cxn modelId="{0D499B38-B0A2-4643-839E-ED63E6456D43}" type="presParOf" srcId="{547AF072-7BDE-454F-A820-10E66803E8AF}" destId="{88AB3B7C-0227-45F2-8274-4462767F9851}" srcOrd="1" destOrd="0" presId="urn:microsoft.com/office/officeart/2005/8/layout/hList1"/>
    <dgm:cxn modelId="{AB9EA729-3DEC-44A7-AFC1-CB522073B39E}" type="presParOf" srcId="{1ED543A4-FB9D-45C9-BD78-9F645CBAB990}" destId="{3E39F902-5E81-40D5-AA8C-691175D0D708}" srcOrd="1" destOrd="0" presId="urn:microsoft.com/office/officeart/2005/8/layout/hList1"/>
    <dgm:cxn modelId="{515C751B-1A4F-46BA-A20F-5E335BFE288F}" type="presParOf" srcId="{1ED543A4-FB9D-45C9-BD78-9F645CBAB990}" destId="{074C4921-BF3D-44E0-BDED-59EF31D341E9}" srcOrd="2" destOrd="0" presId="urn:microsoft.com/office/officeart/2005/8/layout/hList1"/>
    <dgm:cxn modelId="{94355DB7-09FF-48EC-BA64-780F82427058}" type="presParOf" srcId="{074C4921-BF3D-44E0-BDED-59EF31D341E9}" destId="{163501C5-9AD9-4E3F-A12F-19F0818CB0BB}" srcOrd="0" destOrd="0" presId="urn:microsoft.com/office/officeart/2005/8/layout/hList1"/>
    <dgm:cxn modelId="{5D30288E-F279-4994-BC0A-CB19BC5CC092}" type="presParOf" srcId="{074C4921-BF3D-44E0-BDED-59EF31D341E9}" destId="{26DD95B3-AB3D-4A42-9555-279296B0E608}" srcOrd="1" destOrd="0" presId="urn:microsoft.com/office/officeart/2005/8/layout/hList1"/>
    <dgm:cxn modelId="{16975F27-C911-46EF-81A9-BC08A900F450}" type="presParOf" srcId="{1ED543A4-FB9D-45C9-BD78-9F645CBAB990}" destId="{190A954F-1B0B-45E6-BA2F-5BD1D456C1D8}" srcOrd="3" destOrd="0" presId="urn:microsoft.com/office/officeart/2005/8/layout/hList1"/>
    <dgm:cxn modelId="{DF692B90-2FD6-4E1B-AC48-54B9BD7F94DF}" type="presParOf" srcId="{1ED543A4-FB9D-45C9-BD78-9F645CBAB990}" destId="{438091B5-2EED-4A91-84EF-9E9165E6B57B}" srcOrd="4" destOrd="0" presId="urn:microsoft.com/office/officeart/2005/8/layout/hList1"/>
    <dgm:cxn modelId="{0A6BE22D-9C6C-4175-99C9-1530060A3573}" type="presParOf" srcId="{438091B5-2EED-4A91-84EF-9E9165E6B57B}" destId="{C88E961E-6B18-45BB-863B-0E6C660F237C}" srcOrd="0" destOrd="0" presId="urn:microsoft.com/office/officeart/2005/8/layout/hList1"/>
    <dgm:cxn modelId="{9B74D793-9DB7-41D7-9440-9D812F7D3CB4}" type="presParOf" srcId="{438091B5-2EED-4A91-84EF-9E9165E6B57B}" destId="{9CAA3A80-500D-4CD0-987B-A89EF4C8E141}" srcOrd="1" destOrd="0" presId="urn:microsoft.com/office/officeart/2005/8/layout/hList1"/>
    <dgm:cxn modelId="{D99A18A5-3FE1-4C7B-8124-CFB2783E7840}" type="presParOf" srcId="{1ED543A4-FB9D-45C9-BD78-9F645CBAB990}" destId="{DCDFE6FE-CB09-4829-BE04-61B4A770C53D}" srcOrd="5" destOrd="0" presId="urn:microsoft.com/office/officeart/2005/8/layout/hList1"/>
    <dgm:cxn modelId="{B3D213FD-449B-47C2-A8E1-AE7DC04436DA}" type="presParOf" srcId="{1ED543A4-FB9D-45C9-BD78-9F645CBAB990}" destId="{081E714C-4E47-4413-AFB7-54D4AE8AB6AA}" srcOrd="6" destOrd="0" presId="urn:microsoft.com/office/officeart/2005/8/layout/hList1"/>
    <dgm:cxn modelId="{4E780488-0BC0-4725-8451-B23DFF09E1E9}" type="presParOf" srcId="{081E714C-4E47-4413-AFB7-54D4AE8AB6AA}" destId="{F408A446-DA01-4472-8C73-38A6F657DFCD}" srcOrd="0" destOrd="0" presId="urn:microsoft.com/office/officeart/2005/8/layout/hList1"/>
    <dgm:cxn modelId="{F32E5407-913A-4140-A282-590A5820CF70}" type="presParOf" srcId="{081E714C-4E47-4413-AFB7-54D4AE8AB6AA}" destId="{E339EBEB-E98E-42B8-9949-8759AE49BA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55362A-525D-43D5-B7D6-862F979FD020}">
      <dsp:nvSpPr>
        <dsp:cNvPr id="0" name=""/>
        <dsp:cNvSpPr/>
      </dsp:nvSpPr>
      <dsp:spPr>
        <a:xfrm>
          <a:off x="3094" y="381534"/>
          <a:ext cx="1860500" cy="509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Биомеханические основы</a:t>
          </a:r>
          <a:endParaRPr lang="ru-RU" sz="1400" kern="1200" dirty="0"/>
        </a:p>
      </dsp:txBody>
      <dsp:txXfrm>
        <a:off x="3094" y="381534"/>
        <a:ext cx="1860500" cy="509762"/>
      </dsp:txXfrm>
    </dsp:sp>
    <dsp:sp modelId="{88AB3B7C-0227-45F2-8274-4462767F9851}">
      <dsp:nvSpPr>
        <dsp:cNvPr id="0" name=""/>
        <dsp:cNvSpPr/>
      </dsp:nvSpPr>
      <dsp:spPr>
        <a:xfrm>
          <a:off x="3094" y="891296"/>
          <a:ext cx="1860500" cy="12417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Элементы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Фазы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Периоды</a:t>
          </a:r>
          <a:endParaRPr lang="ru-RU" sz="1400" kern="1200" dirty="0"/>
        </a:p>
      </dsp:txBody>
      <dsp:txXfrm>
        <a:off x="3094" y="891296"/>
        <a:ext cx="1860500" cy="1241769"/>
      </dsp:txXfrm>
    </dsp:sp>
    <dsp:sp modelId="{163501C5-9AD9-4E3F-A12F-19F0818CB0BB}">
      <dsp:nvSpPr>
        <dsp:cNvPr id="0" name=""/>
        <dsp:cNvSpPr/>
      </dsp:nvSpPr>
      <dsp:spPr>
        <a:xfrm>
          <a:off x="2124064" y="381534"/>
          <a:ext cx="1860500" cy="509762"/>
        </a:xfrm>
        <a:prstGeom prst="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25400" cap="rnd" cmpd="sng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Пространственные формы</a:t>
          </a:r>
          <a:endParaRPr lang="ru-RU" sz="1400" kern="1200" dirty="0"/>
        </a:p>
      </dsp:txBody>
      <dsp:txXfrm>
        <a:off x="2124064" y="381534"/>
        <a:ext cx="1860500" cy="509762"/>
      </dsp:txXfrm>
    </dsp:sp>
    <dsp:sp modelId="{26DD95B3-AB3D-4A42-9555-279296B0E608}">
      <dsp:nvSpPr>
        <dsp:cNvPr id="0" name=""/>
        <dsp:cNvSpPr/>
      </dsp:nvSpPr>
      <dsp:spPr>
        <a:xfrm>
          <a:off x="2124064" y="891296"/>
          <a:ext cx="1860500" cy="1241769"/>
        </a:xfrm>
        <a:prstGeom prst="rect">
          <a:avLst/>
        </a:prstGeom>
        <a:solidFill>
          <a:schemeClr val="accent5">
            <a:tint val="40000"/>
            <a:alpha val="90000"/>
            <a:hueOff val="-6300594"/>
            <a:satOff val="16936"/>
            <a:lumOff val="621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6300594"/>
              <a:satOff val="16936"/>
              <a:lumOff val="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Направление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Амплитуда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Траектория</a:t>
          </a:r>
          <a:endParaRPr lang="ru-RU" sz="1400" kern="1200" dirty="0"/>
        </a:p>
      </dsp:txBody>
      <dsp:txXfrm>
        <a:off x="2124064" y="891296"/>
        <a:ext cx="1860500" cy="1241769"/>
      </dsp:txXfrm>
    </dsp:sp>
    <dsp:sp modelId="{C88E961E-6B18-45BB-863B-0E6C660F237C}">
      <dsp:nvSpPr>
        <dsp:cNvPr id="0" name=""/>
        <dsp:cNvSpPr/>
      </dsp:nvSpPr>
      <dsp:spPr>
        <a:xfrm>
          <a:off x="4245035" y="381534"/>
          <a:ext cx="1860500" cy="509762"/>
        </a:xfrm>
        <a:prstGeom prst="rect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 w="25400" cap="rnd" cmpd="sng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Силовые характеристики</a:t>
          </a:r>
          <a:endParaRPr lang="ru-RU" sz="1400" kern="1200" dirty="0"/>
        </a:p>
      </dsp:txBody>
      <dsp:txXfrm>
        <a:off x="4245035" y="381534"/>
        <a:ext cx="1860500" cy="509762"/>
      </dsp:txXfrm>
    </dsp:sp>
    <dsp:sp modelId="{9CAA3A80-500D-4CD0-987B-A89EF4C8E141}">
      <dsp:nvSpPr>
        <dsp:cNvPr id="0" name=""/>
        <dsp:cNvSpPr/>
      </dsp:nvSpPr>
      <dsp:spPr>
        <a:xfrm>
          <a:off x="4245035" y="891296"/>
          <a:ext cx="1860500" cy="1241769"/>
        </a:xfrm>
        <a:prstGeom prst="rect">
          <a:avLst/>
        </a:prstGeom>
        <a:solidFill>
          <a:schemeClr val="accent5">
            <a:tint val="40000"/>
            <a:alpha val="90000"/>
            <a:hueOff val="-12601188"/>
            <a:satOff val="33873"/>
            <a:lumOff val="1242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12601188"/>
              <a:satOff val="33873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Степень мышечных усилий</a:t>
          </a:r>
          <a:endParaRPr lang="ru-RU" sz="1400" kern="1200" dirty="0"/>
        </a:p>
      </dsp:txBody>
      <dsp:txXfrm>
        <a:off x="4245035" y="891296"/>
        <a:ext cx="1860500" cy="1241769"/>
      </dsp:txXfrm>
    </dsp:sp>
    <dsp:sp modelId="{F408A446-DA01-4472-8C73-38A6F657DFCD}">
      <dsp:nvSpPr>
        <dsp:cNvPr id="0" name=""/>
        <dsp:cNvSpPr/>
      </dsp:nvSpPr>
      <dsp:spPr>
        <a:xfrm>
          <a:off x="6366005" y="381534"/>
          <a:ext cx="1860500" cy="509762"/>
        </a:xfrm>
        <a:prstGeom prst="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rnd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Временные параметры</a:t>
          </a:r>
          <a:endParaRPr lang="ru-RU" sz="1400" kern="1200" dirty="0"/>
        </a:p>
      </dsp:txBody>
      <dsp:txXfrm>
        <a:off x="6366005" y="381534"/>
        <a:ext cx="1860500" cy="509762"/>
      </dsp:txXfrm>
    </dsp:sp>
    <dsp:sp modelId="{E339EBEB-E98E-42B8-9949-8759AE49BA95}">
      <dsp:nvSpPr>
        <dsp:cNvPr id="0" name=""/>
        <dsp:cNvSpPr/>
      </dsp:nvSpPr>
      <dsp:spPr>
        <a:xfrm>
          <a:off x="6366005" y="891296"/>
          <a:ext cx="1860500" cy="1241769"/>
        </a:xfrm>
        <a:prstGeom prst="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Скорость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Темп и ритм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Одновременность или последовательность</a:t>
          </a:r>
          <a:endParaRPr lang="ru-RU" sz="1400" kern="1200" dirty="0"/>
        </a:p>
      </dsp:txBody>
      <dsp:txXfrm>
        <a:off x="6366005" y="891296"/>
        <a:ext cx="1860500" cy="124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DA77-1F3A-4FB2-B6FA-B6F11AC2C51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4CD40-9279-4B3D-94A3-A43ECE4B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CD40-9279-4B3D-94A3-A43ECE4B64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CD40-9279-4B3D-94A3-A43ECE4B64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2600" y="228601"/>
            <a:ext cx="7162800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Урок-лекция по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Физической культуре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8 класса</a:t>
            </a: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Верещагина Марина Юрьевна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Барнаул 2013</a:t>
            </a: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Психические процессы в обучении двигательным действиям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638800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Обучение двигательным действиям -сложный процесс, успешность которого зависит от уровня развития и участия психических процессов: </a:t>
            </a:r>
            <a:r>
              <a:rPr lang="ru-RU" sz="1700" i="1" dirty="0" smtClean="0">
                <a:solidFill>
                  <a:srgbClr val="0070C0"/>
                </a:solidFill>
              </a:rPr>
              <a:t>внимания, восприятия, мышление, воображения, памяти.</a:t>
            </a:r>
          </a:p>
          <a:p>
            <a:endParaRPr lang="ru-RU" sz="1700" i="1" dirty="0" smtClean="0">
              <a:solidFill>
                <a:srgbClr val="0070C0"/>
              </a:solidFill>
            </a:endParaRPr>
          </a:p>
          <a:p>
            <a:r>
              <a:rPr lang="ru-RU" sz="1700" u="sng" dirty="0" smtClean="0">
                <a:solidFill>
                  <a:srgbClr val="0070C0"/>
                </a:solidFill>
              </a:rPr>
              <a:t>Внимание </a:t>
            </a:r>
            <a:r>
              <a:rPr lang="ru-RU" sz="1700" dirty="0" smtClean="0"/>
              <a:t>- это  сосредоточенность и направленность сознания на какой- то предмет, явление, действие.(Особенно важно при выполнении упражнений на быстроту).</a:t>
            </a:r>
          </a:p>
          <a:p>
            <a:r>
              <a:rPr lang="ru-RU" sz="1700" u="sng" dirty="0" smtClean="0">
                <a:solidFill>
                  <a:srgbClr val="0070C0"/>
                </a:solidFill>
              </a:rPr>
              <a:t>Восприятие</a:t>
            </a:r>
            <a:r>
              <a:rPr lang="ru-RU" sz="1700" dirty="0" smtClean="0"/>
              <a:t> – отражение в сознании человека предметов и явлений. Первый уровень собственные ощущения. При обучении различают восприятие величины и формы, пространства, времени, направления движения. Важен темп и ритм.</a:t>
            </a:r>
          </a:p>
          <a:p>
            <a:r>
              <a:rPr lang="ru-RU" sz="1700" u="sng" dirty="0" smtClean="0">
                <a:solidFill>
                  <a:srgbClr val="0070C0"/>
                </a:solidFill>
              </a:rPr>
              <a:t>Мышление</a:t>
            </a:r>
            <a:r>
              <a:rPr lang="ru-RU" sz="1700" dirty="0" smtClean="0"/>
              <a:t>- это познание сущности и закономерностей объектов и явлений с помощью мыслительных операций. При обучении проявляется анализ и синтез мыслительных операций. При анализе сложное упражнение делите на части, при синтезе соединяете части в единое целое.</a:t>
            </a:r>
          </a:p>
          <a:p>
            <a:pPr>
              <a:buNone/>
            </a:pPr>
            <a:r>
              <a:rPr lang="ru-RU" sz="1700" dirty="0" smtClean="0"/>
              <a:t> 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>
            <a:normAutofit fontScale="92500" lnSpcReduction="20000"/>
          </a:bodyPr>
          <a:lstStyle/>
          <a:p>
            <a:r>
              <a:rPr lang="ru-RU" sz="1600" u="sng" dirty="0" smtClean="0">
                <a:solidFill>
                  <a:srgbClr val="0070C0"/>
                </a:solidFill>
              </a:rPr>
              <a:t>Память</a:t>
            </a:r>
            <a:r>
              <a:rPr lang="ru-RU" sz="1600" dirty="0" smtClean="0"/>
              <a:t> – запоминание, сохранение и воспроизведение человеком образов, мыслей, движений. Основная функция-накопление опыта.</a:t>
            </a:r>
            <a:endParaRPr lang="ru-RU" sz="1600" dirty="0"/>
          </a:p>
        </p:txBody>
      </p:sp>
      <p:pic>
        <p:nvPicPr>
          <p:cNvPr id="6" name="Рисунок 5" descr="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24400" y="2514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438400"/>
            <a:ext cx="35052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228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Самоконтроль при занятиях физическими упражнениями –регулярное     наблюдение занимающимся за своим здоровьем, физическим развитием и самочувствием на занятиях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447800"/>
            <a:ext cx="3581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Самочувствие, сон, аппетит, работоспособность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3581400" cy="361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dirty="0" smtClean="0">
                <a:solidFill>
                  <a:srgbClr val="002060"/>
                </a:solidFill>
              </a:rPr>
              <a:t>Самочувствие является хорошим показателем влияния физических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упражнений  на организм физкультурника и спортсмена 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Внешние признаки утомления показывают степень утомления после проведенного физкультурного занятия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14" name="Содержимое 11" descr="безымянный004.t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114800" y="1219200"/>
            <a:ext cx="4800600" cy="51816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14800" cy="45719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pic>
        <p:nvPicPr>
          <p:cNvPr id="9" name="Содержимое 8" descr="безымянный006.t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28600" y="1143000"/>
            <a:ext cx="4876800" cy="54102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81600" y="381000"/>
            <a:ext cx="3733800" cy="2286000"/>
          </a:xfrm>
        </p:spPr>
        <p:txBody>
          <a:bodyPr>
            <a:noAutofit/>
          </a:bodyPr>
          <a:lstStyle/>
          <a:p>
            <a:r>
              <a:rPr lang="ru-RU" sz="1800" b="0" i="1" dirty="0" smtClean="0"/>
              <a:t>Пульс после нагрузки может быть равен 150-160 ударам, у спортсменов 180.</a:t>
            </a:r>
            <a:br>
              <a:rPr lang="ru-RU" sz="1800" b="0" i="1" dirty="0" smtClean="0"/>
            </a:br>
            <a:r>
              <a:rPr lang="ru-RU" sz="1800" b="0" i="1" dirty="0" smtClean="0"/>
              <a:t>Через 8-10 минут  возвращается к исходным цифрам.</a:t>
            </a:r>
          </a:p>
          <a:p>
            <a:r>
              <a:rPr lang="ru-RU" sz="1800" b="0" i="1" dirty="0" smtClean="0"/>
              <a:t>Чем здоровее и  тренированнее человек, тем быстрее пульс возвращается.</a:t>
            </a:r>
            <a:endParaRPr lang="ru-RU" sz="1800" b="0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410200" y="3048000"/>
            <a:ext cx="3276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2000" dirty="0" smtClean="0"/>
              <a:t>На многие показатели самоконтроля влияет режим  занятий. Нарушения режима отражаются  на состоянии тренированности, спортивных результатах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41163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Вес, пульс, спирометрия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40732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2012-13 год.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Таблица « Уровень физической подготовленности учащихся 7 классов»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  «Сравнительный анализ развития физических качеств у школьников 12-13 лет»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-1447800" y="3733800"/>
          <a:ext cx="10287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399" y="838200"/>
          <a:ext cx="8762997" cy="2971800"/>
        </p:xfrm>
        <a:graphic>
          <a:graphicData uri="http://schemas.openxmlformats.org/drawingml/2006/table">
            <a:tbl>
              <a:tblPr/>
              <a:tblGrid>
                <a:gridCol w="537974"/>
                <a:gridCol w="565073"/>
                <a:gridCol w="454289"/>
                <a:gridCol w="454289"/>
                <a:gridCol w="454289"/>
                <a:gridCol w="454289"/>
                <a:gridCol w="506094"/>
                <a:gridCol w="506094"/>
                <a:gridCol w="454289"/>
                <a:gridCol w="454289"/>
                <a:gridCol w="397701"/>
                <a:gridCol w="397701"/>
                <a:gridCol w="397701"/>
                <a:gridCol w="393717"/>
                <a:gridCol w="489358"/>
                <a:gridCol w="489358"/>
                <a:gridCol w="339521"/>
                <a:gridCol w="339521"/>
                <a:gridCol w="338725"/>
                <a:gridCol w="338725"/>
              </a:tblGrid>
              <a:tr h="591916"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Кол-во уч- 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Сила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Быстрота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      Выносливость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Прыгучесть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Гибкость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Координация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выс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сред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низ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выс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сред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низ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выс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сред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низ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выс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сред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низ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выс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сред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низ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выс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сред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низ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7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2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7б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5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Основы обучения и самообучения двигательным действиям</a:t>
            </a:r>
            <a:endParaRPr lang="ru-RU" sz="3200" dirty="0"/>
          </a:p>
        </p:txBody>
      </p:sp>
      <p:pic>
        <p:nvPicPr>
          <p:cNvPr id="8" name="Рисунок 7" descr="i (1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581400"/>
            <a:ext cx="3733800" cy="304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48200" y="3581400"/>
            <a:ext cx="4114800" cy="304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Двигательные действия в 8-9 классах должны отвечать критериям </a:t>
            </a:r>
            <a:r>
              <a:rPr lang="ru-RU" sz="2000" dirty="0" err="1" smtClean="0"/>
              <a:t>обученности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Свободное, быстрое, экономичное, стабильное усвоение ( гимнастика, плавание);</a:t>
            </a:r>
          </a:p>
          <a:p>
            <a:r>
              <a:rPr lang="ru-RU" sz="2000" dirty="0" smtClean="0"/>
              <a:t>или относительно  вариативное (спортивные игры) владение техникой приема.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1066800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3048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33CC"/>
                </a:solidFill>
              </a:rPr>
              <a:t>Причины ошибок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Недостаточное понимание двигательной задачи.</a:t>
            </a:r>
            <a:br>
              <a:rPr lang="ru-RU" sz="2000" dirty="0" smtClean="0"/>
            </a:br>
            <a:r>
              <a:rPr lang="ru-RU" sz="2000" dirty="0" smtClean="0"/>
              <a:t>Недостаточный уровень развития определенных кондиционных и координационных способностей .</a:t>
            </a:r>
            <a:br>
              <a:rPr lang="ru-RU" sz="2000" dirty="0" smtClean="0"/>
            </a:br>
            <a:r>
              <a:rPr lang="ru-RU" sz="2000" dirty="0" smtClean="0"/>
              <a:t>Низкий самоконтроль движений.</a:t>
            </a:r>
            <a:br>
              <a:rPr lang="ru-RU" sz="2000" dirty="0" smtClean="0"/>
            </a:br>
            <a:r>
              <a:rPr lang="ru-RU" sz="2000" dirty="0" smtClean="0"/>
              <a:t>Дефекты в выполнении предыдущих частей действия( устраняются по отдельности, от главных к второстепенным) .</a:t>
            </a:r>
            <a:br>
              <a:rPr lang="ru-RU" sz="2000" dirty="0" smtClean="0"/>
            </a:br>
            <a:r>
              <a:rPr lang="ru-RU" sz="2000" dirty="0" smtClean="0"/>
              <a:t>Утомление( сигнал к прекращению попыток является ухудшение качества выполнения движения) 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648200" cy="3429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Самостоятельное изучение двигательных действий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Методические правила</a:t>
            </a:r>
          </a:p>
          <a:p>
            <a:pPr>
              <a:buNone/>
            </a:pPr>
            <a:r>
              <a:rPr lang="ru-RU" sz="2400" dirty="0" smtClean="0"/>
              <a:t>1.От простого к сложному.</a:t>
            </a:r>
          </a:p>
          <a:p>
            <a:pPr>
              <a:buNone/>
            </a:pPr>
            <a:r>
              <a:rPr lang="ru-RU" sz="2400" dirty="0" smtClean="0"/>
              <a:t>2.От известного к неизвестному.</a:t>
            </a:r>
          </a:p>
          <a:p>
            <a:pPr>
              <a:buNone/>
            </a:pPr>
            <a:r>
              <a:rPr lang="ru-RU" sz="2400" dirty="0" smtClean="0"/>
              <a:t>3.От освоенного к неосвоенному.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62400" y="2667000"/>
            <a:ext cx="4724400" cy="34591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0" y="2895600"/>
            <a:ext cx="3429000" cy="3609833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Физическая культура в школе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Практические занятия базовыми видами спорта школьной программы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5" name="Содержимое 4" descr="DSCF074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2400" y="2971800"/>
            <a:ext cx="4414840" cy="3124200"/>
          </a:xfrm>
        </p:spPr>
      </p:pic>
      <p:pic>
        <p:nvPicPr>
          <p:cNvPr id="6" name="Содержимое 5" descr="DSCF101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971800"/>
            <a:ext cx="4267200" cy="31242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Основы знаний по физической культуре в соответствии с Комплексной программой по физическому воспитанию учащихся 1-11 классов.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езымянный008.t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1001" y="1600200"/>
            <a:ext cx="3743976" cy="50292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95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3399"/>
                </a:solidFill>
              </a:rPr>
              <a:t>Физическая культура </a:t>
            </a:r>
            <a:r>
              <a:rPr lang="ru-RU" sz="2000" dirty="0" smtClean="0"/>
              <a:t>- обязательный предмет в общеобразовательных учреждениях.</a:t>
            </a:r>
          </a:p>
          <a:p>
            <a:r>
              <a:rPr lang="ru-RU" sz="2000" dirty="0" smtClean="0">
                <a:solidFill>
                  <a:srgbClr val="FF3399"/>
                </a:solidFill>
              </a:rPr>
              <a:t>Цель </a:t>
            </a:r>
            <a:r>
              <a:rPr lang="ru-RU" sz="2000" dirty="0" smtClean="0"/>
              <a:t>- формирование физической культуры личности.</a:t>
            </a:r>
          </a:p>
          <a:p>
            <a:r>
              <a:rPr lang="ru-RU" sz="2000" dirty="0" smtClean="0">
                <a:solidFill>
                  <a:srgbClr val="FF3399"/>
                </a:solidFill>
              </a:rPr>
              <a:t>Мотивация и потребность </a:t>
            </a:r>
            <a:r>
              <a:rPr lang="ru-RU" sz="2000" dirty="0" smtClean="0"/>
              <a:t>в систематических занятиях физической культурой и спортом, овладение знаниями, умениями и навыками физкультурно-спортивной деятельности, разностороннюю физическую подготовленность.</a:t>
            </a:r>
            <a:endParaRPr lang="ru-RU" sz="20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Основы знаний по физической культуре  в 8-9 классах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0" y="1219200"/>
            <a:ext cx="3200400" cy="2209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Влияние возрастных особенностей организма на физическое развитие и физическую подготовленность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10200" y="4572000"/>
            <a:ext cx="3352800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Основы обучения и самообучения  двигательным действиям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867400" y="1905000"/>
            <a:ext cx="3048000" cy="1981200"/>
          </a:xfrm>
          <a:prstGeom prst="ellipse">
            <a:avLst/>
          </a:prstGeom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Роль </a:t>
            </a:r>
            <a:r>
              <a:rPr lang="ru-RU" sz="1600" dirty="0" err="1" smtClean="0">
                <a:solidFill>
                  <a:schemeClr val="tx1"/>
                </a:solidFill>
              </a:rPr>
              <a:t>опорно</a:t>
            </a:r>
            <a:r>
              <a:rPr lang="ru-RU" sz="1600" dirty="0" smtClean="0">
                <a:solidFill>
                  <a:schemeClr val="tx1"/>
                </a:solidFill>
              </a:rPr>
              <a:t> -двигательного аппарата в выполнении физических упражнений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9400" y="2819400"/>
            <a:ext cx="3276600" cy="2133600"/>
          </a:xfrm>
          <a:prstGeom prst="ellipse">
            <a:avLst/>
          </a:prstGeom>
          <a:solidFill>
            <a:srgbClr val="FFFF00"/>
          </a:solidFill>
          <a:ln>
            <a:solidFill>
              <a:srgbClr val="FF33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Психические процессы в обучении двигательным действиям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1000" y="4495800"/>
            <a:ext cx="3276600" cy="2133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Значение нервной системы в управлении движениями и регуляции систем организма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200400" y="685800"/>
            <a:ext cx="3048000" cy="2057400"/>
          </a:xfrm>
          <a:prstGeom prst="ellipse">
            <a:avLst/>
          </a:prstGeom>
          <a:solidFill>
            <a:schemeClr val="accent2"/>
          </a:solidFill>
          <a:ln>
            <a:solidFill>
              <a:srgbClr val="FF33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Самоконтроль при занятиях физическими упражнениями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Влияние возрастных особенностей организма на физическое развитие и физическую подготовленность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 подростковый период интенсивно  увеличиваются размеры тела. Рост увеличивается на 7-9 см. В 12-13 лет девочки выше и крупнее мальчиков. К 14-15 годам мальчики снова опережают девочек.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Большие изменения происходят в центральной нервной, дыхательной и </a:t>
            </a:r>
            <a:r>
              <a:rPr lang="ru-RU" sz="1600" dirty="0" err="1" smtClean="0">
                <a:solidFill>
                  <a:srgbClr val="00B050"/>
                </a:solidFill>
              </a:rPr>
              <a:t>сердечно-сосудистой</a:t>
            </a:r>
            <a:r>
              <a:rPr lang="ru-RU" sz="1600" dirty="0" smtClean="0">
                <a:solidFill>
                  <a:srgbClr val="00B050"/>
                </a:solidFill>
              </a:rPr>
              <a:t> системах. Важно знать об особенностях физического развития, так как в этом  возрасте увеличиваются приспособительные возможности  организма к физическим нагрузкам. При рационально организованных тренировках многие достигают первых выдающихся спортивных результатов.</a:t>
            </a:r>
          </a:p>
          <a:p>
            <a:r>
              <a:rPr lang="ru-RU" sz="1600" dirty="0" smtClean="0">
                <a:solidFill>
                  <a:srgbClr val="CC3300"/>
                </a:solidFill>
              </a:rPr>
              <a:t>В относительном покое подростку требуется  кислорода на1 кг тела 5-6 мл, а взрослому 4-4,5. В 7-10 лет ребенку необходимо 2300 ккал в сутки, подростку 2450. В возрасте 6-14 лет сердце увеличивает свой объем на 30-35%, в период полового созревания на 60-70 %.Полости сердца увеличивают емкость по сравнению с просветами сосудов, что  является причиной у юношей гипертонии. Сердце достигает полной зрелости к 20 годам.</a:t>
            </a:r>
          </a:p>
          <a:p>
            <a:r>
              <a:rPr lang="ru-RU" sz="1600" dirty="0" smtClean="0">
                <a:solidFill>
                  <a:srgbClr val="FF33CC"/>
                </a:solidFill>
              </a:rPr>
              <a:t>При отсутствии нарушений в </a:t>
            </a:r>
            <a:r>
              <a:rPr lang="ru-RU" sz="1600" dirty="0" err="1" smtClean="0">
                <a:solidFill>
                  <a:srgbClr val="FF33CC"/>
                </a:solidFill>
              </a:rPr>
              <a:t>сердечно-сосудистой</a:t>
            </a:r>
            <a:r>
              <a:rPr lang="ru-RU" sz="1600" dirty="0" smtClean="0">
                <a:solidFill>
                  <a:srgbClr val="FF33CC"/>
                </a:solidFill>
              </a:rPr>
              <a:t> </a:t>
            </a:r>
            <a:r>
              <a:rPr lang="ru-RU" sz="1600" dirty="0" err="1" smtClean="0">
                <a:solidFill>
                  <a:srgbClr val="FF33CC"/>
                </a:solidFill>
              </a:rPr>
              <a:t>сестеме</a:t>
            </a:r>
            <a:r>
              <a:rPr lang="ru-RU" sz="1600" dirty="0" smtClean="0">
                <a:solidFill>
                  <a:srgbClr val="FF33CC"/>
                </a:solidFill>
              </a:rPr>
              <a:t> у некоторых школьников наблюдается гипотония( понижение артериального давления).Это вызывает головную боль, слабость, головокружение, боль в сердце. Может зависеть от условий жизни и климата, особенностей развития.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Во время физических нагрузок (при максимальном потреблении кислорода) объем крови , выбрасываемый сердцем увеличивается в 4-5 раз по сравнению в  спокойном состоянии. Составляет 15-20 литров в минуту. У взрослых 6-7 раз( 28-30 литров/минуту). Это говорит  о повышении </a:t>
            </a:r>
            <a:r>
              <a:rPr lang="ru-RU" sz="1600" dirty="0" err="1" smtClean="0">
                <a:solidFill>
                  <a:srgbClr val="002060"/>
                </a:solidFill>
              </a:rPr>
              <a:t>экономизации</a:t>
            </a:r>
            <a:r>
              <a:rPr lang="ru-RU" sz="1600" dirty="0" smtClean="0">
                <a:solidFill>
                  <a:srgbClr val="002060"/>
                </a:solidFill>
              </a:rPr>
              <a:t> работы сердца в покое и при нагрузке. Но режим дыхания не такой эффективный, как у взрослых, что необходимо учитывать на занятиях физическими упражнениями. За один дыхательный цикл взрослый потребляет 20 мл кислорода ,а подросток-14 мл.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Опорно</a:t>
            </a:r>
            <a:r>
              <a:rPr lang="ru-RU" sz="2400" dirty="0" smtClean="0">
                <a:solidFill>
                  <a:srgbClr val="FF0000"/>
                </a:solidFill>
              </a:rPr>
              <a:t> - двигательный аппарат при движении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сканирование001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28600" y="731874"/>
            <a:ext cx="3429000" cy="582132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91000" y="838200"/>
            <a:ext cx="4495800" cy="5638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Костная система состоит из более 200 костей.</a:t>
            </a:r>
          </a:p>
          <a:p>
            <a:endParaRPr lang="ru-RU" sz="1600" dirty="0" smtClean="0"/>
          </a:p>
          <a:p>
            <a:r>
              <a:rPr lang="ru-RU" sz="1600" dirty="0" smtClean="0"/>
              <a:t>Скелет служит опорой для всего организма и защищает от повреждения внутренние органы, выполняет двигательную функцию при занятиях физическими упражнениями.</a:t>
            </a:r>
          </a:p>
          <a:p>
            <a:endParaRPr lang="ru-RU" sz="1600" dirty="0" smtClean="0"/>
          </a:p>
          <a:p>
            <a:r>
              <a:rPr lang="ru-RU" sz="1600" dirty="0" smtClean="0"/>
              <a:t>В подростковом возрасте быстро растут трубчатые кости рук и ног, позвонки в высоту. Продолжается окостенение </a:t>
            </a:r>
            <a:r>
              <a:rPr lang="ru-RU" sz="1600" dirty="0" err="1" smtClean="0"/>
              <a:t>скелета.Но</a:t>
            </a:r>
            <a:r>
              <a:rPr lang="ru-RU" sz="1600" dirty="0" smtClean="0"/>
              <a:t>  позвоночник ещё очень подвижен и податлив.</a:t>
            </a:r>
          </a:p>
          <a:p>
            <a:endParaRPr lang="ru-RU" sz="1600" dirty="0" smtClean="0"/>
          </a:p>
          <a:p>
            <a:r>
              <a:rPr lang="ru-RU" sz="1600" dirty="0" smtClean="0"/>
              <a:t>При недостатке движений возникают  деформации позвоночника и нарушения осанки.</a:t>
            </a:r>
          </a:p>
          <a:p>
            <a:endParaRPr lang="ru-RU" sz="1600" dirty="0" smtClean="0"/>
          </a:p>
          <a:p>
            <a:r>
              <a:rPr lang="ru-RU" sz="1600" dirty="0" smtClean="0"/>
              <a:t>При чрезмерных мышечных нагрузках ускоряется процесс окостенения, замедляется рост трубчатых костей в длину.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2881"/>
            <a:ext cx="3962400" cy="3505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Мышечная система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0694520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707716" y="304800"/>
            <a:ext cx="3979084" cy="635636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685800"/>
            <a:ext cx="4495800" cy="5943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Мышечная  система насчитывает несколько сотен мышц.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Мускулатура удерживает внутренние органы в определенном положении, обеспечивает функцию внешнего дыхания, вырабатывает тепло, осуществляет все активные движения.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Мышцы состоят из мышечных волокон, нервов и кровеносных сосудов.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 мере роста человека увеличивается процентное содержание мышечной массы.</a:t>
            </a:r>
          </a:p>
          <a:p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 процессе занятий спортом и физкультурой увеличивается объем и масса мышц. Увеличивается сеть капилляров, улучшается кровообращение. Тренированные люди более сильны, выносливы, работоспособны.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Значение нервной системы в управлении движениями и регуляции систем организма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114800" cy="541020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Нервная система ведущая физиологическая система организма, состоит из нескольких десятков миллиардов нервных клеток и их отростков.</a:t>
            </a:r>
          </a:p>
          <a:p>
            <a:r>
              <a:rPr lang="ru-RU" sz="1600" dirty="0" smtClean="0"/>
              <a:t>Разделяется на центральную, периферическую, вегетативную.</a:t>
            </a:r>
          </a:p>
          <a:p>
            <a:r>
              <a:rPr lang="ru-RU" sz="1600" dirty="0" smtClean="0"/>
              <a:t>Центральная - головной и спинной мозг. Периферическая –нервы отходящие от головного 12 пар, спинного-31 пара. Вегетативная регулирует работу внутренних органов (сердце, кишечник, секреция желез).</a:t>
            </a:r>
          </a:p>
          <a:p>
            <a:r>
              <a:rPr lang="ru-RU" sz="1600" dirty="0" smtClean="0"/>
              <a:t>Все отделы связаны между собой и представляют единое целое.  Работа нервной системы осуществляется через рефлексы.</a:t>
            </a:r>
          </a:p>
          <a:p>
            <a:r>
              <a:rPr lang="ru-RU" sz="1600" dirty="0" smtClean="0"/>
              <a:t>К 7 годам жизни основные структуры центральной нервной системы сформированы.Это позволяет детям выполнять высоко координированные движения.</a:t>
            </a:r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8" name="Содержимое 7" descr="0_8a739_189cbfad_XL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19600" y="1752600"/>
            <a:ext cx="4059397" cy="42672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Функции нервной системы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FF3399"/>
                </a:solidFill>
              </a:rPr>
              <a:t>Рефлексы</a:t>
            </a:r>
            <a:r>
              <a:rPr lang="ru-RU" sz="1600" dirty="0" smtClean="0"/>
              <a:t> осуществляются при участии нервной системы(отделение слюны, желудочного сока, выделение пота, изменение просветов кровеносных сосудов).Во время выполнения физических упражнений происходит повышение обмена веществ в организме. Важная функция в приспособлении организма к конкретным условиям деятельности.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Нервная система </a:t>
            </a:r>
            <a:r>
              <a:rPr lang="ru-RU" sz="1600" dirty="0" smtClean="0"/>
              <a:t>осуществляет согласованную деятельность разных систем органов целостного организма. В управлении произвольными движениями участвуют все отделы ЦНС ,имеется четкая координация.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Нервная координация</a:t>
            </a:r>
            <a:r>
              <a:rPr lang="ru-RU" sz="1600" dirty="0" smtClean="0"/>
              <a:t>-сочетание нервных процессов при решении двигательной задачи. Деятельность нервной системы основана на 2 физиологических процессах возбуждении и торможении. Благодаря этому формируется динамический стереотип- основа любого двигательного действия.</a:t>
            </a:r>
          </a:p>
          <a:p>
            <a:r>
              <a:rPr lang="ru-RU" sz="1600" i="1" dirty="0" smtClean="0">
                <a:solidFill>
                  <a:srgbClr val="CC3300"/>
                </a:solidFill>
              </a:rPr>
              <a:t>Мышечная координация </a:t>
            </a:r>
            <a:r>
              <a:rPr lang="ru-RU" sz="1600" dirty="0" smtClean="0"/>
              <a:t>- согласованное напряжение и расслабление мышц.</a:t>
            </a:r>
          </a:p>
          <a:p>
            <a:r>
              <a:rPr lang="ru-RU" sz="1600" i="1" dirty="0" smtClean="0">
                <a:solidFill>
                  <a:srgbClr val="CC3300"/>
                </a:solidFill>
              </a:rPr>
              <a:t>Двигательная координация- </a:t>
            </a:r>
            <a:r>
              <a:rPr lang="ru-RU" sz="1600" dirty="0" smtClean="0"/>
              <a:t>согласованное движение отдельных звеньев тела.</a:t>
            </a:r>
          </a:p>
          <a:p>
            <a:r>
              <a:rPr lang="ru-RU" sz="1600" dirty="0" smtClean="0"/>
              <a:t>При выполнении спортивных движений и поддержании определённых поз тела принимают участие не одна, а десятки различных мышц. Их число меняется при изменении скорости движения, степени развиваемого усилия, утомления и ряда других факторов. Регулярные занятия физической культурой благотворно влияют  на деятельность нервной системы.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834</TotalTime>
  <Words>1293</Words>
  <Application>Microsoft Office PowerPoint</Application>
  <PresentationFormat>Экран (4:3)</PresentationFormat>
  <Paragraphs>242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Физическая культура в школе Практические занятия базовыми видами спорта школьной программы</vt:lpstr>
      <vt:lpstr>Основы знаний по физической культуре в соответствии с Комплексной программой по физическому воспитанию учащихся 1-11 классов.</vt:lpstr>
      <vt:lpstr>Основы знаний по физической культуре  в 8-9 классах</vt:lpstr>
      <vt:lpstr>Влияние возрастных особенностей организма на физическое развитие и физическую подготовленность </vt:lpstr>
      <vt:lpstr> Опорно - двигательный аппарат при движении</vt:lpstr>
      <vt:lpstr>Мышечная система</vt:lpstr>
      <vt:lpstr>Значение нервной системы в управлении движениями и регуляции систем организма</vt:lpstr>
      <vt:lpstr>Функции нервной системы</vt:lpstr>
      <vt:lpstr>Психические процессы в обучении двигательным действиям</vt:lpstr>
      <vt:lpstr>.</vt:lpstr>
      <vt:lpstr>Слайд 12</vt:lpstr>
      <vt:lpstr>Слайд 13</vt:lpstr>
      <vt:lpstr>Основы обучения и самообучения двигательным действиям</vt:lpstr>
      <vt:lpstr>Причины ошибок Недостаточное понимание двигательной задачи. Недостаточный уровень развития определенных кондиционных и координационных способностей . Низкий самоконтроль движений. Дефекты в выполнении предыдущих частей действия( устраняются по отдельности, от главных к второстепенным) . Утомление( сигнал к прекращению попыток является ухудшение качества выполнения движения)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школе</dc:title>
  <dc:creator>one</dc:creator>
  <cp:lastModifiedBy>one</cp:lastModifiedBy>
  <cp:revision>95</cp:revision>
  <dcterms:created xsi:type="dcterms:W3CDTF">2013-04-24T11:00:46Z</dcterms:created>
  <dcterms:modified xsi:type="dcterms:W3CDTF">2013-10-17T14:32:46Z</dcterms:modified>
</cp:coreProperties>
</file>