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2" r:id="rId14"/>
    <p:sldId id="270" r:id="rId15"/>
    <p:sldId id="271" r:id="rId16"/>
    <p:sldId id="273" r:id="rId17"/>
    <p:sldId id="274" r:id="rId18"/>
    <p:sldId id="275" r:id="rId19"/>
    <p:sldId id="276" r:id="rId20"/>
    <p:sldId id="278" r:id="rId21"/>
    <p:sldId id="279" r:id="rId22"/>
    <p:sldId id="277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binaries/1365/1.pdf" TargetMode="External"/><Relationship Id="rId2" Type="http://schemas.openxmlformats.org/officeDocument/2006/relationships/hyperlink" Target="http://evolkov.net/case/case.stud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0"/>
            <a:ext cx="5105400" cy="3401568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Подготовка к ГИА по физике 2013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143380"/>
            <a:ext cx="3271838" cy="149542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Учитель физики МОУ «СОШ №8» г. Саратова </a:t>
            </a:r>
          </a:p>
          <a:p>
            <a:r>
              <a:rPr lang="ru-RU" sz="2400" dirty="0" smtClean="0"/>
              <a:t>Иванова Т. П.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качественных задач в КИМ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   Качественных задач порядка </a:t>
            </a:r>
            <a:r>
              <a:rPr lang="ru-RU" sz="4800" b="1" dirty="0" smtClean="0"/>
              <a:t>20</a:t>
            </a:r>
            <a:r>
              <a:rPr lang="ru-RU" sz="4000" dirty="0" smtClean="0"/>
              <a:t>. Две из них (№19 и №25) требуют развернутого ответа  с обоснованием. Остальные предполагают выбор ответа из предложенного множества.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20040"/>
            <a:ext cx="6838976" cy="11430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 Особое внимание надо уделять </a:t>
            </a:r>
            <a:r>
              <a:rPr lang="ru-RU" b="1" i="1" dirty="0" smtClean="0"/>
              <a:t>развитию физической интуиции</a:t>
            </a:r>
            <a:r>
              <a:rPr lang="ru-RU" i="1" dirty="0" smtClean="0"/>
              <a:t> </a:t>
            </a:r>
            <a:r>
              <a:rPr lang="ru-RU" dirty="0" smtClean="0"/>
              <a:t>учеников: благодаря ей он наглядно представляет себе изложенную в условии задачи ситуацию. И может делать осмысленные шаги по ее преобразованию на пути к решению.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Эффективный путь – это изучение ключевых ситуаций.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Разделять тренинговые задачи на </a:t>
            </a:r>
            <a:r>
              <a:rPr lang="ru-RU" b="1" i="1" dirty="0" smtClean="0"/>
              <a:t>обучающие</a:t>
            </a:r>
            <a:r>
              <a:rPr lang="ru-RU" dirty="0" smtClean="0"/>
              <a:t> и </a:t>
            </a:r>
            <a:r>
              <a:rPr lang="ru-RU" b="1" i="1" dirty="0" smtClean="0"/>
              <a:t>контролирующие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Обучающее задание ставит целью развить ученика, обучить его новым действиям.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Работа над таким заданием носит исследовательский характер.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 обучающих задач высокий «коэффициент размножения»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Ключевая учебная ситуация -Уравнение теплового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Предложите ученикам составить задачи на это уравнение. Простейших задач семь.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Составьте вместе с учениками </a:t>
            </a:r>
            <a:r>
              <a:rPr lang="ru-RU" sz="2800" b="1" dirty="0" smtClean="0"/>
              <a:t>формальное </a:t>
            </a:r>
            <a:r>
              <a:rPr lang="ru-RU" sz="2800" dirty="0" smtClean="0"/>
              <a:t>решение всех семи задач.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Каждое из семи решений создаст новую ситуацию для составления </a:t>
            </a:r>
            <a:r>
              <a:rPr lang="ru-RU" sz="2800" b="1" dirty="0" smtClean="0"/>
              <a:t>исследовательских</a:t>
            </a:r>
            <a:r>
              <a:rPr lang="ru-RU" sz="2800" dirty="0" smtClean="0"/>
              <a:t> задач об установлении зависимости между величинами.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Любое контролирующее </a:t>
            </a:r>
            <a:r>
              <a:rPr lang="ru-RU" sz="2800" dirty="0" smtClean="0"/>
              <a:t>задание из КИМ подскажет вам направление помощи ученику в составлении </a:t>
            </a:r>
            <a:r>
              <a:rPr lang="ru-RU" sz="2800" b="1" dirty="0" smtClean="0"/>
              <a:t>исследовательских </a:t>
            </a:r>
            <a:r>
              <a:rPr lang="ru-RU" sz="2800" dirty="0" smtClean="0"/>
              <a:t>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Одна из главных особенностей методики </a:t>
            </a:r>
            <a:r>
              <a:rPr lang="ru-RU" b="1" dirty="0" err="1" smtClean="0"/>
              <a:t>КлУС</a:t>
            </a:r>
            <a:r>
              <a:rPr lang="ru-RU" b="1" dirty="0" smtClean="0"/>
              <a:t>  </a:t>
            </a:r>
            <a:r>
              <a:rPr lang="ru-RU" dirty="0" smtClean="0"/>
              <a:t>в том,</a:t>
            </a:r>
            <a:r>
              <a:rPr lang="ru-RU" b="1" dirty="0" smtClean="0"/>
              <a:t> </a:t>
            </a:r>
            <a:r>
              <a:rPr lang="ru-RU" b="1" i="1" dirty="0" smtClean="0"/>
              <a:t>что к постановке задач привлекаются сами учащиеся.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Ознакомившись  с физической формулой, выражающей связь между величинами, ученики должны </a:t>
            </a:r>
            <a:r>
              <a:rPr lang="ru-RU" b="1" dirty="0" smtClean="0"/>
              <a:t>«прокрутить» </a:t>
            </a:r>
            <a:r>
              <a:rPr lang="ru-RU" dirty="0" smtClean="0"/>
              <a:t>эту связь на </a:t>
            </a:r>
            <a:r>
              <a:rPr lang="ru-RU" b="1" dirty="0" smtClean="0"/>
              <a:t>устных качественных </a:t>
            </a:r>
            <a:r>
              <a:rPr lang="ru-RU" dirty="0" smtClean="0"/>
              <a:t>задачах.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Работу по осознанию формул </a:t>
            </a:r>
            <a:r>
              <a:rPr lang="ru-RU" b="1" dirty="0" smtClean="0"/>
              <a:t>проводить до </a:t>
            </a:r>
            <a:r>
              <a:rPr lang="ru-RU" dirty="0" smtClean="0"/>
              <a:t>решения расчетных задач на постановку.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 следует проводить закрепление материала , решая только поставленные задачи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Надо учить школьников ставить задачи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Им станет ясен механизм (кухня) составления задач в КИМ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анализа результатов ГИА по физике в 2012г.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Независимо от проверяемого элемента знаний крайне низкие результаты были продемонстрированы при </a:t>
            </a:r>
            <a:r>
              <a:rPr lang="ru-RU" sz="2800" i="1" dirty="0" smtClean="0"/>
              <a:t>решении  качественных  задач </a:t>
            </a:r>
            <a:r>
              <a:rPr lang="ru-RU" sz="2800" dirty="0" smtClean="0"/>
              <a:t>, которые представляют собой описание явления или процесса из окружающей жизни. Учащимся необходимо было привести цепочку рассуждений, объясняющих протекание явления, особенности его свойств и т.п.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Средний процент выполнения заданий такого типа оказался равным </a:t>
            </a:r>
            <a:r>
              <a:rPr lang="ru-RU" sz="4400" b="1" dirty="0" smtClean="0"/>
              <a:t>34%. 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Достаточно низкий процент выполнения заданий этого типа можно объяснить тем, что задание является </a:t>
            </a:r>
            <a:r>
              <a:rPr lang="ru-RU" b="1" dirty="0" smtClean="0"/>
              <a:t>новой</a:t>
            </a:r>
            <a:r>
              <a:rPr lang="ru-RU" dirty="0" smtClean="0"/>
              <a:t> для учащихся формой проверки знаний  по   физике . В практике преподавания предмета такие  задачи  обычно решаются на уроке </a:t>
            </a:r>
            <a:r>
              <a:rPr lang="ru-RU" b="1" dirty="0" smtClean="0"/>
              <a:t>устно</a:t>
            </a:r>
            <a:r>
              <a:rPr lang="ru-RU" dirty="0" smtClean="0"/>
              <a:t>. При этом достаточно сложно добиться от учащихся не просто правильного ответа, но и выстроенной </a:t>
            </a:r>
            <a:r>
              <a:rPr lang="ru-RU" b="1" dirty="0" smtClean="0"/>
              <a:t>цепочки рассуждений</a:t>
            </a:r>
            <a:r>
              <a:rPr lang="ru-RU" dirty="0" smtClean="0"/>
              <a:t>. На экзамене же требовалось привести </a:t>
            </a:r>
            <a:r>
              <a:rPr lang="ru-RU" b="1" dirty="0" smtClean="0"/>
              <a:t>письменный</a:t>
            </a:r>
            <a:r>
              <a:rPr lang="ru-RU" dirty="0" smtClean="0"/>
              <a:t> ответ, что оказалось </a:t>
            </a:r>
            <a:r>
              <a:rPr lang="ru-RU" b="1" dirty="0" smtClean="0"/>
              <a:t>еще более сложным.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В</a:t>
            </a:r>
            <a:r>
              <a:rPr lang="ru-RU" dirty="0" smtClean="0"/>
              <a:t>озникают проблемы, связанные с умением интерпретировать информацию и строить собственные высказывания с использованием терминологии физики. Учащиеся, хорошо работающие на уровне воспроизведения или применения в типовых учебных ситуациях, теряются при необходимости продемонстрировать </a:t>
            </a:r>
            <a:r>
              <a:rPr lang="ru-RU" b="1" dirty="0" smtClean="0"/>
              <a:t>самостоятельность мышления </a:t>
            </a:r>
            <a:r>
              <a:rPr lang="ru-RU" dirty="0" smtClean="0"/>
              <a:t>даже в самых элементарных ситуациях. Одна из причин – использование как при закреплении знаний, так и при их контроле учебных заданий, опирающихся в основном на </a:t>
            </a:r>
            <a:r>
              <a:rPr lang="ru-RU" b="1" dirty="0" smtClean="0"/>
              <a:t>запоминание и многократное повторение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Целесообразно при планировании тематических контрольных или зачетных работ проводить их предварительный анализ и коррекцию исходя из проверяемых умений и уровней самостоятельности мышления, которые требуются при выполнении тех или иных заданий, а не только исходя из необходимости обеспечить полноту проверки изученного содержания.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КИМ ГИА в 2013г.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100" dirty="0" smtClean="0"/>
              <a:t>Увеличено общее количество заданий до 27: добавлено задание 8 с выбором ответа – на тепловые явления</a:t>
            </a:r>
          </a:p>
          <a:p>
            <a:pPr>
              <a:buNone/>
            </a:pPr>
            <a:r>
              <a:rPr lang="ru-RU" sz="3100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Задание 23  с кратким ответом –  на понимание и анализ экспериментальных данных,  представленных в виде таблицы,  графика или рисунка  (схемы)</a:t>
            </a:r>
          </a:p>
          <a:p>
            <a:pPr>
              <a:buFont typeface="Wingdings" pitchFamily="2" charset="2"/>
              <a:buChar char="Ø"/>
            </a:pPr>
            <a:endParaRPr lang="ru-RU" sz="3100" dirty="0" smtClean="0"/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Увеличилось до пяти количество заданий с развернутым ответом: к четырем заданиям с развернутым ответом части 3 добавилось задание 19 части 1 – на применение информации из текста физического содержания</a:t>
            </a:r>
          </a:p>
          <a:p>
            <a:pPr>
              <a:buFont typeface="Wingdings" pitchFamily="2" charset="2"/>
              <a:buChar char="Ø"/>
            </a:pPr>
            <a:endParaRPr lang="ru-RU" sz="3100" dirty="0" smtClean="0"/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 Максимальный первичный балл за работу вырос до 40.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Обучающая и контролирующая задачи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9545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u="sng" dirty="0" smtClean="0"/>
              <a:t>Обучающая</a:t>
            </a:r>
            <a:r>
              <a:rPr lang="ru-RU" sz="2800" dirty="0" smtClean="0"/>
              <a:t>: На основе формулы </a:t>
            </a:r>
            <a:r>
              <a:rPr lang="en-US" sz="2800" dirty="0" smtClean="0"/>
              <a:t>Q</a:t>
            </a:r>
            <a:r>
              <a:rPr lang="ru-RU" sz="2800" dirty="0" smtClean="0"/>
              <a:t> </a:t>
            </a:r>
            <a:r>
              <a:rPr lang="en-US" sz="2800" dirty="0" smtClean="0"/>
              <a:t>=</a:t>
            </a:r>
            <a:r>
              <a:rPr lang="ru-RU" sz="2800" dirty="0" smtClean="0"/>
              <a:t> </a:t>
            </a:r>
            <a:r>
              <a:rPr lang="en-US" sz="2800" dirty="0" err="1" smtClean="0"/>
              <a:t>cm∆t</a:t>
            </a:r>
            <a:r>
              <a:rPr lang="en-US" sz="2800" dirty="0" smtClean="0"/>
              <a:t>⁰ </a:t>
            </a:r>
            <a:r>
              <a:rPr lang="ru-RU" sz="2800" dirty="0" smtClean="0"/>
              <a:t> составьте задачи. Простейших четыре задачи. Одна из них решается по формуле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Представьте массу тела через плотность и объем и составьте следующую задачу и ее решение. Варианты:  </a:t>
            </a:r>
            <a:endParaRPr lang="ru-RU" sz="28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500306"/>
            <a:ext cx="1676400" cy="1042987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0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           </a:t>
            </a:r>
            <a:r>
              <a:rPr lang="ru-RU" dirty="0" smtClean="0"/>
              <a:t>  </a:t>
            </a:r>
            <a:r>
              <a:rPr lang="ru-RU" sz="2800" b="1" dirty="0" smtClean="0"/>
              <a:t>Пробуем решать проблему</a:t>
            </a:r>
            <a:endParaRPr lang="ru-RU" sz="2800" b="1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857760"/>
            <a:ext cx="1847850" cy="120015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786322"/>
            <a:ext cx="1838325" cy="1114425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полученных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/>
              <a:t>Зависит ли масса тела от количества полученной теплоты? От удельной теплоемкости? От изменения температуры?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От чего зависит масса тела?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Зависит ли объем тела заданной массы от указанных величин?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От чего зависит объем?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Зависит ли плотность вещества от указанных величин?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От чего зависит плотность вещества?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Контролирующее</a:t>
            </a:r>
            <a:r>
              <a:rPr lang="ru-RU" dirty="0" smtClean="0"/>
              <a:t>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Задача. Алюминиевую деталь нагрели от комнатной температуры до 100⁰С. Как изменились при этом масса детали, ее плотность и объем?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«Секреты» подготовки к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Способ проверки результатов обучения влияет на сам процесс обучения, ведь учат и учатся так, чтобы успешно выдержать проверку.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Обучение по любой теме должно пройти четыре этапа: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Первый учебный, на котором надо забыть о контроле и все внимание уделить обучению;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Первый контрольный, в котором дается достаточно большое число простых заданий, без «подвохов»;</a:t>
            </a:r>
          </a:p>
          <a:p>
            <a:pPr marL="514350" indent="-514350">
              <a:buAutoNum type="arabicPeriod"/>
            </a:pPr>
            <a:r>
              <a:rPr lang="ru-RU" dirty="0" smtClean="0"/>
              <a:t>Второй учебный, на котором обращается внимание на типичные «подвохи»;</a:t>
            </a:r>
          </a:p>
          <a:p>
            <a:pPr marL="514350" indent="-514350">
              <a:buAutoNum type="arabicPeriod"/>
            </a:pPr>
            <a:r>
              <a:rPr lang="ru-RU" dirty="0" smtClean="0"/>
              <a:t>Второй контрольный, на котором дается большое число заданий, в которых проверяется понимание, уже достигнутое ранее при решении задач с «подвохами».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ли к сдаче тестов готовиться по самим тестам?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Можно, но при соблюдении указанных четырех этапов.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Содержание </a:t>
            </a:r>
            <a:r>
              <a:rPr lang="ru-RU" b="1" dirty="0" smtClean="0"/>
              <a:t>заданий тестов </a:t>
            </a:r>
            <a:r>
              <a:rPr lang="ru-RU" dirty="0" smtClean="0"/>
              <a:t>подскажет учителю содержание </a:t>
            </a:r>
            <a:r>
              <a:rPr lang="ru-RU" b="1" dirty="0" smtClean="0"/>
              <a:t>учебных заданий.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Описанные четыре этапа в некоторой мере соответствуют </a:t>
            </a:r>
            <a:r>
              <a:rPr lang="ru-RU" b="1" dirty="0" smtClean="0"/>
              <a:t>четырем уровням сложности заданий.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1.Орлов </a:t>
            </a:r>
            <a:r>
              <a:rPr lang="ru-RU" dirty="0" smtClean="0"/>
              <a:t>В.А, Никифоров Г.Г. Единый государственный экзамен ФИЗИКА. Методика подготовки. М:Просвещение,Эксмо,2006.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2.Орлов </a:t>
            </a:r>
            <a:r>
              <a:rPr lang="ru-RU" dirty="0" smtClean="0"/>
              <a:t>В.А, </a:t>
            </a:r>
            <a:r>
              <a:rPr lang="ru-RU" dirty="0" err="1" smtClean="0"/>
              <a:t>Генденштейн</a:t>
            </a:r>
            <a:r>
              <a:rPr lang="ru-RU" dirty="0" smtClean="0"/>
              <a:t> Л.Э «1 сентября»). Можно ли к сдаче тестов готовится по самим тестам?//Физика- ПС.2009 №17( </a:t>
            </a:r>
            <a:r>
              <a:rPr lang="ru-RU" dirty="0" err="1" smtClean="0"/>
              <a:t>Издат</a:t>
            </a:r>
            <a:r>
              <a:rPr lang="ru-RU" dirty="0" smtClean="0"/>
              <a:t>. дом «Первое сентября</a:t>
            </a:r>
            <a:r>
              <a:rPr lang="ru-RU" dirty="0" smtClean="0"/>
              <a:t>»)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3.Генденштейн </a:t>
            </a:r>
            <a:r>
              <a:rPr lang="ru-RU" dirty="0" smtClean="0"/>
              <a:t>Л.Э. Каковы задачи задач в школьном курсе физики?// Физика- ПС.2009 №17( </a:t>
            </a:r>
            <a:r>
              <a:rPr lang="ru-RU" dirty="0" err="1" smtClean="0"/>
              <a:t>Издат</a:t>
            </a:r>
            <a:r>
              <a:rPr lang="ru-RU" dirty="0" smtClean="0"/>
              <a:t>. дом «Первое сентября»).</a:t>
            </a:r>
          </a:p>
          <a:p>
            <a:r>
              <a:rPr lang="ru-RU" u="sng" dirty="0" smtClean="0">
                <a:hlinkClick r:id="rId2"/>
              </a:rPr>
              <a:t>http://evolkov.net/case/case.study.html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http://www.fipi.ru/binaries/1365/1.pdf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Задание</a:t>
            </a:r>
            <a:r>
              <a:rPr lang="ru-RU" dirty="0" smtClean="0"/>
              <a:t> №8 (МИОО 2012)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400" dirty="0" smtClean="0"/>
              <a:t>Три цилиндра одинаковых высоты и радиуса, сделанные из алюминия, цинка и меди, нагрели до одинаковой температуры и поставили торцами на горизонтальную поверхность льда, имеющую температуру 0⁰С. Когда установилось тепловое равновесие, цилиндры проплавили во льду цилиндрические  углубления. Считая что вся теплота, отводимая от цилиндров при их остывании, передавалась льду, определите, под каким из цилиндров углубление получилось больше.</a:t>
            </a:r>
          </a:p>
          <a:p>
            <a:pPr marL="457200" indent="-457200">
              <a:buNone/>
            </a:pPr>
            <a:r>
              <a:rPr lang="ru-RU" sz="2400" b="1" i="1" dirty="0" smtClean="0"/>
              <a:t>1)Под </a:t>
            </a:r>
            <a:r>
              <a:rPr lang="ru-RU" sz="2400" b="1" i="1" dirty="0" smtClean="0"/>
              <a:t>цинковым   2) под алюминиевым  3) под медным  </a:t>
            </a:r>
          </a:p>
          <a:p>
            <a:pPr marL="457200" indent="-457200">
              <a:buNone/>
            </a:pPr>
            <a:r>
              <a:rPr lang="ru-RU" sz="2400" b="1" i="1" dirty="0" smtClean="0"/>
              <a:t>4) под всеми тремя цилиндрами углубления одинаковые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0040"/>
            <a:ext cx="6910414" cy="1143000"/>
          </a:xfrm>
        </p:spPr>
        <p:txBody>
          <a:bodyPr/>
          <a:lstStyle/>
          <a:p>
            <a:r>
              <a:rPr lang="ru-RU" dirty="0" smtClean="0"/>
              <a:t>Ответ к заданию №8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Для решения необходимо учесть произведение массы тела на  удельную теплоемкость вещества</a:t>
            </a:r>
            <a:r>
              <a:rPr lang="en-US" dirty="0" smtClean="0"/>
              <a:t> (mc).</a:t>
            </a:r>
            <a:r>
              <a:rPr lang="ru-RU" dirty="0" smtClean="0"/>
              <a:t> Учитывая, что объемы тел одинаковы, а плотность различна, выберем тело, для которого произведение плотности и удельной теплоемкости наибольшее. Оно выделит наибольшее количество теплоты, а значит, расплавит больше льда. Таким телом является тело из меди.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19 ( демоверсия 2013)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300" b="1" dirty="0" smtClean="0"/>
              <a:t>При выполнении задания 19  с развёрнутым ответом используйте отдельный лист.  Запишите сначала номер задания,  а затем ответ на него. Полный ответ должен включать не только ответ на вопрос, но и его развёрнутое, логически связанное обоснование. </a:t>
            </a:r>
          </a:p>
          <a:p>
            <a:pPr>
              <a:buFont typeface="Wingdings" pitchFamily="2" charset="2"/>
              <a:buChar char="Ø"/>
            </a:pPr>
            <a:r>
              <a:rPr lang="ru-RU" sz="4600" dirty="0" smtClean="0"/>
              <a:t>     Изменится ли и если изменится,  то как время нагревания кастрюли на индукционной плите при увеличении частоты переменного электрического тока в катушке индуктивности под стеклокерамической поверхностью плиты? Ответ поясните.</a:t>
            </a:r>
            <a:endParaRPr lang="ru-RU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0040"/>
            <a:ext cx="6910414" cy="1143000"/>
          </a:xfrm>
        </p:spPr>
        <p:txBody>
          <a:bodyPr/>
          <a:lstStyle/>
          <a:p>
            <a:r>
              <a:rPr lang="ru-RU" dirty="0" smtClean="0"/>
              <a:t>Ответ на вопрос № 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sz="3400" dirty="0" smtClean="0"/>
              <a:t>Сила индукционного тока в проводнике зависит от величины ЭДС индукции и сопротивления проводника. При неизменном сопротивлении  с увеличением ЭДС увеличивается сила тока.  По </a:t>
            </a:r>
            <a:r>
              <a:rPr lang="ru-RU" sz="3400" b="1" dirty="0" smtClean="0"/>
              <a:t>закону электромагнитной индукции ЭДС </a:t>
            </a:r>
            <a:r>
              <a:rPr lang="ru-RU" sz="3400" dirty="0" smtClean="0"/>
              <a:t>прямо пропорциональна скорости изменения магнитного потока, создаваемого переменным током в катушке нагревательного прибора. Чем больше частота переменного тока, тем быстрее меняется магнитный поток, следовательно возрастает и ЭДС, а значит , возрастает и сила индукционного тока. Чем больше сила тока, тем большее количество теплоты выделяется в проводнике  за данный промежуток  времени </a:t>
            </a:r>
            <a:r>
              <a:rPr lang="ru-RU" sz="3400" b="1" dirty="0" smtClean="0"/>
              <a:t>(по закону Джоуля - Ленца</a:t>
            </a:r>
            <a:r>
              <a:rPr lang="ru-RU" sz="3400" dirty="0" smtClean="0"/>
              <a:t>).</a:t>
            </a:r>
            <a:r>
              <a:rPr lang="en-US" sz="3400" dirty="0" smtClean="0"/>
              <a:t> </a:t>
            </a:r>
            <a:r>
              <a:rPr lang="ru-RU" sz="3400" dirty="0" smtClean="0"/>
              <a:t>Следовательно, с увеличением частоты переменного тока время нагрева дна кастрюли на индукционной плите уменьшится</a:t>
            </a:r>
            <a:r>
              <a:rPr lang="en-US" sz="3400" dirty="0" smtClean="0"/>
              <a:t>. 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929618" cy="15716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Задание №23 (МИОО 2012)</a:t>
            </a:r>
            <a:br>
              <a:rPr lang="ru-RU" sz="2400" dirty="0" smtClean="0"/>
            </a:br>
            <a:r>
              <a:rPr lang="ru-RU" sz="2400" dirty="0" smtClean="0"/>
              <a:t>изменение температуры воды при опускании в нее тел разной массы из различных материалов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619"/>
                <a:gridCol w="2387881"/>
                <a:gridCol w="1382458"/>
                <a:gridCol w="22370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 опыта</a:t>
                      </a:r>
                      <a:endParaRPr lang="ru-RU" sz="24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Удельная теплоемкость тела Дж/кг ⁰С</a:t>
                      </a:r>
                      <a:endParaRPr lang="ru-RU" sz="24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Масса тела, г</a:t>
                      </a:r>
                      <a:endParaRPr lang="ru-RU" sz="24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Повышение температуры воды ∆</a:t>
                      </a:r>
                      <a:r>
                        <a:rPr lang="en-US" sz="2400" dirty="0" smtClean="0"/>
                        <a:t>t </a:t>
                      </a:r>
                      <a:r>
                        <a:rPr lang="ru-RU" sz="2400" dirty="0" smtClean="0"/>
                        <a:t> ⁰</a:t>
                      </a:r>
                      <a:r>
                        <a:rPr lang="en-US" sz="2400" dirty="0" smtClean="0"/>
                        <a:t>C</a:t>
                      </a:r>
                      <a:endParaRPr lang="ru-RU" sz="2400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920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300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920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600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16</a:t>
                      </a:r>
                      <a:endParaRPr lang="ru-RU" sz="3200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500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150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130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600</a:t>
                      </a:r>
                      <a:endParaRPr lang="ru-RU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142900"/>
            <a:ext cx="6981852" cy="160594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 </a:t>
            </a:r>
            <a:r>
              <a:rPr lang="ru-RU" sz="2800" dirty="0" smtClean="0"/>
              <a:t>предложенного перечня </a:t>
            </a:r>
            <a:r>
              <a:rPr lang="ru-RU" sz="2800" dirty="0" smtClean="0"/>
              <a:t>     утверждений </a:t>
            </a:r>
            <a:r>
              <a:rPr lang="ru-RU" sz="2800" dirty="0" smtClean="0"/>
              <a:t>выберите два правильных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1) Если не изменяя другие величины, изменить массу тела в 2 раза, то повышение температуры воды также изменится в 2 раза.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2)При увеличении удельной теплоемкости тела повышение температуры воды обязательно увеличится.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3)Если, не изменяя друге величины, увеличить  удельную теплоемкость тела, то повышение температуры воды увеличится.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4)Удельная теплоемкость воды намного меньше удельной теплоемкости использовавшихся тел.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5) Если не изменяя другие величины, уменьшить массу тела, то повышение температуры воды уменьшится.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</a:t>
            </a:r>
            <a:r>
              <a:rPr lang="ru-RU" sz="3200" dirty="0" smtClean="0"/>
              <a:t>ыбор </a:t>
            </a:r>
            <a:r>
              <a:rPr lang="ru-RU" sz="3200" dirty="0" smtClean="0"/>
              <a:t>ответа к  заданию №23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Анализ формулы: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sz="3100" dirty="0" smtClean="0"/>
              <a:t>От каких величин зависит ∆</a:t>
            </a:r>
            <a:r>
              <a:rPr lang="en-US" sz="3100" dirty="0" smtClean="0"/>
              <a:t>t₂</a:t>
            </a:r>
            <a:r>
              <a:rPr lang="ru-RU" sz="3100" dirty="0" smtClean="0"/>
              <a:t>?</a:t>
            </a:r>
            <a:endParaRPr lang="en-US" sz="3100" dirty="0" smtClean="0"/>
          </a:p>
          <a:p>
            <a:r>
              <a:rPr lang="ru-RU" sz="2800" dirty="0" smtClean="0"/>
              <a:t>Анализ формулы и данные из таблицы  показывают, что утверждения 1 и 2 не верны.</a:t>
            </a:r>
          </a:p>
          <a:p>
            <a:r>
              <a:rPr lang="ru-RU" sz="2800" dirty="0" smtClean="0"/>
              <a:t>Данные из таблицы подтверждают правильность утверждения №3 (анализ формулы не дает быстрого очевидного результата).</a:t>
            </a:r>
          </a:p>
          <a:p>
            <a:r>
              <a:rPr lang="ru-RU" sz="2800" dirty="0" smtClean="0"/>
              <a:t>Утверждение №4 не верно, т.к. вода имеет наибольшую удельную теплоемкость ( </a:t>
            </a:r>
            <a:r>
              <a:rPr lang="ru-RU" sz="2800" b="1" i="1" dirty="0" smtClean="0"/>
              <a:t>ученикам следует советовать читать данное утверждение внимательно до конца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Данные из таблицы подтверждают правильность утверждения №5 (анализ формулы не дает быстрого очевидного результата).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214422"/>
            <a:ext cx="2857520" cy="114300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549</TotalTime>
  <Words>1382</Words>
  <PresentationFormat>Экран (4:3)</PresentationFormat>
  <Paragraphs>122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Подготовка к ГИА по физике 2013</vt:lpstr>
      <vt:lpstr>Изменения в КИМ ГИА в 2013г.</vt:lpstr>
      <vt:lpstr>Задание №8 (МИОО 2012)</vt:lpstr>
      <vt:lpstr>Ответ к заданию №8</vt:lpstr>
      <vt:lpstr>Задание 19 ( демоверсия 2013)</vt:lpstr>
      <vt:lpstr>Ответ на вопрос № 19</vt:lpstr>
      <vt:lpstr>Задание №23 (МИОО 2012) изменение температуры воды при опускании в нее тел разной массы из различных материалов</vt:lpstr>
      <vt:lpstr>Из предложенного перечня      утверждений выберите два правильных</vt:lpstr>
      <vt:lpstr>выбор ответа к  заданию №23</vt:lpstr>
      <vt:lpstr>Сколько качественных задач в КИМ ?</vt:lpstr>
      <vt:lpstr>Выводы</vt:lpstr>
      <vt:lpstr>Слайд 12</vt:lpstr>
      <vt:lpstr>Ключевая учебная ситуация -Уравнение теплового баланса</vt:lpstr>
      <vt:lpstr>Слайд 14</vt:lpstr>
      <vt:lpstr>Слайд 15</vt:lpstr>
      <vt:lpstr>Из анализа результатов ГИА по физике в 2012г.</vt:lpstr>
      <vt:lpstr>Слайд 17</vt:lpstr>
      <vt:lpstr>Слайд 18</vt:lpstr>
      <vt:lpstr>Слайд 19</vt:lpstr>
      <vt:lpstr>Обучающая и контролирующая задачи</vt:lpstr>
      <vt:lpstr>Анализ полученных решений</vt:lpstr>
      <vt:lpstr>Контролирующее задание</vt:lpstr>
      <vt:lpstr>«Секреты» подготовки к ГИА</vt:lpstr>
      <vt:lpstr> Обучение по любой теме должно пройти четыре этапа: </vt:lpstr>
      <vt:lpstr>Можно ли к сдаче тестов готовиться по самим тестам?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 по физике 2013</dc:title>
  <cp:lastModifiedBy>Пользователь</cp:lastModifiedBy>
  <cp:revision>56</cp:revision>
  <dcterms:modified xsi:type="dcterms:W3CDTF">2012-12-16T09:04:19Z</dcterms:modified>
</cp:coreProperties>
</file>