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4" r:id="rId5"/>
    <p:sldId id="265" r:id="rId6"/>
    <p:sldId id="266" r:id="rId7"/>
    <p:sldId id="259" r:id="rId8"/>
    <p:sldId id="260" r:id="rId9"/>
    <p:sldId id="285" r:id="rId10"/>
    <p:sldId id="291" r:id="rId11"/>
    <p:sldId id="28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8.4633031982113346E-2"/>
          <c:y val="0.14225326190249538"/>
          <c:w val="0.44087148828618739"/>
          <c:h val="0.80164066741155671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9999FF"/>
            </a:solidFill>
            <a:ln w="9516">
              <a:solidFill>
                <a:srgbClr val="000000"/>
              </a:solidFill>
              <a:prstDash val="solid"/>
            </a:ln>
          </c:spPr>
          <c:explosion val="7"/>
          <c:dPt>
            <c:idx val="1"/>
            <c:spPr>
              <a:solidFill>
                <a:srgbClr val="993366"/>
              </a:solidFill>
              <a:ln w="9516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FCC"/>
              </a:solidFill>
              <a:ln w="9516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19031">
                <a:noFill/>
              </a:ln>
            </c:spPr>
            <c:txPr>
              <a:bodyPr/>
              <a:lstStyle/>
              <a:p>
                <a:pPr>
                  <a:defRPr sz="1236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Sheet1!$B$1:$D$1</c:f>
              <c:strCache>
                <c:ptCount val="3"/>
                <c:pt idx="0">
                  <c:v>Высшая кв.категория</c:v>
                </c:pt>
                <c:pt idx="1">
                  <c:v>Первая кв.категория</c:v>
                </c:pt>
                <c:pt idx="2">
                  <c:v>Не имеют категории</c:v>
                </c:pt>
              </c:strCache>
            </c:strRef>
          </c:cat>
          <c:val>
            <c:numRef>
              <c:f>Sheet1!$B$2:$D$2</c:f>
              <c:numCache>
                <c:formatCode>0%</c:formatCode>
                <c:ptCount val="3"/>
                <c:pt idx="0">
                  <c:v>9.0000000000000066E-2</c:v>
                </c:pt>
                <c:pt idx="1">
                  <c:v>0.65000000000000324</c:v>
                </c:pt>
                <c:pt idx="2" formatCode="0.00%">
                  <c:v>0.26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rgbClr val="993366"/>
            </a:solidFill>
            <a:ln w="9516">
              <a:solidFill>
                <a:srgbClr val="000000"/>
              </a:solidFill>
              <a:prstDash val="solid"/>
            </a:ln>
          </c:spPr>
          <c:explosion val="25"/>
          <c:dPt>
            <c:idx val="0"/>
            <c:spPr>
              <a:solidFill>
                <a:srgbClr val="9999FF"/>
              </a:solidFill>
              <a:ln w="9516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FCC"/>
              </a:solidFill>
              <a:ln w="9516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19031">
                <a:noFill/>
              </a:ln>
            </c:spPr>
            <c:txPr>
              <a:bodyPr/>
              <a:lstStyle/>
              <a:p>
                <a:pPr>
                  <a:defRPr sz="1236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Sheet1!$B$1:$D$1</c:f>
              <c:strCache>
                <c:ptCount val="3"/>
                <c:pt idx="0">
                  <c:v>Высшая кв.категория</c:v>
                </c:pt>
                <c:pt idx="1">
                  <c:v>Первая кв.категория</c:v>
                </c:pt>
                <c:pt idx="2">
                  <c:v>Не имеют категории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rgbClr val="FFFFCC"/>
            </a:solidFill>
            <a:ln w="9516">
              <a:solidFill>
                <a:srgbClr val="000000"/>
              </a:solidFill>
              <a:prstDash val="solid"/>
            </a:ln>
          </c:spPr>
          <c:explosion val="25"/>
          <c:dPt>
            <c:idx val="0"/>
            <c:spPr>
              <a:solidFill>
                <a:srgbClr val="9999FF"/>
              </a:solidFill>
              <a:ln w="9516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993366"/>
              </a:solidFill>
              <a:ln w="9516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19031">
                <a:noFill/>
              </a:ln>
            </c:spPr>
            <c:txPr>
              <a:bodyPr/>
              <a:lstStyle/>
              <a:p>
                <a:pPr>
                  <a:defRPr sz="1236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Sheet1!$B$1:$D$1</c:f>
              <c:strCache>
                <c:ptCount val="3"/>
                <c:pt idx="0">
                  <c:v>Высшая кв.категория</c:v>
                </c:pt>
                <c:pt idx="1">
                  <c:v>Первая кв.категория</c:v>
                </c:pt>
                <c:pt idx="2">
                  <c:v>Не имеют категории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solidFill>
              <a:srgbClr val="CCFFFF"/>
            </a:solidFill>
            <a:ln w="9516">
              <a:solidFill>
                <a:srgbClr val="000000"/>
              </a:solidFill>
              <a:prstDash val="solid"/>
            </a:ln>
          </c:spPr>
          <c:explosion val="25"/>
          <c:dPt>
            <c:idx val="0"/>
            <c:spPr>
              <a:solidFill>
                <a:srgbClr val="9999FF"/>
              </a:solidFill>
              <a:ln w="9516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993366"/>
              </a:solidFill>
              <a:ln w="9516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FCC"/>
              </a:solidFill>
              <a:ln w="9516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19031">
                <a:noFill/>
              </a:ln>
            </c:spPr>
            <c:txPr>
              <a:bodyPr/>
              <a:lstStyle/>
              <a:p>
                <a:pPr>
                  <a:defRPr sz="1236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Sheet1!$B$1:$D$1</c:f>
              <c:strCache>
                <c:ptCount val="3"/>
                <c:pt idx="0">
                  <c:v>Высшая кв.категория</c:v>
                </c:pt>
                <c:pt idx="1">
                  <c:v>Первая кв.категория</c:v>
                </c:pt>
                <c:pt idx="2">
                  <c:v>Не имеют категории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</c:strCache>
            </c:strRef>
          </c:tx>
          <c:spPr>
            <a:solidFill>
              <a:srgbClr val="660066"/>
            </a:solidFill>
            <a:ln w="9516">
              <a:solidFill>
                <a:srgbClr val="000000"/>
              </a:solidFill>
              <a:prstDash val="solid"/>
            </a:ln>
          </c:spPr>
          <c:explosion val="25"/>
          <c:dPt>
            <c:idx val="0"/>
            <c:spPr>
              <a:solidFill>
                <a:srgbClr val="9999FF"/>
              </a:solidFill>
              <a:ln w="9516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993366"/>
              </a:solidFill>
              <a:ln w="9516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FCC"/>
              </a:solidFill>
              <a:ln w="9516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19031">
                <a:noFill/>
              </a:ln>
            </c:spPr>
            <c:txPr>
              <a:bodyPr/>
              <a:lstStyle/>
              <a:p>
                <a:pPr>
                  <a:defRPr sz="1236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Sheet1!$B$1:$D$1</c:f>
              <c:strCache>
                <c:ptCount val="3"/>
                <c:pt idx="0">
                  <c:v>Высшая кв.категория</c:v>
                </c:pt>
                <c:pt idx="1">
                  <c:v>Первая кв.категория</c:v>
                </c:pt>
                <c:pt idx="2">
                  <c:v>Не имеют категории</c:v>
                </c:pt>
              </c:strCache>
            </c:strRef>
          </c:cat>
          <c:val>
            <c:numRef>
              <c:f>Sheet1!$B$6:$D$6</c:f>
              <c:numCache>
                <c:formatCode>General</c:formatCode>
                <c:ptCount val="3"/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</c:strCache>
            </c:strRef>
          </c:tx>
          <c:spPr>
            <a:solidFill>
              <a:srgbClr val="FF8080"/>
            </a:solidFill>
            <a:ln w="9516">
              <a:solidFill>
                <a:srgbClr val="000000"/>
              </a:solidFill>
              <a:prstDash val="solid"/>
            </a:ln>
          </c:spPr>
          <c:explosion val="25"/>
          <c:dPt>
            <c:idx val="0"/>
            <c:spPr>
              <a:solidFill>
                <a:srgbClr val="9999FF"/>
              </a:solidFill>
              <a:ln w="9516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993366"/>
              </a:solidFill>
              <a:ln w="9516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FCC"/>
              </a:solidFill>
              <a:ln w="9516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19031">
                <a:noFill/>
              </a:ln>
            </c:spPr>
            <c:txPr>
              <a:bodyPr/>
              <a:lstStyle/>
              <a:p>
                <a:pPr>
                  <a:defRPr sz="1236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Sheet1!$B$1:$D$1</c:f>
              <c:strCache>
                <c:ptCount val="3"/>
                <c:pt idx="0">
                  <c:v>Высшая кв.категория</c:v>
                </c:pt>
                <c:pt idx="1">
                  <c:v>Первая кв.категория</c:v>
                </c:pt>
                <c:pt idx="2">
                  <c:v>Не имеют категории</c:v>
                </c:pt>
              </c:strCache>
            </c:strRef>
          </c:cat>
          <c:val>
            <c:numRef>
              <c:f>Sheet1!$B$7:$D$7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firstSliceAng val="0"/>
      </c:pieChart>
      <c:spPr>
        <a:solidFill>
          <a:srgbClr val="C0C0C0"/>
        </a:solidFill>
        <a:ln w="9516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55104743851463"/>
          <c:y val="0.30368255330412691"/>
          <c:w val="0.25298872363176927"/>
          <c:h val="0.42827349671219139"/>
        </c:manualLayout>
      </c:layout>
      <c:spPr>
        <a:noFill/>
        <a:ln w="2379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1236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7744" y="563196"/>
            <a:ext cx="62646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800" b="1" spc="50" dirty="0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Готовность сельской базовой школы к реализации ФГОС</a:t>
            </a:r>
            <a:endParaRPr lang="ru-RU" sz="4800" b="1" spc="50" dirty="0">
              <a:ln w="12700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329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Завуч\Desktop\фото конференция\вик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512" y="188640"/>
            <a:ext cx="2664296" cy="2849723"/>
          </a:xfrm>
          <a:prstGeom prst="rect">
            <a:avLst/>
          </a:prstGeom>
          <a:noFill/>
        </p:spPr>
      </p:pic>
      <p:pic>
        <p:nvPicPr>
          <p:cNvPr id="6" name="Picture 2" descr="C:\Users\Завуч\Desktop\фото конференция\катя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987824" y="188640"/>
            <a:ext cx="3424130" cy="3168352"/>
          </a:xfrm>
          <a:prstGeom prst="rect">
            <a:avLst/>
          </a:prstGeom>
          <a:noFill/>
        </p:spPr>
      </p:pic>
      <p:pic>
        <p:nvPicPr>
          <p:cNvPr id="7" name="Picture 2" descr="C:\Users\Завуч\Desktop\фото конференция\оля конкурс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79512" y="3501008"/>
            <a:ext cx="4104456" cy="24314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6628" name="Picture 4" descr="C:\Users\Завуч\Desktop\фото конференция\кристина конкурс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95736" y="3573016"/>
            <a:ext cx="4176464" cy="2463461"/>
          </a:xfrm>
          <a:prstGeom prst="rect">
            <a:avLst/>
          </a:prstGeom>
          <a:noFill/>
        </p:spPr>
      </p:pic>
      <p:pic>
        <p:nvPicPr>
          <p:cNvPr id="10" name="Picture 2" descr="C:\Users\Завуч\Desktop\фото конференция\денис о.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7544" y="260648"/>
            <a:ext cx="2509664" cy="3041047"/>
          </a:xfrm>
          <a:prstGeom prst="rect">
            <a:avLst/>
          </a:prstGeom>
          <a:noFill/>
        </p:spPr>
      </p:pic>
      <p:pic>
        <p:nvPicPr>
          <p:cNvPr id="11" name="Picture 2" descr="C:\Users\Завуч\Desktop\фото конференция\настя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981122" y="116633"/>
            <a:ext cx="2946517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МОУ «</a:t>
            </a:r>
            <a:r>
              <a:rPr lang="ru-RU" sz="3600" dirty="0" err="1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Кушалинская</a:t>
            </a:r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СОШ»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11560" y="1340768"/>
            <a:ext cx="7776864" cy="4248472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dirty="0" smtClean="0"/>
              <a:t>Текст слайда</a:t>
            </a:r>
            <a:endParaRPr lang="ru-RU" sz="3200" dirty="0"/>
          </a:p>
        </p:txBody>
      </p:sp>
      <p:pic>
        <p:nvPicPr>
          <p:cNvPr id="2" name="Picture 2" descr="C:\Users\Завуч\Desktop\фотографии\Рисунок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7584" y="1268760"/>
            <a:ext cx="7867650" cy="5133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5" name="Picture 3" descr="C:\Users\Завуч\Desktop\фото конференция\каб нач шк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512" y="1340768"/>
            <a:ext cx="4423021" cy="3940696"/>
          </a:xfrm>
          <a:prstGeom prst="rect">
            <a:avLst/>
          </a:prstGeom>
          <a:noFill/>
        </p:spPr>
      </p:pic>
      <p:pic>
        <p:nvPicPr>
          <p:cNvPr id="3076" name="Picture 4" descr="C:\Users\Завуч\Desktop\фото конференция\каб №5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3429000"/>
            <a:ext cx="4572000" cy="3429000"/>
          </a:xfrm>
          <a:prstGeom prst="rect">
            <a:avLst/>
          </a:prstGeom>
          <a:noFill/>
        </p:spPr>
      </p:pic>
      <p:pic>
        <p:nvPicPr>
          <p:cNvPr id="5" name="Picture 2" descr="C:\Users\Завуч\Desktop\фото конференция\сквернословие1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16016" y="260648"/>
            <a:ext cx="4248472" cy="27216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3" name="Picture 3" descr="C:\Users\Завуч\Desktop\фото конференция\центр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5576" y="1700808"/>
            <a:ext cx="6502400" cy="3930650"/>
          </a:xfrm>
          <a:prstGeom prst="rect">
            <a:avLst/>
          </a:prstGeom>
          <a:noFill/>
        </p:spPr>
      </p:pic>
      <p:pic>
        <p:nvPicPr>
          <p:cNvPr id="5" name="Picture 2" descr="C:\Users\Завуч\Desktop\фото конференция\каб зд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92080" y="116632"/>
            <a:ext cx="3674955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Завуч\Desktop\фото конференция\спорт площадк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1521" y="260649"/>
            <a:ext cx="4935488" cy="3600400"/>
          </a:xfrm>
          <a:prstGeom prst="rect">
            <a:avLst/>
          </a:prstGeom>
          <a:noFill/>
        </p:spPr>
      </p:pic>
      <p:pic>
        <p:nvPicPr>
          <p:cNvPr id="6147" name="Picture 3" descr="C:\Users\Завуч\Desktop\фото конференция\спортзал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347864" y="3192020"/>
            <a:ext cx="5494288" cy="34178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Качественный состав </a:t>
            </a:r>
            <a:r>
              <a:rPr lang="ru-RU" dirty="0" err="1" smtClean="0">
                <a:solidFill>
                  <a:schemeClr val="bg1"/>
                </a:solidFill>
              </a:rPr>
              <a:t>педколлектива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Объект 1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Направления педагогической деятельности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Проектирование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Сохранение и укрепление здоровья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Экологическое воспитание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Развитие творческих способностей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300" dirty="0" smtClean="0">
                <a:solidFill>
                  <a:schemeClr val="bg1"/>
                </a:solidFill>
              </a:rPr>
              <a:t>Здоровье</a:t>
            </a:r>
            <a:br>
              <a:rPr lang="ru-RU" sz="5300" dirty="0" smtClean="0">
                <a:solidFill>
                  <a:schemeClr val="bg1"/>
                </a:solidFill>
              </a:rPr>
            </a:br>
            <a:r>
              <a:rPr lang="ru-RU" sz="5300" dirty="0" smtClean="0">
                <a:solidFill>
                  <a:schemeClr val="bg1"/>
                </a:solidFill>
              </a:rPr>
              <a:t/>
            </a:r>
            <a:br>
              <a:rPr lang="ru-RU" sz="5300" dirty="0" smtClean="0">
                <a:solidFill>
                  <a:schemeClr val="bg1"/>
                </a:solidFill>
              </a:rPr>
            </a:br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здоро</a:t>
            </a:r>
            <a:endParaRPr lang="ru-RU" dirty="0"/>
          </a:p>
        </p:txBody>
      </p:sp>
      <p:pic>
        <p:nvPicPr>
          <p:cNvPr id="7172" name="Picture 4" descr="C:\Users\Завуч\Desktop\фото конференция\спорт меропр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95936" y="980728"/>
            <a:ext cx="5148064" cy="3709201"/>
          </a:xfrm>
          <a:prstGeom prst="rect">
            <a:avLst/>
          </a:prstGeom>
          <a:noFill/>
        </p:spPr>
      </p:pic>
      <p:pic>
        <p:nvPicPr>
          <p:cNvPr id="7173" name="Picture 5" descr="C:\Users\Завуч\Desktop\фото конференция\спорт мероприятие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79512" y="3779837"/>
            <a:ext cx="4718050" cy="3078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Развитие способностей обучающихся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5602" name="Picture 2" descr="C:\Users\Завуч\Desktop\фото конференция\краеведение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484784"/>
            <a:ext cx="5275435" cy="3168352"/>
          </a:xfrm>
          <a:prstGeom prst="rect">
            <a:avLst/>
          </a:prstGeom>
          <a:noFill/>
        </p:spPr>
      </p:pic>
      <p:pic>
        <p:nvPicPr>
          <p:cNvPr id="25603" name="Picture 3" descr="E:\юный художник\SDC1976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88024" y="3591018"/>
            <a:ext cx="4355976" cy="3266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33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Качественный состав педколлектива</vt:lpstr>
      <vt:lpstr>Направления педагогической деятельности</vt:lpstr>
      <vt:lpstr>    Здоровье     здоро</vt:lpstr>
      <vt:lpstr>Развитие способностей обучающихся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Завуч</cp:lastModifiedBy>
  <cp:revision>31</cp:revision>
  <dcterms:created xsi:type="dcterms:W3CDTF">2012-07-31T15:34:20Z</dcterms:created>
  <dcterms:modified xsi:type="dcterms:W3CDTF">2014-08-26T06:42:55Z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234770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