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8" r:id="rId4"/>
    <p:sldId id="258" r:id="rId5"/>
    <p:sldId id="263" r:id="rId6"/>
    <p:sldId id="269" r:id="rId7"/>
    <p:sldId id="274" r:id="rId8"/>
    <p:sldId id="273" r:id="rId9"/>
    <p:sldId id="271" r:id="rId10"/>
    <p:sldId id="264" r:id="rId11"/>
    <p:sldId id="267" r:id="rId12"/>
    <p:sldId id="276" r:id="rId13"/>
    <p:sldId id="275"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246B9C"/>
    <a:srgbClr val="99CC00"/>
    <a:srgbClr val="00FF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562" autoAdjust="0"/>
  </p:normalViewPr>
  <p:slideViewPr>
    <p:cSldViewPr>
      <p:cViewPr varScale="1">
        <p:scale>
          <a:sx n="61" d="100"/>
          <a:sy n="61" d="100"/>
        </p:scale>
        <p:origin x="-8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4100" name="Rectangle 4"/>
          <p:cNvSpPr>
            <a:spLocks noGrp="1" noChangeArrowheads="1"/>
          </p:cNvSpPr>
          <p:nvPr>
            <p:ph type="dt" sz="half" idx="2"/>
          </p:nvPr>
        </p:nvSpPr>
        <p:spPr/>
        <p:txBody>
          <a:bodyPr/>
          <a:lstStyle>
            <a:lvl1pPr>
              <a:defRPr/>
            </a:lvl1pPr>
          </a:lstStyle>
          <a:p>
            <a:endParaRPr lang="ru-RU"/>
          </a:p>
        </p:txBody>
      </p:sp>
      <p:sp>
        <p:nvSpPr>
          <p:cNvPr id="4101" name="Rectangle 5"/>
          <p:cNvSpPr>
            <a:spLocks noGrp="1" noChangeArrowheads="1"/>
          </p:cNvSpPr>
          <p:nvPr>
            <p:ph type="ftr" sz="quarter" idx="3"/>
          </p:nvPr>
        </p:nvSpPr>
        <p:spPr/>
        <p:txBody>
          <a:bodyPr/>
          <a:lstStyle>
            <a:lvl1pPr>
              <a:defRPr/>
            </a:lvl1pPr>
          </a:lstStyle>
          <a:p>
            <a:endParaRPr lang="ru-RU"/>
          </a:p>
        </p:txBody>
      </p:sp>
      <p:sp>
        <p:nvSpPr>
          <p:cNvPr id="4102" name="Rectangle 6"/>
          <p:cNvSpPr>
            <a:spLocks noGrp="1" noChangeArrowheads="1"/>
          </p:cNvSpPr>
          <p:nvPr>
            <p:ph type="sldNum" sz="quarter" idx="4"/>
          </p:nvPr>
        </p:nvSpPr>
        <p:spPr/>
        <p:txBody>
          <a:bodyPr/>
          <a:lstStyle>
            <a:lvl1pPr>
              <a:defRPr/>
            </a:lvl1pPr>
          </a:lstStyle>
          <a:p>
            <a:fld id="{95A0931A-D9CE-4133-B0FA-F131C908AABF}"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16BA830-AD66-4D7C-9A07-DF55AB755196}"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CF62867-54F9-4CF8-BD1D-65E3D6412158}"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C7FEDBA-7F33-49A8-91CA-04E7DA39F4EC}"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ABD0709-1D04-4B78-83D1-5FD4F4ACAC27}"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CAA8733-24DD-489E-8125-12E927BA97A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937DD804-E1A7-4331-8003-96B3AFE2BAC4}"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252E8D3-6591-4A57-8EAD-1BE143F7D77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2C67E77-A557-4109-A4F7-AAF38F637212}"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99CFC75-3E04-4170-934B-7D1D34E34D59}"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1193C73-85D9-4A96-A604-D985BDC0BCAF}"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gradFill rotWithShape="1">
            <a:gsLst>
              <a:gs pos="0">
                <a:schemeClr val="accent1"/>
              </a:gs>
              <a:gs pos="100000">
                <a:schemeClr val="accent2">
                  <a:alpha val="30000"/>
                </a:schemeClr>
              </a:gs>
            </a:gsLst>
            <a:lin ang="27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gradFill rotWithShape="1">
            <a:gsLst>
              <a:gs pos="0">
                <a:srgbClr val="CCFF66"/>
              </a:gs>
              <a:gs pos="50000">
                <a:srgbClr val="99CC00">
                  <a:alpha val="39999"/>
                </a:srgbClr>
              </a:gs>
              <a:gs pos="100000">
                <a:srgbClr val="CCFF66"/>
              </a:gs>
            </a:gsLst>
            <a:lin ang="18900000" scaled="1"/>
          </a:gra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1"/>
                </a:solidFill>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D54C5328-ACCA-43C2-A92E-2399E22CF76E}"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neoteo.com/Portals/0/imagenes/cache/BB23x550y1000.jpg" TargetMode="External"/><Relationship Id="rId1" Type="http://schemas.openxmlformats.org/officeDocument/2006/relationships/slideLayout" Target="../slideLayouts/slideLayout2.xml"/><Relationship Id="rId6" Type="http://schemas.openxmlformats.org/officeDocument/2006/relationships/hyperlink" Target="http://s54.radikal.ru/i146/0904/95/9ff05bda57c2.jpg" TargetMode="External"/><Relationship Id="rId5" Type="http://schemas.openxmlformats.org/officeDocument/2006/relationships/image" Target="../media/image10.jpeg"/><Relationship Id="rId4" Type="http://schemas.openxmlformats.org/officeDocument/2006/relationships/hyperlink" Target="http://www.zoovet.ru/fotoalbum/153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260648"/>
            <a:ext cx="7772400" cy="1470025"/>
          </a:xfrm>
          <a:noFill/>
        </p:spPr>
        <p:txBody>
          <a:bodyPr/>
          <a:lstStyle/>
          <a:p>
            <a:r>
              <a:rPr lang="ru-RU" sz="4800" dirty="0" smtClean="0">
                <a:solidFill>
                  <a:schemeClr val="tx1"/>
                </a:solidFill>
              </a:rPr>
              <a:t>     </a:t>
            </a:r>
            <a:br>
              <a:rPr lang="ru-RU" sz="4800" dirty="0" smtClean="0">
                <a:solidFill>
                  <a:schemeClr val="tx1"/>
                </a:solidFill>
              </a:rPr>
            </a:br>
            <a:r>
              <a:rPr lang="ru-RU" sz="4800" dirty="0" smtClean="0">
                <a:solidFill>
                  <a:schemeClr val="tx1"/>
                </a:solidFill>
              </a:rPr>
              <a:t/>
            </a:r>
            <a:br>
              <a:rPr lang="ru-RU" sz="4800" dirty="0" smtClean="0">
                <a:solidFill>
                  <a:schemeClr val="tx1"/>
                </a:solidFill>
              </a:rPr>
            </a:br>
            <a:r>
              <a:rPr lang="ru-RU" sz="4800" dirty="0" smtClean="0">
                <a:solidFill>
                  <a:schemeClr val="tx1"/>
                </a:solidFill>
              </a:rPr>
              <a:t>«Исследование</a:t>
            </a:r>
            <a:r>
              <a:rPr lang="ru-RU" sz="4800" dirty="0" smtClean="0"/>
              <a:t> взаимосвязи здоровья человека и экологического состояния его жилья.</a:t>
            </a:r>
            <a:r>
              <a:rPr lang="ru-RU" sz="4800" dirty="0" smtClean="0">
                <a:solidFill>
                  <a:schemeClr val="tx1"/>
                </a:solidFill>
              </a:rPr>
              <a:t> ».</a:t>
            </a:r>
            <a:endParaRPr lang="ru-RU" sz="4800" dirty="0">
              <a:solidFill>
                <a:schemeClr val="tx1"/>
              </a:solidFill>
            </a:endParaRPr>
          </a:p>
        </p:txBody>
      </p:sp>
      <p:sp>
        <p:nvSpPr>
          <p:cNvPr id="2051" name="Rectangle 3"/>
          <p:cNvSpPr>
            <a:spLocks noGrp="1" noChangeArrowheads="1"/>
          </p:cNvSpPr>
          <p:nvPr>
            <p:ph type="subTitle" idx="1"/>
          </p:nvPr>
        </p:nvSpPr>
        <p:spPr>
          <a:xfrm>
            <a:off x="2743200" y="5105400"/>
            <a:ext cx="6400800" cy="1752600"/>
          </a:xfrm>
          <a:noFill/>
        </p:spPr>
        <p:txBody>
          <a:bodyPr/>
          <a:lstStyle/>
          <a:p>
            <a:r>
              <a:rPr lang="ru-RU" b="0" dirty="0" err="1" smtClean="0">
                <a:solidFill>
                  <a:schemeClr val="bg1"/>
                </a:solidFill>
              </a:rPr>
              <a:t>Сколышева</a:t>
            </a:r>
            <a:r>
              <a:rPr lang="ru-RU" b="0" dirty="0" smtClean="0">
                <a:solidFill>
                  <a:schemeClr val="bg1"/>
                </a:solidFill>
              </a:rPr>
              <a:t> Е.В.</a:t>
            </a:r>
          </a:p>
          <a:p>
            <a:r>
              <a:rPr lang="ru-RU" b="0" dirty="0" smtClean="0">
                <a:solidFill>
                  <a:schemeClr val="bg1"/>
                </a:solidFill>
              </a:rPr>
              <a:t>Учитель биологии </a:t>
            </a:r>
          </a:p>
          <a:p>
            <a:r>
              <a:rPr lang="ru-RU" b="0" dirty="0" smtClean="0">
                <a:solidFill>
                  <a:schemeClr val="bg1"/>
                </a:solidFill>
              </a:rPr>
              <a:t>МАОУ  Лицей №1</a:t>
            </a:r>
            <a:endParaRPr lang="ru-RU" b="0" dirty="0">
              <a:solidFill>
                <a:schemeClr val="bg1"/>
              </a:solidFill>
            </a:endParaRPr>
          </a:p>
        </p:txBody>
      </p:sp>
      <p:pic>
        <p:nvPicPr>
          <p:cNvPr id="4" name="Picture 49" descr="C:\Users\Алексей\Desktop\экология\home-logo.jpg"/>
          <p:cNvPicPr>
            <a:picLocks noChangeAspect="1" noChangeArrowheads="1"/>
          </p:cNvPicPr>
          <p:nvPr/>
        </p:nvPicPr>
        <p:blipFill>
          <a:blip r:embed="rId2"/>
          <a:srcRect/>
          <a:stretch>
            <a:fillRect/>
          </a:stretch>
        </p:blipFill>
        <p:spPr bwMode="auto">
          <a:xfrm>
            <a:off x="0" y="3710547"/>
            <a:ext cx="2643174" cy="3147453"/>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188640"/>
            <a:ext cx="8229600" cy="1143000"/>
          </a:xfrm>
        </p:spPr>
        <p:txBody>
          <a:bodyPr/>
          <a:lstStyle/>
          <a:p>
            <a:r>
              <a:rPr lang="ru-RU" dirty="0" smtClean="0"/>
              <a:t>Как сделать свое пребывание в доме приятным и комфортным?</a:t>
            </a:r>
            <a:endParaRPr lang="ru-RU" dirty="0"/>
          </a:p>
        </p:txBody>
      </p:sp>
      <p:sp>
        <p:nvSpPr>
          <p:cNvPr id="6" name="Содержимое 5"/>
          <p:cNvSpPr>
            <a:spLocks noGrp="1"/>
          </p:cNvSpPr>
          <p:nvPr>
            <p:ph idx="1"/>
          </p:nvPr>
        </p:nvSpPr>
        <p:spPr>
          <a:xfrm>
            <a:off x="251520" y="1556792"/>
            <a:ext cx="8686800" cy="4525963"/>
          </a:xfrm>
        </p:spPr>
        <p:txBody>
          <a:bodyPr/>
          <a:lstStyle/>
          <a:p>
            <a:r>
              <a:rPr lang="ru-RU" dirty="0" smtClean="0"/>
              <a:t>1.Проветривайте свое помещение.</a:t>
            </a:r>
          </a:p>
          <a:p>
            <a:r>
              <a:rPr lang="ru-RU" dirty="0" smtClean="0"/>
              <a:t>2.Смотрите на состав строительных материалов и не отдавайте предпочтение неизвестным маркам.</a:t>
            </a:r>
          </a:p>
          <a:p>
            <a:r>
              <a:rPr lang="ru-RU" dirty="0" smtClean="0"/>
              <a:t>3. Пусть в доме по всюду будут растения.</a:t>
            </a:r>
          </a:p>
          <a:p>
            <a:r>
              <a:rPr lang="ru-RU" dirty="0" smtClean="0"/>
              <a:t>4.Делайте ремонт из природных материалов.</a:t>
            </a:r>
          </a:p>
          <a:p>
            <a:r>
              <a:rPr lang="ru-RU" dirty="0" smtClean="0"/>
              <a:t>5.Не забывайте про солнечный свет.</a:t>
            </a:r>
            <a:br>
              <a:rPr lang="ru-RU" dirty="0" smtClean="0"/>
            </a:br>
            <a:r>
              <a:rPr lang="ru-RU" dirty="0" smtClean="0"/>
              <a:t>6.Старайтесь не использовать химикаты.</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скаченое с гугле\скаченное ,Но не в папаках\школа\ind4.jpg"/>
          <p:cNvPicPr>
            <a:picLocks noGrp="1" noChangeAspect="1" noChangeArrowheads="1"/>
          </p:cNvPicPr>
          <p:nvPr>
            <p:ph type="pic" idx="1"/>
          </p:nvPr>
        </p:nvPicPr>
        <p:blipFill>
          <a:blip r:embed="rId2" cstate="print"/>
          <a:srcRect/>
          <a:stretch>
            <a:fillRect/>
          </a:stretch>
        </p:blipFill>
        <p:spPr bwMode="auto">
          <a:xfrm>
            <a:off x="142844" y="642918"/>
            <a:ext cx="6286544" cy="4822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Текст 4"/>
          <p:cNvSpPr>
            <a:spLocks noGrp="1"/>
          </p:cNvSpPr>
          <p:nvPr>
            <p:ph type="body" sz="half" idx="2"/>
          </p:nvPr>
        </p:nvSpPr>
        <p:spPr>
          <a:xfrm>
            <a:off x="6500826" y="1357298"/>
            <a:ext cx="2500330" cy="3857652"/>
          </a:xfrm>
        </p:spPr>
        <p:txBody>
          <a:bodyPr/>
          <a:lstStyle/>
          <a:p>
            <a:pPr algn="ctr"/>
            <a:r>
              <a:rPr lang="ru-RU" sz="1800" dirty="0" smtClean="0"/>
              <a:t>Каждый волен выбирать место своего обитания, в том числе и условия обитания. Мне хотелось бы сказать, что экологически чистая квартира – это в первую очередь чистая квартира. Наше здоровье в наших руках!</a:t>
            </a:r>
            <a:endParaRPr lang="ru-RU"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p:cNvPicPr>
          <p:nvPr>
            <p:ph type="pic" idx="1"/>
          </p:nvPr>
        </p:nvPicPr>
        <p:blipFill>
          <a:blip r:embed="rId2"/>
          <a:srcRect l="4194" r="4194"/>
          <a:stretch>
            <a:fillRect/>
          </a:stretch>
        </p:blipFill>
        <p:spPr bwMode="auto">
          <a:xfrm>
            <a:off x="0" y="0"/>
            <a:ext cx="9144000" cy="6429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lstStyle/>
          <a:p>
            <a:r>
              <a:rPr lang="ru-RU" sz="2400" dirty="0" smtClean="0"/>
              <a:t>Здоровье  нашего жилища в наших руках.</a:t>
            </a:r>
            <a:endParaRPr lang="ru-RU" sz="2400" dirty="0"/>
          </a:p>
        </p:txBody>
      </p:sp>
      <p:pic>
        <p:nvPicPr>
          <p:cNvPr id="5" name="Picture 4" descr="C:\Users\Алексей\Desktop\экология\190735-Sepik[1].jpg"/>
          <p:cNvPicPr>
            <a:picLocks noGrp="1" noChangeAspect="1" noChangeArrowheads="1"/>
          </p:cNvPicPr>
          <p:nvPr>
            <p:ph type="pic" idx="1"/>
          </p:nvPr>
        </p:nvPicPr>
        <p:blipFill>
          <a:blip r:embed="rId2" cstate="print"/>
          <a:srcRect l="8271" r="8271"/>
          <a:stretch>
            <a:fillRect/>
          </a:stretch>
        </p:blipFill>
        <p:spPr bwMode="auto">
          <a:xfrm>
            <a:off x="1500166" y="285728"/>
            <a:ext cx="6429420" cy="4822065"/>
          </a:xfrm>
          <a:prstGeom prst="round2DiagRect">
            <a:avLst>
              <a:gd name="adj1" fmla="val 16667"/>
              <a:gd name="adj2" fmla="val 0"/>
            </a:avLst>
          </a:prstGeom>
          <a:ln w="88900" cap="sq">
            <a:solidFill>
              <a:srgbClr val="CCFF66"/>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Коротко о главном…</a:t>
            </a:r>
            <a:endParaRPr lang="ru-RU" dirty="0"/>
          </a:p>
        </p:txBody>
      </p:sp>
      <p:sp>
        <p:nvSpPr>
          <p:cNvPr id="3" name="Содержимое 2"/>
          <p:cNvSpPr>
            <a:spLocks noGrp="1"/>
          </p:cNvSpPr>
          <p:nvPr>
            <p:ph idx="1"/>
          </p:nvPr>
        </p:nvSpPr>
        <p:spPr>
          <a:xfrm>
            <a:off x="457200" y="1600200"/>
            <a:ext cx="8219256" cy="5069160"/>
          </a:xfrm>
        </p:spPr>
        <p:txBody>
          <a:bodyPr/>
          <a:lstStyle/>
          <a:p>
            <a:r>
              <a:rPr lang="ru-RU" sz="3000" dirty="0" smtClean="0"/>
              <a:t>Данная  тема  посвящена </a:t>
            </a:r>
            <a:r>
              <a:rPr lang="ru-RU" sz="3000" dirty="0"/>
              <a:t>очень актуальной </a:t>
            </a:r>
            <a:r>
              <a:rPr lang="ru-RU" sz="3000" dirty="0" smtClean="0"/>
              <a:t>в наши дни проблеме</a:t>
            </a:r>
            <a:r>
              <a:rPr lang="ru-RU" sz="3000" dirty="0"/>
              <a:t>: взаимосвязи здоровья человека и экологического состояния </a:t>
            </a:r>
            <a:r>
              <a:rPr lang="ru-RU" sz="3000" dirty="0" smtClean="0"/>
              <a:t>его жилья. </a:t>
            </a:r>
            <a:r>
              <a:rPr lang="ru-RU" sz="3000" dirty="0"/>
              <a:t>Мы считаем человека частью природы и состояние его здоровья связываем с загрязнением окружающей </a:t>
            </a:r>
            <a:r>
              <a:rPr lang="ru-RU" sz="3000" dirty="0" smtClean="0"/>
              <a:t>среды. </a:t>
            </a:r>
            <a:r>
              <a:rPr lang="ru-RU" sz="3000" dirty="0"/>
              <a:t>А вот экология собственной квартиры нас мало волнует. </a:t>
            </a:r>
            <a:r>
              <a:rPr lang="ru-RU" sz="3000" dirty="0" smtClean="0"/>
              <a:t>Необходимо рассматривать квартиру  как фактор, </a:t>
            </a:r>
            <a:r>
              <a:rPr lang="ru-RU" sz="3000" dirty="0"/>
              <a:t>влияющий на здоровье человека. </a:t>
            </a:r>
            <a:endParaRPr lang="ru-RU" sz="3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643050"/>
            <a:ext cx="8229600" cy="4900634"/>
          </a:xfrm>
        </p:spPr>
        <p:txBody>
          <a:bodyPr/>
          <a:lstStyle/>
          <a:p>
            <a:r>
              <a:rPr lang="ru-RU" dirty="0" smtClean="0"/>
              <a:t>Мы много слышим по телевизору,</a:t>
            </a:r>
            <a:r>
              <a:rPr lang="en-US" dirty="0" smtClean="0"/>
              <a:t> </a:t>
            </a:r>
            <a:r>
              <a:rPr lang="ru-RU" dirty="0" smtClean="0"/>
              <a:t>читаем  в прессе  о проблемах экологии окружающей </a:t>
            </a:r>
            <a:r>
              <a:rPr lang="en-US" dirty="0" smtClean="0"/>
              <a:t> </a:t>
            </a:r>
            <a:r>
              <a:rPr lang="ru-RU" dirty="0" smtClean="0"/>
              <a:t>среды.</a:t>
            </a:r>
            <a:r>
              <a:rPr lang="en-US" dirty="0" smtClean="0"/>
              <a:t>  </a:t>
            </a:r>
            <a:r>
              <a:rPr lang="ru-RU" dirty="0" smtClean="0"/>
              <a:t>Но никогда не задумываемся, что наше жильё -  это тоже маленький мир, маленькая экологическая система, и я считаю, что в первую очередь каждый из нас должен посмотреть и сделать выводы о том, что творится  под самым его носом.</a:t>
            </a:r>
            <a:endParaRPr lang="ru-RU" dirty="0"/>
          </a:p>
        </p:txBody>
      </p:sp>
      <p:pic>
        <p:nvPicPr>
          <p:cNvPr id="4" name="Picture 2" descr="C:\Users\Алексей\Desktop\экология\immagine-2.png"/>
          <p:cNvPicPr>
            <a:picLocks noChangeAspect="1" noChangeArrowheads="1"/>
          </p:cNvPicPr>
          <p:nvPr/>
        </p:nvPicPr>
        <p:blipFill>
          <a:blip r:embed="rId2"/>
          <a:srcRect/>
          <a:stretch>
            <a:fillRect/>
          </a:stretch>
        </p:blipFill>
        <p:spPr bwMode="auto">
          <a:xfrm>
            <a:off x="0" y="19359674"/>
            <a:ext cx="7715272" cy="7163703"/>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700808"/>
            <a:ext cx="8229600" cy="4525963"/>
          </a:xfrm>
        </p:spPr>
        <p:txBody>
          <a:bodyPr/>
          <a:lstStyle/>
          <a:p>
            <a:r>
              <a:rPr lang="ru-RU" dirty="0" smtClean="0"/>
              <a:t>При ремонте квартиры рабочие могут использовать опасные отделочные материалы(фенольные смолы, лаки,…).</a:t>
            </a:r>
          </a:p>
          <a:p>
            <a:r>
              <a:rPr lang="ru-RU" dirty="0" smtClean="0"/>
              <a:t>На поверхности синтетических покрытий полов под влиянием трения    могут возникать высокие заряды статического электричества. Они вызывают у людей неприятные и даже болевые ощущения.</a:t>
            </a:r>
            <a:endParaRPr lang="ru-RU" dirty="0"/>
          </a:p>
        </p:txBody>
      </p:sp>
      <p:sp>
        <p:nvSpPr>
          <p:cNvPr id="2" name="Заголовок 1"/>
          <p:cNvSpPr>
            <a:spLocks noGrp="1"/>
          </p:cNvSpPr>
          <p:nvPr>
            <p:ph type="title"/>
          </p:nvPr>
        </p:nvSpPr>
        <p:spPr/>
        <p:txBody>
          <a:bodyPr/>
          <a:lstStyle/>
          <a:p>
            <a:r>
              <a:rPr lang="ru-RU" sz="6600" dirty="0" smtClean="0">
                <a:latin typeface="+mn-lt"/>
              </a:rPr>
              <a:t>Причины:</a:t>
            </a:r>
            <a:endParaRPr lang="ru-RU" sz="6600" dirty="0">
              <a:latin typeface="+mn-lt"/>
            </a:endParaRPr>
          </a:p>
        </p:txBody>
      </p:sp>
      <p:sp>
        <p:nvSpPr>
          <p:cNvPr id="12" name="Трапеция 11"/>
          <p:cNvSpPr/>
          <p:nvPr/>
        </p:nvSpPr>
        <p:spPr>
          <a:xfrm rot="16200000">
            <a:off x="5611552" y="3325552"/>
            <a:ext cx="5445224" cy="1619672"/>
          </a:xfrm>
          <a:prstGeom prst="trapezoid">
            <a:avLst/>
          </a:prstGeom>
          <a:solidFill>
            <a:srgbClr val="246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50" name="Picture 6" descr="C:\Documents and Settings\Ирина\Local Settings\Temporary Internet Files\Content.IE5\GPAB4PQ3\MM900356711[1].gif"/>
          <p:cNvPicPr>
            <a:picLocks noChangeAspect="1" noChangeArrowheads="1" noCrop="1"/>
          </p:cNvPicPr>
          <p:nvPr/>
        </p:nvPicPr>
        <p:blipFill>
          <a:blip r:embed="rId2" cstate="print"/>
          <a:srcRect/>
          <a:stretch>
            <a:fillRect/>
          </a:stretch>
        </p:blipFill>
        <p:spPr bwMode="auto">
          <a:xfrm>
            <a:off x="5364088" y="3401616"/>
            <a:ext cx="3456384" cy="3456384"/>
          </a:xfrm>
          <a:prstGeom prst="rect">
            <a:avLst/>
          </a:prstGeom>
          <a:noFill/>
        </p:spPr>
      </p:pic>
      <p:sp>
        <p:nvSpPr>
          <p:cNvPr id="7" name="Овал 6"/>
          <p:cNvSpPr/>
          <p:nvPr/>
        </p:nvSpPr>
        <p:spPr>
          <a:xfrm>
            <a:off x="5364088" y="3645024"/>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t>-</a:t>
            </a:r>
            <a:endParaRPr lang="ru-RU" sz="5400" b="1" dirty="0"/>
          </a:p>
        </p:txBody>
      </p:sp>
      <p:sp>
        <p:nvSpPr>
          <p:cNvPr id="8" name="Овал 7"/>
          <p:cNvSpPr/>
          <p:nvPr/>
        </p:nvSpPr>
        <p:spPr>
          <a:xfrm>
            <a:off x="8316416" y="1988840"/>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t>-</a:t>
            </a:r>
            <a:endParaRPr lang="ru-RU"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2000"/>
                                        <p:tgtEl>
                                          <p:spTgt spid="61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2000"/>
                                        <p:tgtEl>
                                          <p:spTgt spid="6150"/>
                                        </p:tgtEl>
                                      </p:cBhvr>
                                    </p:animEffect>
                                    <p:set>
                                      <p:cBhvr>
                                        <p:cTn id="14" dur="1" fill="hold">
                                          <p:stCondLst>
                                            <p:cond delay="1999"/>
                                          </p:stCondLst>
                                        </p:cTn>
                                        <p:tgtEl>
                                          <p:spTgt spid="6150"/>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4000"/>
                            </p:stCondLst>
                            <p:childTnLst>
                              <p:par>
                                <p:cTn id="33" presetID="64" presetClass="path" presetSubtype="0" accel="50000" decel="50000" fill="hold" grpId="1" nodeType="afterEffect">
                                  <p:stCondLst>
                                    <p:cond delay="0"/>
                                  </p:stCondLst>
                                  <p:childTnLst>
                                    <p:animMotion origin="layout" path="M 2.22222E-6 2.96296E-6 L 0.09462 -0.20996 " pathEditMode="relative" rAng="0" ptsTypes="AA">
                                      <p:cBhvr>
                                        <p:cTn id="34" dur="2000" fill="hold"/>
                                        <p:tgtEl>
                                          <p:spTgt spid="7"/>
                                        </p:tgtEl>
                                        <p:attrNameLst>
                                          <p:attrName>ppt_x</p:attrName>
                                          <p:attrName>ppt_y</p:attrName>
                                        </p:attrNameLst>
                                      </p:cBhvr>
                                      <p:rCtr x="47" y="-105"/>
                                    </p:animMotion>
                                  </p:childTnLst>
                                </p:cTn>
                              </p:par>
                            </p:childTnLst>
                          </p:cTn>
                        </p:par>
                        <p:par>
                          <p:cTn id="35" fill="hold">
                            <p:stCondLst>
                              <p:cond delay="6000"/>
                            </p:stCondLst>
                            <p:childTnLst>
                              <p:par>
                                <p:cTn id="36" presetID="35" presetClass="path" presetSubtype="0" accel="50000" decel="50000" fill="hold" grpId="1" nodeType="afterEffect">
                                  <p:stCondLst>
                                    <p:cond delay="0"/>
                                  </p:stCondLst>
                                  <p:childTnLst>
                                    <p:animMotion origin="layout" path="M 2.77778E-7 4.81481E-6 L -0.11823 -0.0419 " pathEditMode="relative" rAng="0" ptsTypes="AA">
                                      <p:cBhvr>
                                        <p:cTn id="37" dur="2000" fill="hold"/>
                                        <p:tgtEl>
                                          <p:spTgt spid="8"/>
                                        </p:tgtEl>
                                        <p:attrNameLst>
                                          <p:attrName>ppt_x</p:attrName>
                                          <p:attrName>ppt_y</p:attrName>
                                        </p:attrNameLst>
                                      </p:cBhvr>
                                      <p:rCtr x="-59"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lstStyle/>
          <a:p>
            <a:r>
              <a:rPr lang="ru-RU" dirty="0" smtClean="0"/>
              <a:t>Неблагоприятное воздействие на здоровье людей в помещении оказывает газ </a:t>
            </a:r>
            <a:r>
              <a:rPr lang="ru-RU" i="1" dirty="0" smtClean="0"/>
              <a:t>радон,</a:t>
            </a:r>
            <a:r>
              <a:rPr lang="ru-RU" dirty="0" smtClean="0"/>
              <a:t> который при попадании в легкие вызывает рак.</a:t>
            </a:r>
            <a:endParaRPr lang="ru-RU" dirty="0"/>
          </a:p>
        </p:txBody>
      </p:sp>
      <p:sp>
        <p:nvSpPr>
          <p:cNvPr id="13" name="Полилиния 12"/>
          <p:cNvSpPr/>
          <p:nvPr/>
        </p:nvSpPr>
        <p:spPr>
          <a:xfrm>
            <a:off x="6248400" y="999067"/>
            <a:ext cx="1964267" cy="1490133"/>
          </a:xfrm>
          <a:custGeom>
            <a:avLst/>
            <a:gdLst>
              <a:gd name="connsiteX0" fmla="*/ 287867 w 1964267"/>
              <a:gd name="connsiteY0" fmla="*/ 84666 h 1490133"/>
              <a:gd name="connsiteX1" fmla="*/ 389467 w 1964267"/>
              <a:gd name="connsiteY1" fmla="*/ 118533 h 1490133"/>
              <a:gd name="connsiteX2" fmla="*/ 440267 w 1964267"/>
              <a:gd name="connsiteY2" fmla="*/ 135466 h 1490133"/>
              <a:gd name="connsiteX3" fmla="*/ 1219200 w 1964267"/>
              <a:gd name="connsiteY3" fmla="*/ 84666 h 1490133"/>
              <a:gd name="connsiteX4" fmla="*/ 1388533 w 1964267"/>
              <a:gd name="connsiteY4" fmla="*/ 33866 h 1490133"/>
              <a:gd name="connsiteX5" fmla="*/ 1439333 w 1964267"/>
              <a:gd name="connsiteY5" fmla="*/ 0 h 1490133"/>
              <a:gd name="connsiteX6" fmla="*/ 1473200 w 1964267"/>
              <a:gd name="connsiteY6" fmla="*/ 50800 h 1490133"/>
              <a:gd name="connsiteX7" fmla="*/ 1540933 w 1964267"/>
              <a:gd name="connsiteY7" fmla="*/ 203200 h 1490133"/>
              <a:gd name="connsiteX8" fmla="*/ 1574800 w 1964267"/>
              <a:gd name="connsiteY8" fmla="*/ 406400 h 1490133"/>
              <a:gd name="connsiteX9" fmla="*/ 1608667 w 1964267"/>
              <a:gd name="connsiteY9" fmla="*/ 508000 h 1490133"/>
              <a:gd name="connsiteX10" fmla="*/ 1659467 w 1964267"/>
              <a:gd name="connsiteY10" fmla="*/ 524933 h 1490133"/>
              <a:gd name="connsiteX11" fmla="*/ 1693333 w 1964267"/>
              <a:gd name="connsiteY11" fmla="*/ 474133 h 1490133"/>
              <a:gd name="connsiteX12" fmla="*/ 1676400 w 1964267"/>
              <a:gd name="connsiteY12" fmla="*/ 423333 h 1490133"/>
              <a:gd name="connsiteX13" fmla="*/ 1659467 w 1964267"/>
              <a:gd name="connsiteY13" fmla="*/ 355600 h 1490133"/>
              <a:gd name="connsiteX14" fmla="*/ 1608667 w 1964267"/>
              <a:gd name="connsiteY14" fmla="*/ 321733 h 1490133"/>
              <a:gd name="connsiteX15" fmla="*/ 1524000 w 1964267"/>
              <a:gd name="connsiteY15" fmla="*/ 220133 h 1490133"/>
              <a:gd name="connsiteX16" fmla="*/ 1490133 w 1964267"/>
              <a:gd name="connsiteY16" fmla="*/ 152400 h 1490133"/>
              <a:gd name="connsiteX17" fmla="*/ 1422400 w 1964267"/>
              <a:gd name="connsiteY17" fmla="*/ 50800 h 1490133"/>
              <a:gd name="connsiteX18" fmla="*/ 1507067 w 1964267"/>
              <a:gd name="connsiteY18" fmla="*/ 118533 h 1490133"/>
              <a:gd name="connsiteX19" fmla="*/ 1625600 w 1964267"/>
              <a:gd name="connsiteY19" fmla="*/ 270933 h 1490133"/>
              <a:gd name="connsiteX20" fmla="*/ 1710267 w 1964267"/>
              <a:gd name="connsiteY20" fmla="*/ 389466 h 1490133"/>
              <a:gd name="connsiteX21" fmla="*/ 1727200 w 1964267"/>
              <a:gd name="connsiteY21" fmla="*/ 440266 h 1490133"/>
              <a:gd name="connsiteX22" fmla="*/ 1744133 w 1964267"/>
              <a:gd name="connsiteY22" fmla="*/ 524933 h 1490133"/>
              <a:gd name="connsiteX23" fmla="*/ 1794933 w 1964267"/>
              <a:gd name="connsiteY23" fmla="*/ 508000 h 1490133"/>
              <a:gd name="connsiteX24" fmla="*/ 1896533 w 1964267"/>
              <a:gd name="connsiteY24" fmla="*/ 524933 h 1490133"/>
              <a:gd name="connsiteX25" fmla="*/ 1947333 w 1964267"/>
              <a:gd name="connsiteY25" fmla="*/ 541866 h 1490133"/>
              <a:gd name="connsiteX26" fmla="*/ 1964267 w 1964267"/>
              <a:gd name="connsiteY26" fmla="*/ 592666 h 1490133"/>
              <a:gd name="connsiteX27" fmla="*/ 1930400 w 1964267"/>
              <a:gd name="connsiteY27" fmla="*/ 914400 h 1490133"/>
              <a:gd name="connsiteX28" fmla="*/ 1896533 w 1964267"/>
              <a:gd name="connsiteY28" fmla="*/ 965200 h 1490133"/>
              <a:gd name="connsiteX29" fmla="*/ 1794933 w 1964267"/>
              <a:gd name="connsiteY29" fmla="*/ 1016000 h 1490133"/>
              <a:gd name="connsiteX30" fmla="*/ 1727200 w 1964267"/>
              <a:gd name="connsiteY30" fmla="*/ 999066 h 1490133"/>
              <a:gd name="connsiteX31" fmla="*/ 1676400 w 1964267"/>
              <a:gd name="connsiteY31" fmla="*/ 965200 h 1490133"/>
              <a:gd name="connsiteX32" fmla="*/ 1608667 w 1964267"/>
              <a:gd name="connsiteY32" fmla="*/ 999066 h 1490133"/>
              <a:gd name="connsiteX33" fmla="*/ 1574800 w 1964267"/>
              <a:gd name="connsiteY33" fmla="*/ 1083733 h 1490133"/>
              <a:gd name="connsiteX34" fmla="*/ 1557867 w 1964267"/>
              <a:gd name="connsiteY34" fmla="*/ 1134533 h 1490133"/>
              <a:gd name="connsiteX35" fmla="*/ 1507067 w 1964267"/>
              <a:gd name="connsiteY35" fmla="*/ 1185333 h 1490133"/>
              <a:gd name="connsiteX36" fmla="*/ 1473200 w 1964267"/>
              <a:gd name="connsiteY36" fmla="*/ 1236133 h 1490133"/>
              <a:gd name="connsiteX37" fmla="*/ 1371600 w 1964267"/>
              <a:gd name="connsiteY37" fmla="*/ 1303866 h 1490133"/>
              <a:gd name="connsiteX38" fmla="*/ 1253067 w 1964267"/>
              <a:gd name="connsiteY38" fmla="*/ 1371600 h 1490133"/>
              <a:gd name="connsiteX39" fmla="*/ 1049867 w 1964267"/>
              <a:gd name="connsiteY39" fmla="*/ 1473200 h 1490133"/>
              <a:gd name="connsiteX40" fmla="*/ 999067 w 1964267"/>
              <a:gd name="connsiteY40" fmla="*/ 1490133 h 1490133"/>
              <a:gd name="connsiteX41" fmla="*/ 609600 w 1964267"/>
              <a:gd name="connsiteY41" fmla="*/ 1473200 h 1490133"/>
              <a:gd name="connsiteX42" fmla="*/ 508000 w 1964267"/>
              <a:gd name="connsiteY42" fmla="*/ 1439333 h 1490133"/>
              <a:gd name="connsiteX43" fmla="*/ 457200 w 1964267"/>
              <a:gd name="connsiteY43" fmla="*/ 1405466 h 1490133"/>
              <a:gd name="connsiteX44" fmla="*/ 423333 w 1964267"/>
              <a:gd name="connsiteY44" fmla="*/ 1354666 h 1490133"/>
              <a:gd name="connsiteX45" fmla="*/ 321733 w 1964267"/>
              <a:gd name="connsiteY45" fmla="*/ 1286933 h 1490133"/>
              <a:gd name="connsiteX46" fmla="*/ 220133 w 1964267"/>
              <a:gd name="connsiteY46" fmla="*/ 1202266 h 1490133"/>
              <a:gd name="connsiteX47" fmla="*/ 152400 w 1964267"/>
              <a:gd name="connsiteY47" fmla="*/ 1100666 h 1490133"/>
              <a:gd name="connsiteX48" fmla="*/ 67733 w 1964267"/>
              <a:gd name="connsiteY48" fmla="*/ 999066 h 1490133"/>
              <a:gd name="connsiteX49" fmla="*/ 33867 w 1964267"/>
              <a:gd name="connsiteY49" fmla="*/ 897466 h 1490133"/>
              <a:gd name="connsiteX50" fmla="*/ 16933 w 1964267"/>
              <a:gd name="connsiteY50" fmla="*/ 846666 h 1490133"/>
              <a:gd name="connsiteX51" fmla="*/ 0 w 1964267"/>
              <a:gd name="connsiteY51" fmla="*/ 762000 h 1490133"/>
              <a:gd name="connsiteX52" fmla="*/ 33867 w 1964267"/>
              <a:gd name="connsiteY52" fmla="*/ 592666 h 1490133"/>
              <a:gd name="connsiteX53" fmla="*/ 67733 w 1964267"/>
              <a:gd name="connsiteY53" fmla="*/ 491066 h 1490133"/>
              <a:gd name="connsiteX54" fmla="*/ 101600 w 1964267"/>
              <a:gd name="connsiteY54" fmla="*/ 440266 h 1490133"/>
              <a:gd name="connsiteX55" fmla="*/ 169333 w 1964267"/>
              <a:gd name="connsiteY55" fmla="*/ 338666 h 1490133"/>
              <a:gd name="connsiteX56" fmla="*/ 186267 w 1964267"/>
              <a:gd name="connsiteY56" fmla="*/ 287866 h 1490133"/>
              <a:gd name="connsiteX57" fmla="*/ 220133 w 1964267"/>
              <a:gd name="connsiteY57" fmla="*/ 237066 h 1490133"/>
              <a:gd name="connsiteX58" fmla="*/ 287867 w 1964267"/>
              <a:gd name="connsiteY58" fmla="*/ 84666 h 149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964267" h="1490133">
                <a:moveTo>
                  <a:pt x="287867" y="84666"/>
                </a:moveTo>
                <a:lnTo>
                  <a:pt x="389467" y="118533"/>
                </a:lnTo>
                <a:lnTo>
                  <a:pt x="440267" y="135466"/>
                </a:lnTo>
                <a:cubicBezTo>
                  <a:pt x="1130275" y="117308"/>
                  <a:pt x="875574" y="170573"/>
                  <a:pt x="1219200" y="84666"/>
                </a:cubicBezTo>
                <a:cubicBezTo>
                  <a:pt x="1257066" y="75200"/>
                  <a:pt x="1363794" y="50358"/>
                  <a:pt x="1388533" y="33866"/>
                </a:cubicBezTo>
                <a:lnTo>
                  <a:pt x="1439333" y="0"/>
                </a:lnTo>
                <a:cubicBezTo>
                  <a:pt x="1450622" y="16933"/>
                  <a:pt x="1464934" y="32203"/>
                  <a:pt x="1473200" y="50800"/>
                </a:cubicBezTo>
                <a:cubicBezTo>
                  <a:pt x="1553808" y="232166"/>
                  <a:pt x="1464288" y="88230"/>
                  <a:pt x="1540933" y="203200"/>
                </a:cubicBezTo>
                <a:cubicBezTo>
                  <a:pt x="1552222" y="270933"/>
                  <a:pt x="1553085" y="341256"/>
                  <a:pt x="1574800" y="406400"/>
                </a:cubicBezTo>
                <a:cubicBezTo>
                  <a:pt x="1586089" y="440267"/>
                  <a:pt x="1574800" y="496711"/>
                  <a:pt x="1608667" y="508000"/>
                </a:cubicBezTo>
                <a:lnTo>
                  <a:pt x="1659467" y="524933"/>
                </a:lnTo>
                <a:cubicBezTo>
                  <a:pt x="1670756" y="508000"/>
                  <a:pt x="1689987" y="494207"/>
                  <a:pt x="1693333" y="474133"/>
                </a:cubicBezTo>
                <a:cubicBezTo>
                  <a:pt x="1696267" y="456527"/>
                  <a:pt x="1681303" y="440496"/>
                  <a:pt x="1676400" y="423333"/>
                </a:cubicBezTo>
                <a:cubicBezTo>
                  <a:pt x="1670007" y="400956"/>
                  <a:pt x="1672376" y="374964"/>
                  <a:pt x="1659467" y="355600"/>
                </a:cubicBezTo>
                <a:cubicBezTo>
                  <a:pt x="1648178" y="338667"/>
                  <a:pt x="1624301" y="334762"/>
                  <a:pt x="1608667" y="321733"/>
                </a:cubicBezTo>
                <a:cubicBezTo>
                  <a:pt x="1570461" y="289894"/>
                  <a:pt x="1548218" y="262515"/>
                  <a:pt x="1524000" y="220133"/>
                </a:cubicBezTo>
                <a:cubicBezTo>
                  <a:pt x="1511476" y="198216"/>
                  <a:pt x="1503120" y="174045"/>
                  <a:pt x="1490133" y="152400"/>
                </a:cubicBezTo>
                <a:cubicBezTo>
                  <a:pt x="1469192" y="117498"/>
                  <a:pt x="1390616" y="25373"/>
                  <a:pt x="1422400" y="50800"/>
                </a:cubicBezTo>
                <a:cubicBezTo>
                  <a:pt x="1450622" y="73378"/>
                  <a:pt x="1482553" y="91976"/>
                  <a:pt x="1507067" y="118533"/>
                </a:cubicBezTo>
                <a:cubicBezTo>
                  <a:pt x="1550719" y="165822"/>
                  <a:pt x="1589901" y="217385"/>
                  <a:pt x="1625600" y="270933"/>
                </a:cubicBezTo>
                <a:cubicBezTo>
                  <a:pt x="1675122" y="345215"/>
                  <a:pt x="1647256" y="305452"/>
                  <a:pt x="1710267" y="389466"/>
                </a:cubicBezTo>
                <a:cubicBezTo>
                  <a:pt x="1715911" y="406399"/>
                  <a:pt x="1722871" y="422950"/>
                  <a:pt x="1727200" y="440266"/>
                </a:cubicBezTo>
                <a:cubicBezTo>
                  <a:pt x="1734180" y="468188"/>
                  <a:pt x="1723782" y="504581"/>
                  <a:pt x="1744133" y="524933"/>
                </a:cubicBezTo>
                <a:cubicBezTo>
                  <a:pt x="1756754" y="537554"/>
                  <a:pt x="1778000" y="513644"/>
                  <a:pt x="1794933" y="508000"/>
                </a:cubicBezTo>
                <a:cubicBezTo>
                  <a:pt x="1828800" y="513644"/>
                  <a:pt x="1863017" y="517485"/>
                  <a:pt x="1896533" y="524933"/>
                </a:cubicBezTo>
                <a:cubicBezTo>
                  <a:pt x="1913957" y="528805"/>
                  <a:pt x="1934712" y="529245"/>
                  <a:pt x="1947333" y="541866"/>
                </a:cubicBezTo>
                <a:cubicBezTo>
                  <a:pt x="1959955" y="554487"/>
                  <a:pt x="1958622" y="575733"/>
                  <a:pt x="1964267" y="592666"/>
                </a:cubicBezTo>
                <a:cubicBezTo>
                  <a:pt x="1963783" y="599919"/>
                  <a:pt x="1962976" y="838388"/>
                  <a:pt x="1930400" y="914400"/>
                </a:cubicBezTo>
                <a:cubicBezTo>
                  <a:pt x="1922383" y="933106"/>
                  <a:pt x="1910924" y="950809"/>
                  <a:pt x="1896533" y="965200"/>
                </a:cubicBezTo>
                <a:cubicBezTo>
                  <a:pt x="1863709" y="998024"/>
                  <a:pt x="1836248" y="1002228"/>
                  <a:pt x="1794933" y="1016000"/>
                </a:cubicBezTo>
                <a:cubicBezTo>
                  <a:pt x="1772355" y="1010355"/>
                  <a:pt x="1748591" y="1008234"/>
                  <a:pt x="1727200" y="999066"/>
                </a:cubicBezTo>
                <a:cubicBezTo>
                  <a:pt x="1708494" y="991049"/>
                  <a:pt x="1696751" y="965200"/>
                  <a:pt x="1676400" y="965200"/>
                </a:cubicBezTo>
                <a:cubicBezTo>
                  <a:pt x="1651157" y="965200"/>
                  <a:pt x="1631245" y="987777"/>
                  <a:pt x="1608667" y="999066"/>
                </a:cubicBezTo>
                <a:cubicBezTo>
                  <a:pt x="1597378" y="1027288"/>
                  <a:pt x="1585473" y="1055272"/>
                  <a:pt x="1574800" y="1083733"/>
                </a:cubicBezTo>
                <a:cubicBezTo>
                  <a:pt x="1568533" y="1100446"/>
                  <a:pt x="1567768" y="1119681"/>
                  <a:pt x="1557867" y="1134533"/>
                </a:cubicBezTo>
                <a:cubicBezTo>
                  <a:pt x="1544583" y="1154458"/>
                  <a:pt x="1522398" y="1166936"/>
                  <a:pt x="1507067" y="1185333"/>
                </a:cubicBezTo>
                <a:cubicBezTo>
                  <a:pt x="1494038" y="1200967"/>
                  <a:pt x="1488516" y="1222732"/>
                  <a:pt x="1473200" y="1236133"/>
                </a:cubicBezTo>
                <a:cubicBezTo>
                  <a:pt x="1442568" y="1262936"/>
                  <a:pt x="1400381" y="1275085"/>
                  <a:pt x="1371600" y="1303866"/>
                </a:cubicBezTo>
                <a:cubicBezTo>
                  <a:pt x="1304344" y="1371122"/>
                  <a:pt x="1344032" y="1348858"/>
                  <a:pt x="1253067" y="1371600"/>
                </a:cubicBezTo>
                <a:cubicBezTo>
                  <a:pt x="1121765" y="1459134"/>
                  <a:pt x="1190079" y="1426463"/>
                  <a:pt x="1049867" y="1473200"/>
                </a:cubicBezTo>
                <a:lnTo>
                  <a:pt x="999067" y="1490133"/>
                </a:lnTo>
                <a:cubicBezTo>
                  <a:pt x="869245" y="1484489"/>
                  <a:pt x="738855" y="1486571"/>
                  <a:pt x="609600" y="1473200"/>
                </a:cubicBezTo>
                <a:cubicBezTo>
                  <a:pt x="574091" y="1469527"/>
                  <a:pt x="508000" y="1439333"/>
                  <a:pt x="508000" y="1439333"/>
                </a:cubicBezTo>
                <a:cubicBezTo>
                  <a:pt x="491067" y="1428044"/>
                  <a:pt x="471591" y="1419857"/>
                  <a:pt x="457200" y="1405466"/>
                </a:cubicBezTo>
                <a:cubicBezTo>
                  <a:pt x="442809" y="1391075"/>
                  <a:pt x="438649" y="1368067"/>
                  <a:pt x="423333" y="1354666"/>
                </a:cubicBezTo>
                <a:cubicBezTo>
                  <a:pt x="392701" y="1327863"/>
                  <a:pt x="350514" y="1315714"/>
                  <a:pt x="321733" y="1286933"/>
                </a:cubicBezTo>
                <a:cubicBezTo>
                  <a:pt x="256542" y="1221742"/>
                  <a:pt x="290858" y="1249417"/>
                  <a:pt x="220133" y="1202266"/>
                </a:cubicBezTo>
                <a:cubicBezTo>
                  <a:pt x="197555" y="1168399"/>
                  <a:pt x="181181" y="1129447"/>
                  <a:pt x="152400" y="1100666"/>
                </a:cubicBezTo>
                <a:cubicBezTo>
                  <a:pt x="87209" y="1035475"/>
                  <a:pt x="114884" y="1069791"/>
                  <a:pt x="67733" y="999066"/>
                </a:cubicBezTo>
                <a:lnTo>
                  <a:pt x="33867" y="897466"/>
                </a:lnTo>
                <a:cubicBezTo>
                  <a:pt x="28223" y="880533"/>
                  <a:pt x="20434" y="864169"/>
                  <a:pt x="16933" y="846666"/>
                </a:cubicBezTo>
                <a:lnTo>
                  <a:pt x="0" y="762000"/>
                </a:lnTo>
                <a:cubicBezTo>
                  <a:pt x="11444" y="693333"/>
                  <a:pt x="14919" y="655825"/>
                  <a:pt x="33867" y="592666"/>
                </a:cubicBezTo>
                <a:cubicBezTo>
                  <a:pt x="44125" y="558473"/>
                  <a:pt x="47931" y="520769"/>
                  <a:pt x="67733" y="491066"/>
                </a:cubicBezTo>
                <a:lnTo>
                  <a:pt x="101600" y="440266"/>
                </a:lnTo>
                <a:cubicBezTo>
                  <a:pt x="141862" y="319479"/>
                  <a:pt x="84773" y="465505"/>
                  <a:pt x="169333" y="338666"/>
                </a:cubicBezTo>
                <a:cubicBezTo>
                  <a:pt x="179234" y="323814"/>
                  <a:pt x="178285" y="303831"/>
                  <a:pt x="186267" y="287866"/>
                </a:cubicBezTo>
                <a:cubicBezTo>
                  <a:pt x="195368" y="269663"/>
                  <a:pt x="211868" y="255663"/>
                  <a:pt x="220133" y="237066"/>
                </a:cubicBezTo>
                <a:cubicBezTo>
                  <a:pt x="274215" y="115381"/>
                  <a:pt x="216334" y="154298"/>
                  <a:pt x="287867" y="84666"/>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6516216" y="141277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Овал 14"/>
          <p:cNvSpPr/>
          <p:nvPr/>
        </p:nvSpPr>
        <p:spPr>
          <a:xfrm>
            <a:off x="7164288" y="141277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Полилиния 16"/>
          <p:cNvSpPr/>
          <p:nvPr/>
        </p:nvSpPr>
        <p:spPr>
          <a:xfrm>
            <a:off x="6601177" y="2017889"/>
            <a:ext cx="680156" cy="259644"/>
          </a:xfrm>
          <a:custGeom>
            <a:avLst/>
            <a:gdLst>
              <a:gd name="connsiteX0" fmla="*/ 70556 w 680156"/>
              <a:gd name="connsiteY0" fmla="*/ 31044 h 259644"/>
              <a:gd name="connsiteX1" fmla="*/ 612423 w 680156"/>
              <a:gd name="connsiteY1" fmla="*/ 47978 h 259644"/>
              <a:gd name="connsiteX2" fmla="*/ 476956 w 680156"/>
              <a:gd name="connsiteY2" fmla="*/ 200378 h 259644"/>
              <a:gd name="connsiteX3" fmla="*/ 189090 w 680156"/>
              <a:gd name="connsiteY3" fmla="*/ 234244 h 259644"/>
              <a:gd name="connsiteX4" fmla="*/ 70556 w 680156"/>
              <a:gd name="connsiteY4" fmla="*/ 31044 h 25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156" h="259644">
                <a:moveTo>
                  <a:pt x="70556" y="31044"/>
                </a:moveTo>
                <a:cubicBezTo>
                  <a:pt x="141112" y="0"/>
                  <a:pt x="544690" y="19756"/>
                  <a:pt x="612423" y="47978"/>
                </a:cubicBezTo>
                <a:cubicBezTo>
                  <a:pt x="680156" y="76200"/>
                  <a:pt x="547512" y="169334"/>
                  <a:pt x="476956" y="200378"/>
                </a:cubicBezTo>
                <a:cubicBezTo>
                  <a:pt x="406400" y="231422"/>
                  <a:pt x="254001" y="259644"/>
                  <a:pt x="189090" y="234244"/>
                </a:cubicBezTo>
                <a:cubicBezTo>
                  <a:pt x="124179" y="208844"/>
                  <a:pt x="0" y="62088"/>
                  <a:pt x="70556" y="3104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2" descr="D:\скаченое с гугле\скаченное ,Но не в папаках\школа\Radon_Element_d2x.gif"/>
          <p:cNvPicPr>
            <a:picLocks noGrp="1" noChangeAspect="1" noChangeArrowheads="1"/>
          </p:cNvPicPr>
          <p:nvPr>
            <p:ph sz="half" idx="2"/>
          </p:nvPr>
        </p:nvPicPr>
        <p:blipFill>
          <a:blip r:embed="rId2" cstate="print"/>
          <a:srcRect/>
          <a:stretch>
            <a:fillRect/>
          </a:stretch>
        </p:blipFill>
        <p:spPr bwMode="auto">
          <a:xfrm>
            <a:off x="4648200" y="2271594"/>
            <a:ext cx="4038600" cy="3183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1" nodeType="clickEffect">
                                  <p:stCondLst>
                                    <p:cond delay="0"/>
                                  </p:stCondLst>
                                  <p:childTnLst>
                                    <p:animRot by="10800000">
                                      <p:cBhvr>
                                        <p:cTn id="20" dur="2000" fill="hold"/>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16"/>
                                        </p:tgtEl>
                                      </p:cBhvr>
                                    </p:animEffect>
                                    <p:set>
                                      <p:cBhvr>
                                        <p:cTn id="25"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Сейчас в медицине появился новый диагноз: синдром больных зданий.</a:t>
            </a:r>
          </a:p>
          <a:p>
            <a:r>
              <a:rPr lang="ru-RU" dirty="0" smtClean="0"/>
              <a:t>Экологически грязные дома – это не фантазии учёных и специалистов, а реальный факт, от которого страдает множество людей. Эта проблема актуальна в наши дни.</a:t>
            </a:r>
          </a:p>
          <a:p>
            <a:endParaRPr lang="ru-RU" dirty="0"/>
          </a:p>
        </p:txBody>
      </p:sp>
      <p:pic>
        <p:nvPicPr>
          <p:cNvPr id="5" name="Picture 18" descr="C:\Users\Алексей\Desktop\экология\105107_odolel-sosed-allergik[1].jpg"/>
          <p:cNvPicPr>
            <a:picLocks noChangeAspect="1" noChangeArrowheads="1"/>
          </p:cNvPicPr>
          <p:nvPr/>
        </p:nvPicPr>
        <p:blipFill>
          <a:blip r:embed="rId2"/>
          <a:srcRect t="6717"/>
          <a:stretch>
            <a:fillRect/>
          </a:stretch>
        </p:blipFill>
        <p:spPr bwMode="auto">
          <a:xfrm>
            <a:off x="5500694" y="4714884"/>
            <a:ext cx="3000396" cy="1985042"/>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Материалы отделки</a:t>
            </a:r>
            <a:endParaRPr lang="ru-RU" dirty="0"/>
          </a:p>
        </p:txBody>
      </p:sp>
      <p:sp>
        <p:nvSpPr>
          <p:cNvPr id="3" name="Содержимое 2"/>
          <p:cNvSpPr>
            <a:spLocks noGrp="1"/>
          </p:cNvSpPr>
          <p:nvPr>
            <p:ph idx="1"/>
          </p:nvPr>
        </p:nvSpPr>
        <p:spPr>
          <a:xfrm>
            <a:off x="-214346" y="1643050"/>
            <a:ext cx="5072098" cy="5043510"/>
          </a:xfrm>
        </p:spPr>
        <p:txBody>
          <a:bodyPr/>
          <a:lstStyle/>
          <a:p>
            <a:r>
              <a:rPr lang="ru-RU" sz="2400" dirty="0" smtClean="0"/>
              <a:t>Сделать жилье экологически                                                    чистым помогут деревянные или пробковые панели в отделке стен и потолка, разнообразные растительные обои с волокнами агавы, хлопка, осоки, льна или тростника. Не забудьте и о бамбуке. Он экологически чист, обладает натуральной красотой, стойкостью к влаге, надежностью и роскошным цветом.</a:t>
            </a:r>
          </a:p>
          <a:p>
            <a:endParaRPr lang="ru-RU" sz="2400" dirty="0"/>
          </a:p>
        </p:txBody>
      </p:sp>
      <p:pic>
        <p:nvPicPr>
          <p:cNvPr id="4" name="Picture 2"/>
          <p:cNvPicPr>
            <a:picLocks noChangeAspect="1" noChangeArrowheads="1"/>
          </p:cNvPicPr>
          <p:nvPr/>
        </p:nvPicPr>
        <p:blipFill>
          <a:blip r:embed="rId2" cstate="print"/>
          <a:srcRect/>
          <a:stretch>
            <a:fillRect/>
          </a:stretch>
        </p:blipFill>
        <p:spPr bwMode="auto">
          <a:xfrm>
            <a:off x="4979516" y="1500174"/>
            <a:ext cx="4164484" cy="5201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285720" y="428604"/>
            <a:ext cx="8382000" cy="609398"/>
          </a:xfrm>
          <a:prstGeom prst="rect">
            <a:avLst/>
          </a:prstGeom>
          <a:gradFill rotWithShape="1">
            <a:gsLst>
              <a:gs pos="0">
                <a:schemeClr val="accent1"/>
              </a:gs>
              <a:gs pos="100000">
                <a:schemeClr val="accent2">
                  <a:alpha val="30000"/>
                </a:schemeClr>
              </a:gs>
            </a:gsLst>
            <a:lin ang="27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90000"/>
              </a:lnSpc>
              <a:spcBef>
                <a:spcPts val="0"/>
              </a:spcBef>
              <a:spcAft>
                <a:spcPct val="0"/>
              </a:spcAft>
              <a:buClrTx/>
              <a:buSzTx/>
              <a:buFontTx/>
              <a:buNone/>
              <a:tabLst/>
              <a:defRPr/>
            </a:pPr>
            <a:r>
              <a:rPr kumimoji="0" lang="ru-RU" sz="4400" b="1" i="1" u="none" strike="noStrike" kern="0" cap="none" spc="-150" normalizeH="0" baseline="0" noProof="0" smtClean="0">
                <a:ln>
                  <a:noFill/>
                </a:ln>
                <a:solidFill>
                  <a:schemeClr val="tx2"/>
                </a:solidFill>
                <a:effectLst>
                  <a:outerShdw blurRad="50800" dist="38100" dir="2700000" algn="tl">
                    <a:prstClr val="black">
                      <a:alpha val="40000"/>
                    </a:prstClr>
                  </a:outerShdw>
                </a:effectLst>
                <a:uLnTx/>
                <a:uFillTx/>
                <a:latin typeface="Calibri"/>
                <a:ea typeface="+mn-ea"/>
                <a:cs typeface="Arial"/>
              </a:rPr>
              <a:t>Мебель</a:t>
            </a:r>
            <a:endParaRPr kumimoji="0" lang="ru-RU" sz="4400" b="1" i="1" u="none" strike="noStrike" kern="0" cap="none" spc="-150" normalizeH="0" baseline="0" noProof="0" dirty="0">
              <a:ln>
                <a:noFill/>
              </a:ln>
              <a:solidFill>
                <a:schemeClr val="tx2"/>
              </a:solidFill>
              <a:effectLst>
                <a:outerShdw blurRad="50800" dist="38100" dir="2700000" algn="tl">
                  <a:prstClr val="black">
                    <a:alpha val="40000"/>
                  </a:prstClr>
                </a:outerShdw>
              </a:effectLst>
              <a:uLnTx/>
              <a:uFillTx/>
              <a:latin typeface="Calibri"/>
              <a:ea typeface="+mn-ea"/>
              <a:cs typeface="Arial"/>
            </a:endParaRPr>
          </a:p>
        </p:txBody>
      </p:sp>
      <p:sp>
        <p:nvSpPr>
          <p:cNvPr id="7" name="Содержимое 6"/>
          <p:cNvSpPr>
            <a:spLocks noGrp="1"/>
          </p:cNvSpPr>
          <p:nvPr>
            <p:ph idx="1"/>
          </p:nvPr>
        </p:nvSpPr>
        <p:spPr>
          <a:xfrm>
            <a:off x="357158" y="1500174"/>
            <a:ext cx="8229600" cy="4525963"/>
          </a:xfrm>
        </p:spPr>
        <p:txBody>
          <a:bodyPr/>
          <a:lstStyle/>
          <a:p>
            <a:pPr marL="0" lvl="0" indent="0">
              <a:spcBef>
                <a:spcPct val="0"/>
              </a:spcBef>
              <a:buNone/>
              <a:defRPr/>
            </a:pPr>
            <a:r>
              <a:rPr lang="ru-RU" sz="2000" kern="1200" dirty="0" smtClean="0">
                <a:latin typeface="Calibri" pitchFamily="34" charset="0"/>
              </a:rPr>
              <a:t>Предметы мебели покупаются не на один год, поэтому нужно отдавать предпочтение мебели из натуральной древесины .Это правильный выбор, т.к. дерево содержит благотворные фитонциды. Кроме того, не секрет, что деревья обладают положительной энергетикой</a:t>
            </a:r>
            <a:r>
              <a:rPr lang="ru-RU" sz="2400" kern="1200" dirty="0" smtClean="0">
                <a:latin typeface="Calibri" pitchFamily="34" charset="0"/>
              </a:rPr>
              <a:t>.</a:t>
            </a:r>
            <a:endParaRPr lang="ru-RU" sz="2400" dirty="0">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142844" y="3643314"/>
            <a:ext cx="8643998"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642918"/>
            <a:ext cx="8229600" cy="4000528"/>
          </a:xfrm>
        </p:spPr>
        <p:txBody>
          <a:bodyPr/>
          <a:lstStyle/>
          <a:p>
            <a:r>
              <a:rPr lang="ru-RU" sz="2400" dirty="0" smtClean="0">
                <a:latin typeface="Times New Roman" pitchFamily="18" charset="0"/>
                <a:cs typeface="Times New Roman" pitchFamily="18" charset="0"/>
              </a:rPr>
              <a:t>Присмотрись к проводам от электроприборов. Как они лежат? Беспорядочным клубком, который не распутывался со времен Всемирного потопа?</a:t>
            </a:r>
          </a:p>
          <a:p>
            <a:r>
              <a:rPr lang="ru-RU" sz="2400" dirty="0" smtClean="0">
                <a:latin typeface="Times New Roman" pitchFamily="18" charset="0"/>
                <a:cs typeface="Times New Roman" pitchFamily="18" charset="0"/>
              </a:rPr>
              <a:t>В качестве профилактической меры лучше выключать из розеток все электроприборы, находящиеся рядом со спальным местом, даже ночник на прикроватном столике. И ни в коем случае не заряжать мобильный телефон у изголовья. Кроме того, не включайте одновременно слишком много техники, если вам не нужно все и сразу. </a:t>
            </a:r>
            <a:endParaRPr lang="ru-RU" sz="2400" dirty="0"/>
          </a:p>
        </p:txBody>
      </p:sp>
      <p:pic>
        <p:nvPicPr>
          <p:cNvPr id="4" name="Picture 6" descr="Картинка 5 из 339">
            <a:hlinkClick r:id="rId2"/>
          </p:cNvPr>
          <p:cNvPicPr>
            <a:picLocks noChangeAspect="1" noChangeArrowheads="1"/>
          </p:cNvPicPr>
          <p:nvPr/>
        </p:nvPicPr>
        <p:blipFill>
          <a:blip r:embed="rId3"/>
          <a:srcRect t="6422" b="4587"/>
          <a:stretch>
            <a:fillRect/>
          </a:stretch>
        </p:blipFill>
        <p:spPr bwMode="auto">
          <a:xfrm>
            <a:off x="142844" y="5072074"/>
            <a:ext cx="2466443" cy="1643074"/>
          </a:xfrm>
          <a:prstGeom prst="round2DiagRect">
            <a:avLst>
              <a:gd name="adj1" fmla="val 16667"/>
              <a:gd name="adj2" fmla="val 0"/>
            </a:avLst>
          </a:prstGeom>
          <a:ln w="88900" cap="sq">
            <a:solidFill>
              <a:srgbClr val="CCFF66"/>
            </a:solidFill>
            <a:miter lim="800000"/>
          </a:ln>
          <a:effectLst>
            <a:outerShdw blurRad="254000" algn="tl" rotWithShape="0">
              <a:srgbClr val="000000">
                <a:alpha val="43000"/>
              </a:srgbClr>
            </a:outerShdw>
          </a:effectLst>
        </p:spPr>
      </p:pic>
      <p:pic>
        <p:nvPicPr>
          <p:cNvPr id="5" name="Picture 10" descr="Картинка 3 из 449">
            <a:hlinkClick r:id="rId4"/>
          </p:cNvPr>
          <p:cNvPicPr>
            <a:picLocks noChangeAspect="1" noChangeArrowheads="1"/>
          </p:cNvPicPr>
          <p:nvPr/>
        </p:nvPicPr>
        <p:blipFill>
          <a:blip r:embed="rId5"/>
          <a:srcRect t="5039" b="7055"/>
          <a:stretch>
            <a:fillRect/>
          </a:stretch>
        </p:blipFill>
        <p:spPr bwMode="auto">
          <a:xfrm>
            <a:off x="3357554" y="5072074"/>
            <a:ext cx="2492165" cy="1643074"/>
          </a:xfrm>
          <a:prstGeom prst="round2DiagRect">
            <a:avLst>
              <a:gd name="adj1" fmla="val 16667"/>
              <a:gd name="adj2" fmla="val 0"/>
            </a:avLst>
          </a:prstGeom>
          <a:ln w="88900" cap="sq">
            <a:solidFill>
              <a:srgbClr val="CCFF66"/>
            </a:solidFill>
            <a:miter lim="800000"/>
          </a:ln>
          <a:effectLst>
            <a:outerShdw blurRad="254000" algn="tl" rotWithShape="0">
              <a:srgbClr val="000000">
                <a:alpha val="43000"/>
              </a:srgbClr>
            </a:outerShdw>
          </a:effectLst>
        </p:spPr>
      </p:pic>
      <p:pic>
        <p:nvPicPr>
          <p:cNvPr id="6" name="Picture 8" descr="Картинка 35 из 449">
            <a:hlinkClick r:id="rId6"/>
          </p:cNvPr>
          <p:cNvPicPr>
            <a:picLocks noChangeAspect="1" noChangeArrowheads="1"/>
          </p:cNvPicPr>
          <p:nvPr/>
        </p:nvPicPr>
        <p:blipFill>
          <a:blip r:embed="rId7"/>
          <a:srcRect/>
          <a:stretch>
            <a:fillRect/>
          </a:stretch>
        </p:blipFill>
        <p:spPr bwMode="auto">
          <a:xfrm>
            <a:off x="6673645" y="5072074"/>
            <a:ext cx="2470355" cy="1643074"/>
          </a:xfrm>
          <a:prstGeom prst="round2DiagRect">
            <a:avLst>
              <a:gd name="adj1" fmla="val 16667"/>
              <a:gd name="adj2" fmla="val 0"/>
            </a:avLst>
          </a:prstGeom>
          <a:ln w="88900" cap="sq">
            <a:solidFill>
              <a:srgbClr val="CCFF66"/>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экология на конкурс">
  <a:themeElements>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Тема Office">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экология на конкурс</Template>
  <TotalTime>588</TotalTime>
  <Words>355</Words>
  <Application>Microsoft Office PowerPoint</Application>
  <PresentationFormat>Экран (4:3)</PresentationFormat>
  <Paragraphs>29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экология на конкурс</vt:lpstr>
      <vt:lpstr>       «Исследование взаимосвязи здоровья человека и экологического состояния его жилья. ».</vt:lpstr>
      <vt:lpstr>Коротко о главном…</vt:lpstr>
      <vt:lpstr>Слайд 3</vt:lpstr>
      <vt:lpstr>Причины:</vt:lpstr>
      <vt:lpstr>Слайд 5</vt:lpstr>
      <vt:lpstr>Слайд 6</vt:lpstr>
      <vt:lpstr>Материалы отделки</vt:lpstr>
      <vt:lpstr>Слайд 8</vt:lpstr>
      <vt:lpstr>Слайд 9</vt:lpstr>
      <vt:lpstr>Как сделать свое пребывание в доме приятным и комфортным?</vt:lpstr>
      <vt:lpstr>Слайд 11</vt:lpstr>
      <vt:lpstr>Слайд 12</vt:lpstr>
      <vt:lpstr>Слайд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«Экология дома».</dc:title>
  <dc:creator>Ирина</dc:creator>
  <cp:lastModifiedBy>ДОМ</cp:lastModifiedBy>
  <cp:revision>67</cp:revision>
  <dcterms:created xsi:type="dcterms:W3CDTF">2013-10-14T11:29:43Z</dcterms:created>
  <dcterms:modified xsi:type="dcterms:W3CDTF">2014-05-10T16:23:19Z</dcterms:modified>
</cp:coreProperties>
</file>