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62" r:id="rId3"/>
    <p:sldId id="259" r:id="rId4"/>
    <p:sldId id="260" r:id="rId5"/>
    <p:sldId id="261" r:id="rId6"/>
    <p:sldId id="265" r:id="rId7"/>
    <p:sldId id="266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A51000-D5EF-4096-9205-3C8B3B7C51A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7D22288-26F2-4870-967E-E76083E02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2D9161-D338-440C-9091-117A6EFF8C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nels title.png"/>
          <p:cNvPicPr>
            <a:picLocks noChangeAspect="1"/>
          </p:cNvPicPr>
          <p:nvPr/>
        </p:nvPicPr>
        <p:blipFill>
          <a:blip r:embed="rId2"/>
          <a:srcRect t="578" b="964"/>
          <a:stretch>
            <a:fillRect/>
          </a:stretch>
        </p:blipFill>
        <p:spPr bwMode="auto">
          <a:xfrm>
            <a:off x="0" y="0"/>
            <a:ext cx="425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>
          <a:xfrm>
            <a:off x="4572000" y="3505200"/>
            <a:ext cx="41910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381000"/>
            <a:ext cx="4191000" cy="306705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810000"/>
            <a:ext cx="4191000" cy="1143000"/>
          </a:xfrm>
        </p:spPr>
        <p:txBody>
          <a:bodyPr/>
          <a:lstStyle>
            <a:lvl1pPr marL="0" indent="0" algn="l"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14E6-9A6B-4B6C-BE86-CF29063DEA5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EC16B-78D9-4A14-9324-4763A0445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C91A-A1E3-496F-85A1-6D84866989C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1EA1-A98C-47DB-B5E7-C2F866555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68301"/>
            <a:ext cx="1143000" cy="5741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0" y="609599"/>
            <a:ext cx="4724400" cy="55006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6BCA-40D0-4E35-8B74-9D29111ED752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BC66-7B58-49A2-B80A-A48F16F78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AB9E-E698-4474-BF2B-4C3D0E26979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8338-A573-4596-ACCA-D0F966D35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ntent 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09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08972"/>
            <a:ext cx="5943600" cy="2352675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4684059"/>
            <a:ext cx="5943600" cy="1107141"/>
          </a:xfrm>
        </p:spPr>
        <p:txBody>
          <a:bodyPr/>
          <a:lstStyle>
            <a:lvl1pPr mar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  <a:defRPr sz="18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8503-C2ED-4432-8299-D9DC3510864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E70D-32A2-465A-A9BE-C2D1E4CD1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1"/>
            <a:ext cx="2743200" cy="4129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E163-54A0-4627-A5D5-E6B350C00FC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2035-1C11-49ED-8B78-CB8B2081D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8194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10"/>
          <p:cNvSpPr/>
          <p:nvPr/>
        </p:nvSpPr>
        <p:spPr>
          <a:xfrm>
            <a:off x="5943600" y="2468881"/>
            <a:ext cx="2743200" cy="45719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000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>
            <a:innerShdw blurRad="114300">
              <a:srgbClr val="FFFFFF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661318"/>
            <a:ext cx="2743200" cy="777081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590800"/>
            <a:ext cx="2743200" cy="3494088"/>
          </a:xfrm>
        </p:spPr>
        <p:txBody>
          <a:bodyPr/>
          <a:lstStyle>
            <a:lvl1pPr marL="228600" indent="-228600">
              <a:defRPr sz="1600"/>
            </a:lvl1pPr>
            <a:lvl2pPr marL="457200" indent="-228600">
              <a:defRPr sz="1600"/>
            </a:lvl2pPr>
            <a:lvl3pPr marL="685800" indent="-228600">
              <a:defRPr sz="1600"/>
            </a:lvl3pPr>
            <a:lvl4pPr marL="914400" indent="-228600">
              <a:defRPr sz="1600"/>
            </a:lvl4pPr>
            <a:lvl5pPr marL="1143000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BA71-AD37-42AF-BAC8-A1CEA9ED520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949C-88E5-4B59-91A4-E99BE0FEE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5F79-C5C0-4027-88B4-45E454DE836B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A6B5-8D1B-47C9-AA6A-696BF9ECC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6C52-4D7C-4E8E-8CC9-066B55FCE6D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674A-4AB6-473A-BB0B-AB61EAD2E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450" y="3943350"/>
            <a:ext cx="5875338" cy="1162050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354106"/>
            <a:ext cx="6172200" cy="3200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8450" y="5105401"/>
            <a:ext cx="5875338" cy="1004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3ABC-6CCD-4BCD-8E38-F7E914A2CB2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D519-17EE-4027-9C78-9FD53A08B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0" y="3941064"/>
            <a:ext cx="5879592" cy="1161288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356616"/>
            <a:ext cx="6172200" cy="3200400"/>
          </a:xfrm>
          <a:prstGeom prst="roundRect">
            <a:avLst>
              <a:gd name="adj" fmla="val 12886"/>
            </a:avLst>
          </a:prstGeom>
          <a:effectLst>
            <a:reflection blurRad="6350" stA="50000" endA="275" endPos="40000" dist="101600" dir="5400000" sy="-100000" algn="bl" rotWithShape="0"/>
            <a:softEdge rad="63500"/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640" y="5102352"/>
            <a:ext cx="5879592" cy="1005840"/>
          </a:xfrm>
        </p:spPr>
        <p:txBody>
          <a:bodyPr/>
          <a:lstStyle>
            <a:lvl1pPr marL="0" indent="0">
              <a:buNone/>
              <a:defRPr sz="1400" kern="1200">
                <a:gradFill>
                  <a:gsLst>
                    <a:gs pos="0">
                      <a:schemeClr val="tx1"/>
                    </a:gs>
                    <a:gs pos="99000">
                      <a:schemeClr val="tx1">
                        <a:alpha val="85000"/>
                      </a:schemeClr>
                    </a:gs>
                    <a:gs pos="86000">
                      <a:schemeClr val="tx1">
                        <a:alpha val="7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155B-D123-48AD-862D-B587B6F6AE4C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EBFE4-B3BA-42C7-A344-646ADE35B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ontent 2.png"/>
          <p:cNvPicPr>
            <a:picLocks noChangeAspect="1"/>
          </p:cNvPicPr>
          <p:nvPr/>
        </p:nvPicPr>
        <p:blipFill>
          <a:blip r:embed="rId13"/>
          <a:srcRect l="4800" b="29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580188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3508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1981200"/>
            <a:ext cx="5867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580188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  <a:alpha val="70000"/>
                  </a:schemeClr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E852CF0-A08A-448F-9A47-B193004198A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" y="2693988"/>
            <a:ext cx="1452563" cy="137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200" b="1" spc="-200" baseline="0" smtClean="0">
                <a:gradFill flip="none" rotWithShape="1">
                  <a:gsLst>
                    <a:gs pos="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10800000" scaled="1"/>
                  <a:tileRect/>
                </a:gradFill>
                <a:latin typeface="+mn-lt"/>
                <a:cs typeface="+mn-cs"/>
              </a:defRPr>
            </a:lvl1pPr>
          </a:lstStyle>
          <a:p>
            <a:pPr>
              <a:defRPr/>
            </a:pPr>
            <a:fld id="{CD31214E-5EFD-4D97-8550-3BFC8DE74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ts val="1800"/>
        </a:spcBef>
        <a:spcAft>
          <a:spcPct val="0"/>
        </a:spcAft>
        <a:buFont typeface="Wingdings" pitchFamily="2" charset="2"/>
        <a:buChar char=""/>
        <a:defRPr sz="20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1800"/>
        </a:spcBef>
        <a:spcAft>
          <a:spcPct val="0"/>
        </a:spcAft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1800"/>
        </a:spcBef>
        <a:spcAft>
          <a:spcPct val="0"/>
        </a:spcAft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1800"/>
        </a:spcBef>
        <a:spcAft>
          <a:spcPct val="0"/>
        </a:spcAft>
        <a:buFont typeface="Wingdings" pitchFamily="2" charset="2"/>
        <a:buChar char="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SzPct val="80000"/>
        <a:buFont typeface="Wingdings" pitchFamily="2" charset="2"/>
        <a:buChar char="q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SzPct val="100000"/>
        <a:buFont typeface="Wingdings" pitchFamily="2" charset="2"/>
        <a:buChar char="Ù"/>
        <a:defRPr sz="1600" kern="1200" baseline="0">
          <a:gradFill>
            <a:gsLst>
              <a:gs pos="0">
                <a:schemeClr val="tx1"/>
              </a:gs>
              <a:gs pos="99000">
                <a:schemeClr val="tx1">
                  <a:alpha val="85000"/>
                </a:schemeClr>
              </a:gs>
              <a:gs pos="86000">
                <a:schemeClr val="tx1">
                  <a:alpha val="7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381000"/>
            <a:ext cx="4262438" cy="30670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Правила поведения </a:t>
            </a:r>
            <a:r>
              <a:rPr lang="ru-RU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 столом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Татьяна\Desktop\Галя\КАРТИНКИ ФОТО ИЗ ИНТЕРНЕТА\рамки\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4699" y="1463661"/>
            <a:ext cx="7643866" cy="44935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есть размеренно, а не торопливо или чересчур медленно,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       чтобы не отставать от других,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ждать, пока горячее блюдо или напиток остынут, а не дуть на них,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есть беззвучно, а не чавкать,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выбирать порции, лежащих на общем блюде ту, которая лежит ближе,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    а не выбирать лучшую,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съедать всё, что лежит на тарелке, оставлять на ней пищу некрасиво,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      но не следует вытирать тарелку хлебом досуха,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соль набирать специальной ложечкой, а если её нет в солонке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     кончиком своего ножа, а не руками,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сахарный песок насыпать в чай или другой напиток специальной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    ложкой из сахарницы, не погружая её в чашку,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/>
                <a:solidFill>
                  <a:schemeClr val="accent3"/>
                </a:solidFill>
                <a:latin typeface="Gabriola" pitchFamily="82" charset="0"/>
                <a:cs typeface="+mn-cs"/>
              </a:rPr>
              <a:t>                                                    а размешивать своей ложечкой.</a:t>
            </a:r>
            <a:endParaRPr lang="ru-RU" sz="2200" b="1" dirty="0">
              <a:ln/>
              <a:solidFill>
                <a:schemeClr val="accent3"/>
              </a:solidFill>
              <a:latin typeface="Gabriola" pitchFamily="82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857232"/>
            <a:ext cx="735811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Во время еды следует: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Татьяна\Desktop\Галя\КАРТИНКИ ФОТО ИЗ ИНТЕРНЕТА\рамки\177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1785926"/>
            <a:ext cx="514353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Давайте, друзья, узнаем,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как правильно сидеть за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столм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и что делать во время еды?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Татьяна\Desktop\Галя\КАРТИНКИ ФОТО ИЗ ИНТЕРНЕТА\рамки\1773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CF7"/>
              </a:clrFrom>
              <a:clrTo>
                <a:srgbClr val="FA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929688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1643050"/>
            <a:ext cx="4143404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Известно с детства это всем: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Когда я ем, я глух и нем.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Жуёшь – закрытым рот держи,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Проглоти – потом скажи.</a:t>
            </a:r>
          </a:p>
        </p:txBody>
      </p:sp>
      <p:pic>
        <p:nvPicPr>
          <p:cNvPr id="16387" name="Picture 5" descr="C:\Users\Татьяна\Desktop\Галя\КАРТИНКИ ФОТО ИЗ ИНТЕРНЕТА\веселые картинки\caa6e681207b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3500438"/>
            <a:ext cx="22860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Татьяна\Desktop\Галя\КАРТИНКИ ФОТО ИЗ ИНТЕРНЕТА\рамки\1773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3988"/>
            <a:ext cx="9001125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488" y="1928802"/>
            <a:ext cx="3357586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Блюдо с хлебом далеко,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Дотянуться нелегко.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Рукавом в салат не лезь,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За столом соседи есть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Попроси их вежливо.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И припомни снова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Вежливое слово.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  <a:cs typeface="+mn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Татьяна\Desktop\Галя\КАРТИНКИ ФОТО ИЗ ИНТЕРНЕТА\рамки\17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1571612"/>
            <a:ext cx="478634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Не вытирай свой рот рукой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Салфетка есть перед тобой.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Облизывать не стоит пальцы,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Которые за всё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хватальцы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Учитесь этикету, детки: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Для рук положены салфетки.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  <a:cs typeface="+mn-cs"/>
            </a:endParaRPr>
          </a:p>
        </p:txBody>
      </p:sp>
      <p:pic>
        <p:nvPicPr>
          <p:cNvPr id="18435" name="Picture 3" descr="C:\Users\Татьяна\Desktop\Галя\КАРТИНКИ ФОТО ИЗ ИНТЕРНЕТА\этикет\0607241539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429125"/>
            <a:ext cx="2000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Татьяна\Desktop\Галя\КАРТИНКИ ФОТО ИЗ ИНТЕРНЕТА\рамки\1258398925_012.frames.musplus.r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2285992"/>
            <a:ext cx="514353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Чтобы что-то резать, нож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В руку правую берёшь,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Вилку – в руку левую,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Сидишь королевою.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Кто дома есть научится,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В гостях не будет мучиться.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  <a:cs typeface="+mn-cs"/>
            </a:endParaRPr>
          </a:p>
        </p:txBody>
      </p:sp>
      <p:pic>
        <p:nvPicPr>
          <p:cNvPr id="9219" name="Picture 3" descr="C:\Users\Татьяна\Desktop\Галя\КАРТИНКИ ФОТО ИЗ ИНТЕРНЕТА\этикет\1279287149_banketas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DFC"/>
              </a:clrFrom>
              <a:clrTo>
                <a:srgbClr val="FC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571744"/>
            <a:ext cx="1806521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Татьяна\Desktop\Галя\КАРТИНКИ ФОТО ИЗ ИНТЕРНЕТА\рамки\1301251827_144.frames.musplus.r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2000240"/>
            <a:ext cx="5857916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Не вертись, спокойно кушай.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И не чавкай, словно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хрюша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Ложка в чашке – не пропеллер,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Не спеша помешивай.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Чтобы люди не смотрели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На тебя насмешливо.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Татьяна\Desktop\Галя\КАРТИНКИ ФОТО ИЗ ИНТЕРНЕТА\рамки\6a97449f91b7ac5dfabb9f9bffa1fe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57554" y="1214422"/>
            <a:ext cx="321471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Чтоб не грохнуться случайно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На пол в час веселья,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Ты на стуле не качайся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 pitchFamily="82" charset="0"/>
                <a:cs typeface="+mn-cs"/>
              </a:rPr>
              <a:t>Это не качели.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 pitchFamily="82" charset="0"/>
              <a:cs typeface="+mn-cs"/>
            </a:endParaRPr>
          </a:p>
        </p:txBody>
      </p:sp>
      <p:pic>
        <p:nvPicPr>
          <p:cNvPr id="21507" name="Picture 3" descr="C:\Users\Татьяна\Desktop\Галя\КАРТИНКИ ФОТО ИЗ ИНТЕРНЕТА\веселые картинки\a8919b0a8032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3343275"/>
            <a:ext cx="3736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Татьяна\Desktop\Галя\КАРТИНКИ ФОТО ИЗ ИНТЕРНЕТА\рамки\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1714488"/>
            <a:ext cx="7072362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садиться за стол можно только с чистыми руками,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на стол можно положить только запястье, а не локти,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руки следует держать как можно ближе к туловищу,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    не расставляя их слишком широко в стороны,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сидя за столом только слегка наклоняют голову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    над тарелкой, а не низко сгибаются над ней,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разговаривать во время еды естественно и прилично,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    особенно во время праздничного застолья,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/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cs typeface="+mn-cs"/>
              </a:rPr>
              <a:t>   но не  с полным ртом.</a:t>
            </a:r>
            <a:endParaRPr lang="ru-RU" sz="2800" b="1" dirty="0">
              <a:ln/>
              <a:solidFill>
                <a:schemeClr val="accent3">
                  <a:lumMod val="60000"/>
                  <a:lumOff val="40000"/>
                </a:schemeClr>
              </a:solidFill>
              <a:latin typeface="Gabriola" pitchFamily="82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71546"/>
            <a:ext cx="69294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Как правильно сидеть за столом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500702"/>
            <a:ext cx="305083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cs typeface="+mn-cs"/>
              </a:rPr>
              <a:t>А почему?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nels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Panel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nels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100000"/>
                <a:satMod val="150000"/>
              </a:schemeClr>
            </a:gs>
            <a:gs pos="35000">
              <a:schemeClr val="phClr">
                <a:tint val="90000"/>
                <a:alpha val="85000"/>
                <a:satMod val="150000"/>
              </a:schemeClr>
            </a:gs>
            <a:gs pos="100000">
              <a:schemeClr val="phClr">
                <a:tint val="80000"/>
                <a:alpha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tint val="90000"/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alpha val="80000"/>
              <a:satMod val="105000"/>
            </a:schemeClr>
          </a:solidFill>
          <a:prstDash val="solid"/>
        </a:ln>
        <a:ln w="12700" cap="flat" cmpd="sng" algn="ctr">
          <a:solidFill>
            <a:schemeClr val="phClr">
              <a:alpha val="70000"/>
            </a:schemeClr>
          </a:solidFill>
          <a:prstDash val="solid"/>
        </a:ln>
        <a:ln w="19050" cap="flat" cmpd="sng" algn="ctr">
          <a:solidFill>
            <a:schemeClr val="phClr">
              <a:alpha val="6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</a:effectLst>
        </a:effectStyle>
        <a:effectStyle>
          <a:effectLst>
            <a:outerShdw blurRad="101600" sx="101000" sy="101000" rotWithShape="0">
              <a:srgbClr val="FFFFFF">
                <a:alpha val="25000"/>
              </a:srgbClr>
            </a:outerShdw>
            <a:reflection blurRad="12700" stA="35000" endPos="4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4200000"/>
            </a:lightRig>
          </a:scene3d>
          <a:sp3d prstMaterial="softEdge"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150000"/>
              </a:schemeClr>
              <a:schemeClr val="phClr">
                <a:tint val="97000"/>
                <a:shade val="85000"/>
                <a:satMod val="150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100000">
              <a:schemeClr val="phClr">
                <a:shade val="4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Panels</Template>
  <TotalTime>237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Century Gothic</vt:lpstr>
      <vt:lpstr>Arial</vt:lpstr>
      <vt:lpstr>Wingdings</vt:lpstr>
      <vt:lpstr>Calibri</vt:lpstr>
      <vt:lpstr>Panels</vt:lpstr>
      <vt:lpstr>Panels</vt:lpstr>
      <vt:lpstr>Panels</vt:lpstr>
      <vt:lpstr>Panels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школа-7</cp:lastModifiedBy>
  <cp:revision>31</cp:revision>
  <dcterms:created xsi:type="dcterms:W3CDTF">2011-11-08T08:09:49Z</dcterms:created>
  <dcterms:modified xsi:type="dcterms:W3CDTF">2015-02-05T10:26:15Z</dcterms:modified>
</cp:coreProperties>
</file>