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068A7-669C-4EDE-8027-14028DE90B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1B3CC-FB02-4429-BCFD-E121D9B369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EA283-A65C-4E43-93DF-4592B4950D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86D9D-39A3-4B2D-941D-EC0518B420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1D32-BD05-4590-B7F6-443CF2263F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ECCFE-F93A-44FC-9BE8-9CFCAA07DF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902AE-BBE4-4F0A-B7C3-4065ED650C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D94C-7810-45AC-A9B8-DEDC09272E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E227D-72B5-458A-A0BB-0021629FD7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7F3F1-2AED-4C86-BE29-3C5399E82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B03F-C92A-491E-8FA6-0AFF47D22E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6E0A11-47FA-4EF1-9E37-A1E69528C1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00288"/>
            <a:ext cx="7772400" cy="1300162"/>
          </a:xfrm>
        </p:spPr>
        <p:txBody>
          <a:bodyPr/>
          <a:lstStyle/>
          <a:p>
            <a:r>
              <a:rPr lang="ru-RU" sz="4800">
                <a:solidFill>
                  <a:srgbClr val="006666"/>
                </a:solidFill>
              </a:rPr>
              <a:t>Дружба </a:t>
            </a:r>
            <a:br>
              <a:rPr lang="ru-RU" sz="4800">
                <a:solidFill>
                  <a:srgbClr val="006666"/>
                </a:solidFill>
              </a:rPr>
            </a:br>
            <a:r>
              <a:rPr lang="ru-RU" sz="3200"/>
              <a:t>(основы светской этики)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6925" y="3929066"/>
            <a:ext cx="4537075" cy="13684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2000" dirty="0" smtClean="0">
                <a:solidFill>
                  <a:srgbClr val="000066"/>
                </a:solidFill>
              </a:rPr>
              <a:t>Авторы:</a:t>
            </a:r>
          </a:p>
          <a:p>
            <a:pPr algn="l">
              <a:lnSpc>
                <a:spcPct val="90000"/>
              </a:lnSpc>
            </a:pPr>
            <a:r>
              <a:rPr lang="ru-RU" sz="2000" dirty="0" err="1" smtClean="0">
                <a:solidFill>
                  <a:srgbClr val="000066"/>
                </a:solidFill>
              </a:rPr>
              <a:t>Хлопунова</a:t>
            </a:r>
            <a:r>
              <a:rPr lang="ru-RU" sz="2000" dirty="0" smtClean="0">
                <a:solidFill>
                  <a:srgbClr val="000066"/>
                </a:solidFill>
              </a:rPr>
              <a:t> С.А</a:t>
            </a:r>
          </a:p>
          <a:p>
            <a:pPr algn="l">
              <a:lnSpc>
                <a:spcPct val="90000"/>
              </a:lnSpc>
            </a:pPr>
            <a:r>
              <a:rPr lang="ru-RU" sz="2000" dirty="0" smtClean="0">
                <a:solidFill>
                  <a:srgbClr val="000066"/>
                </a:solidFill>
              </a:rPr>
              <a:t>Ермолаева </a:t>
            </a:r>
            <a:r>
              <a:rPr lang="ru-RU" sz="2000" dirty="0" smtClean="0">
                <a:solidFill>
                  <a:srgbClr val="000066"/>
                </a:solidFill>
              </a:rPr>
              <a:t>З.А</a:t>
            </a:r>
          </a:p>
          <a:p>
            <a:pPr algn="l">
              <a:lnSpc>
                <a:spcPct val="90000"/>
              </a:lnSpc>
            </a:pPr>
            <a:r>
              <a:rPr lang="ru-RU" sz="2000" dirty="0" err="1" smtClean="0">
                <a:solidFill>
                  <a:srgbClr val="000066"/>
                </a:solidFill>
              </a:rPr>
              <a:t>Таженова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smtClean="0">
                <a:solidFill>
                  <a:srgbClr val="000066"/>
                </a:solidFill>
              </a:rPr>
              <a:t>М.Ш</a:t>
            </a:r>
            <a:endParaRPr lang="ru-RU" sz="2000" dirty="0" smtClean="0">
              <a:solidFill>
                <a:srgbClr val="000066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8175" y="9810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Урок по теме:</a:t>
            </a:r>
          </a:p>
        </p:txBody>
      </p:sp>
      <p:pic>
        <p:nvPicPr>
          <p:cNvPr id="2055" name="Picture 7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2309812" cy="492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229600" cy="27368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 i="1">
                <a:solidFill>
                  <a:srgbClr val="006666"/>
                </a:solidFill>
                <a:latin typeface="Georgia" pitchFamily="18" charset="0"/>
              </a:rPr>
              <a:t>Берегите дружбу</a:t>
            </a:r>
          </a:p>
        </p:txBody>
      </p:sp>
      <p:pic>
        <p:nvPicPr>
          <p:cNvPr id="19460" name="Picture 4" descr="FA07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412875"/>
            <a:ext cx="4967288" cy="518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</p:spPr>
        <p:txBody>
          <a:bodyPr/>
          <a:lstStyle/>
          <a:p>
            <a:r>
              <a:rPr lang="ru-RU" sz="5400">
                <a:solidFill>
                  <a:srgbClr val="006666"/>
                </a:solidFill>
              </a:rPr>
              <a:t>Дружба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2017713"/>
            <a:ext cx="7335838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b="1" i="1" dirty="0"/>
              <a:t>Цель урока</a:t>
            </a:r>
            <a:r>
              <a:rPr lang="ru-RU" dirty="0" smtClean="0"/>
              <a:t>: Формирование у младших школьников  понятий  «друг», «дружба» , «дружеские отношения»</a:t>
            </a: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/>
              <a:t>Основные понятия</a:t>
            </a:r>
            <a:r>
              <a:rPr lang="ru-RU" dirty="0"/>
              <a:t>: </a:t>
            </a:r>
            <a:r>
              <a:rPr lang="ru-RU" dirty="0" smtClean="0"/>
              <a:t>Добродетельные отношения, дружба,  избирательность .</a:t>
            </a:r>
            <a:endParaRPr lang="ru-RU" dirty="0"/>
          </a:p>
        </p:txBody>
      </p:sp>
      <p:pic>
        <p:nvPicPr>
          <p:cNvPr id="8197" name="Picture 5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25538"/>
            <a:ext cx="1368425" cy="470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2017713"/>
            <a:ext cx="683101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Настраивание на урок</a:t>
            </a:r>
            <a:r>
              <a:rPr lang="ru-RU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Работа с понятием «Дружба»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 smtClean="0"/>
              <a:t>Работа с фотографиями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Работа </a:t>
            </a:r>
            <a:r>
              <a:rPr lang="ru-RU" dirty="0" smtClean="0"/>
              <a:t>с учебником по иллюстрациям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Работа с </a:t>
            </a:r>
            <a:r>
              <a:rPr lang="ru-RU" dirty="0" err="1" smtClean="0"/>
              <a:t>санквейном</a:t>
            </a:r>
            <a:r>
              <a:rPr lang="ru-RU" dirty="0" smtClean="0"/>
              <a:t>, пословицами.</a:t>
            </a:r>
            <a:endParaRPr lang="ru-RU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noFill/>
          <a:ln/>
        </p:spPr>
        <p:txBody>
          <a:bodyPr anchor="b"/>
          <a:lstStyle/>
          <a:p>
            <a:r>
              <a:rPr lang="ru-RU">
                <a:solidFill>
                  <a:srgbClr val="006666"/>
                </a:solidFill>
              </a:rPr>
              <a:t>Дружба</a:t>
            </a:r>
          </a:p>
        </p:txBody>
      </p:sp>
      <p:pic>
        <p:nvPicPr>
          <p:cNvPr id="9223" name="Picture 7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1584325" cy="492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отношений между людьми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185738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857364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071810"/>
            <a:ext cx="192882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500570"/>
            <a:ext cx="185737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357694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4500570"/>
            <a:ext cx="14287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1928802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017713"/>
            <a:ext cx="6759575" cy="4291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Не обзывай и не унижай своего друга.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Помогай другу в беде.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Не предавай своего друга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Умей признавать свои ошибки и помириться с другом.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Будь внимателен к своему другу.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Умей уступать своему другу.</a:t>
            </a:r>
            <a:endParaRPr lang="ru-RU" sz="24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noFill/>
          <a:ln/>
        </p:spPr>
        <p:txBody>
          <a:bodyPr anchor="b"/>
          <a:lstStyle/>
          <a:p>
            <a:r>
              <a:rPr lang="ru-RU" dirty="0" smtClean="0">
                <a:solidFill>
                  <a:srgbClr val="006666"/>
                </a:solidFill>
              </a:rPr>
              <a:t>Законы Дружбы</a:t>
            </a:r>
            <a:endParaRPr lang="ru-RU" dirty="0">
              <a:solidFill>
                <a:srgbClr val="006666"/>
              </a:solidFill>
            </a:endParaRPr>
          </a:p>
        </p:txBody>
      </p:sp>
      <p:pic>
        <p:nvPicPr>
          <p:cNvPr id="10246" name="Picture 6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81075"/>
            <a:ext cx="2016125" cy="492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1050" y="2205038"/>
            <a:ext cx="6635750" cy="3921125"/>
          </a:xfrm>
        </p:spPr>
        <p:txBody>
          <a:bodyPr/>
          <a:lstStyle/>
          <a:p>
            <a:r>
              <a:rPr lang="ru-RU" dirty="0" smtClean="0"/>
              <a:t>Дружба и братство – дороже богатства.</a:t>
            </a:r>
          </a:p>
          <a:p>
            <a:r>
              <a:rPr lang="ru-RU" dirty="0" smtClean="0"/>
              <a:t>Друзья познаются в беде.</a:t>
            </a:r>
          </a:p>
          <a:p>
            <a:r>
              <a:rPr lang="ru-RU" dirty="0" smtClean="0"/>
              <a:t>Дружбой дорожи, забыть не спеши.(русская)</a:t>
            </a:r>
          </a:p>
          <a:p>
            <a:r>
              <a:rPr lang="ru-RU" dirty="0" smtClean="0"/>
              <a:t> Последний чай другу наливай</a:t>
            </a:r>
          </a:p>
          <a:p>
            <a:r>
              <a:rPr lang="ru-RU" dirty="0" smtClean="0"/>
              <a:t>(таджикская )</a:t>
            </a: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noFill/>
          <a:ln/>
        </p:spPr>
        <p:txBody>
          <a:bodyPr anchor="b"/>
          <a:lstStyle/>
          <a:p>
            <a:r>
              <a:rPr lang="ru-RU" dirty="0" smtClean="0">
                <a:solidFill>
                  <a:srgbClr val="006666"/>
                </a:solidFill>
              </a:rPr>
              <a:t>Пословицы о Дружбе</a:t>
            </a:r>
            <a:endParaRPr lang="ru-RU" dirty="0">
              <a:solidFill>
                <a:srgbClr val="006666"/>
              </a:solidFill>
            </a:endParaRPr>
          </a:p>
        </p:txBody>
      </p:sp>
      <p:pic>
        <p:nvPicPr>
          <p:cNvPr id="12293" name="Picture 5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2309812" cy="4922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24075" y="1600200"/>
            <a:ext cx="6562725" cy="4525963"/>
          </a:xfrm>
        </p:spPr>
        <p:txBody>
          <a:bodyPr/>
          <a:lstStyle/>
          <a:p>
            <a:r>
              <a:rPr lang="ru-RU"/>
              <a:t>Синквейн – белый стих, состоит из 5 строк:</a:t>
            </a:r>
          </a:p>
          <a:p>
            <a:pPr>
              <a:buFontTx/>
              <a:buNone/>
            </a:pPr>
            <a:r>
              <a:rPr lang="ru-RU"/>
              <a:t>1 строка. Тема (ДРУЖБА)</a:t>
            </a:r>
          </a:p>
          <a:p>
            <a:pPr>
              <a:buFontTx/>
              <a:buNone/>
            </a:pPr>
            <a:r>
              <a:rPr lang="ru-RU"/>
              <a:t>2 строка. Два прилагательных по теме.</a:t>
            </a:r>
          </a:p>
          <a:p>
            <a:pPr>
              <a:buFontTx/>
              <a:buNone/>
            </a:pPr>
            <a:r>
              <a:rPr lang="ru-RU"/>
              <a:t>3 строка. Три глагола.</a:t>
            </a:r>
          </a:p>
          <a:p>
            <a:pPr>
              <a:buFontTx/>
              <a:buNone/>
            </a:pPr>
            <a:r>
              <a:rPr lang="ru-RU"/>
              <a:t>4 строка. Предложение (фраза).</a:t>
            </a:r>
          </a:p>
          <a:p>
            <a:pPr>
              <a:buFontTx/>
              <a:buNone/>
            </a:pPr>
            <a:r>
              <a:rPr lang="ru-RU"/>
              <a:t>5 строка. Существительное.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noFill/>
          <a:ln/>
        </p:spPr>
        <p:txBody>
          <a:bodyPr anchor="b"/>
          <a:lstStyle/>
          <a:p>
            <a:r>
              <a:rPr lang="ru-RU">
                <a:solidFill>
                  <a:srgbClr val="006666"/>
                </a:solidFill>
              </a:rPr>
              <a:t>Дружба</a:t>
            </a:r>
          </a:p>
        </p:txBody>
      </p:sp>
      <p:pic>
        <p:nvPicPr>
          <p:cNvPr id="13317" name="Picture 5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52513"/>
            <a:ext cx="1512887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68538" y="1600200"/>
            <a:ext cx="6418262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Пример синквейна.</a:t>
            </a:r>
          </a:p>
          <a:p>
            <a:pPr algn="ctr">
              <a:buFontTx/>
              <a:buNone/>
            </a:pPr>
            <a:r>
              <a:rPr lang="ru-RU"/>
              <a:t>Дружба.</a:t>
            </a:r>
          </a:p>
          <a:p>
            <a:pPr algn="ctr">
              <a:buFontTx/>
              <a:buNone/>
            </a:pPr>
            <a:r>
              <a:rPr lang="ru-RU"/>
              <a:t>Крепкая, верная.</a:t>
            </a:r>
          </a:p>
          <a:p>
            <a:pPr algn="ctr">
              <a:buFontTx/>
              <a:buNone/>
            </a:pPr>
            <a:r>
              <a:rPr lang="ru-RU"/>
              <a:t>Спасает, помогает, утешает.</a:t>
            </a:r>
          </a:p>
          <a:p>
            <a:pPr algn="ctr">
              <a:buFontTx/>
              <a:buNone/>
            </a:pPr>
            <a:r>
              <a:rPr lang="ru-RU"/>
              <a:t>Дружба – сестра любви.</a:t>
            </a:r>
          </a:p>
          <a:p>
            <a:pPr algn="ctr">
              <a:buFontTx/>
              <a:buNone/>
            </a:pPr>
            <a:r>
              <a:rPr lang="ru-RU"/>
              <a:t>Единомыслие.</a:t>
            </a:r>
          </a:p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noFill/>
          <a:ln/>
        </p:spPr>
        <p:txBody>
          <a:bodyPr anchor="b"/>
          <a:lstStyle/>
          <a:p>
            <a:r>
              <a:rPr lang="ru-RU">
                <a:solidFill>
                  <a:srgbClr val="006666"/>
                </a:solidFill>
              </a:rPr>
              <a:t>Дружба</a:t>
            </a:r>
          </a:p>
        </p:txBody>
      </p:sp>
      <p:pic>
        <p:nvPicPr>
          <p:cNvPr id="14341" name="Picture 5" descr="81d36753a63809cce46976e4cc474ac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581525"/>
            <a:ext cx="2717800" cy="193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68538" y="1600200"/>
            <a:ext cx="6418262" cy="4525963"/>
          </a:xfrm>
        </p:spPr>
        <p:txBody>
          <a:bodyPr/>
          <a:lstStyle/>
          <a:p>
            <a:r>
              <a:rPr lang="ru-RU" dirty="0"/>
              <a:t>Домашнее задание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Написать рассказ о своем друге.</a:t>
            </a:r>
          </a:p>
          <a:p>
            <a:r>
              <a:rPr lang="ru-RU" dirty="0" smtClean="0"/>
              <a:t>Подобрать  иллюстрации по теме  «Дружба начинается с улыбки»</a:t>
            </a:r>
            <a:endParaRPr lang="ru-RU" dirty="0"/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noFill/>
          <a:ln/>
        </p:spPr>
        <p:txBody>
          <a:bodyPr anchor="b"/>
          <a:lstStyle/>
          <a:p>
            <a:r>
              <a:rPr lang="ru-RU">
                <a:solidFill>
                  <a:srgbClr val="006666"/>
                </a:solidFill>
              </a:rPr>
              <a:t>Дружба</a:t>
            </a:r>
          </a:p>
        </p:txBody>
      </p:sp>
      <p:pic>
        <p:nvPicPr>
          <p:cNvPr id="15365" name="Picture 5" descr="Головы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52513"/>
            <a:ext cx="1512887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211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Дружба  (основы светской этики)</vt:lpstr>
      <vt:lpstr>Дружба</vt:lpstr>
      <vt:lpstr>Дружба</vt:lpstr>
      <vt:lpstr>Виды отношений между людьми</vt:lpstr>
      <vt:lpstr>Законы Дружбы</vt:lpstr>
      <vt:lpstr>Пословицы о Дружбе</vt:lpstr>
      <vt:lpstr>Дружба</vt:lpstr>
      <vt:lpstr>Дружба</vt:lpstr>
      <vt:lpstr>Дружба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 (основы светской этики)</dc:title>
  <dc:creator>владелец</dc:creator>
  <cp:lastModifiedBy>Школа 10</cp:lastModifiedBy>
  <cp:revision>19</cp:revision>
  <dcterms:created xsi:type="dcterms:W3CDTF">2010-03-29T14:07:22Z</dcterms:created>
  <dcterms:modified xsi:type="dcterms:W3CDTF">2013-02-05T05:29:39Z</dcterms:modified>
</cp:coreProperties>
</file>