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1" r:id="rId2"/>
    <p:sldId id="262" r:id="rId3"/>
    <p:sldId id="272" r:id="rId4"/>
    <p:sldId id="271" r:id="rId5"/>
    <p:sldId id="264" r:id="rId6"/>
    <p:sldId id="273" r:id="rId7"/>
    <p:sldId id="283" r:id="rId8"/>
    <p:sldId id="282" r:id="rId9"/>
    <p:sldId id="281" r:id="rId10"/>
    <p:sldId id="276" r:id="rId11"/>
    <p:sldId id="303" r:id="rId12"/>
    <p:sldId id="302" r:id="rId13"/>
    <p:sldId id="274" r:id="rId14"/>
    <p:sldId id="307" r:id="rId15"/>
    <p:sldId id="301" r:id="rId16"/>
    <p:sldId id="306" r:id="rId17"/>
    <p:sldId id="305" r:id="rId18"/>
    <p:sldId id="304" r:id="rId19"/>
    <p:sldId id="275" r:id="rId20"/>
    <p:sldId id="277" r:id="rId21"/>
    <p:sldId id="278" r:id="rId22"/>
    <p:sldId id="298" r:id="rId23"/>
    <p:sldId id="310" r:id="rId24"/>
    <p:sldId id="288" r:id="rId25"/>
    <p:sldId id="309" r:id="rId26"/>
    <p:sldId id="297" r:id="rId27"/>
    <p:sldId id="287" r:id="rId28"/>
    <p:sldId id="295" r:id="rId29"/>
    <p:sldId id="299" r:id="rId30"/>
    <p:sldId id="296" r:id="rId31"/>
    <p:sldId id="259" r:id="rId32"/>
    <p:sldId id="291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97" autoAdjust="0"/>
    <p:restoredTop sz="94660"/>
  </p:normalViewPr>
  <p:slideViewPr>
    <p:cSldViewPr>
      <p:cViewPr>
        <p:scale>
          <a:sx n="59" d="100"/>
          <a:sy n="59" d="100"/>
        </p:scale>
        <p:origin x="-144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5D4DC-14FF-47A5-BEB8-121D82D3A109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D63A73-87F5-4812-A86B-17079405545B}">
      <dgm:prSet phldrT="[Текст]" custT="1"/>
      <dgm:spPr/>
      <dgm:t>
        <a:bodyPr/>
        <a:lstStyle/>
        <a:p>
          <a:r>
            <a:rPr lang="ru-RU" sz="1800" b="1" dirty="0" smtClean="0"/>
            <a:t>Внеурочная</a:t>
          </a:r>
        </a:p>
        <a:p>
          <a:r>
            <a:rPr lang="ru-RU" sz="1800" b="1" dirty="0" smtClean="0"/>
            <a:t>ДЕЯТЕЛЬ-НОСТЬ</a:t>
          </a:r>
          <a:endParaRPr lang="ru-RU" sz="1800" b="1" dirty="0"/>
        </a:p>
      </dgm:t>
    </dgm:pt>
    <dgm:pt modelId="{22C1E60E-5EFF-4C54-BB16-EC509204C8BB}" type="parTrans" cxnId="{268C8F50-9585-42AF-BA03-56CA2A7C69BC}">
      <dgm:prSet/>
      <dgm:spPr/>
      <dgm:t>
        <a:bodyPr/>
        <a:lstStyle/>
        <a:p>
          <a:endParaRPr lang="ru-RU"/>
        </a:p>
      </dgm:t>
    </dgm:pt>
    <dgm:pt modelId="{E16FE2B4-7278-4DFD-86F0-012CDC3D60ED}" type="sibTrans" cxnId="{268C8F50-9585-42AF-BA03-56CA2A7C69BC}">
      <dgm:prSet/>
      <dgm:spPr/>
      <dgm:t>
        <a:bodyPr/>
        <a:lstStyle/>
        <a:p>
          <a:endParaRPr lang="ru-RU"/>
        </a:p>
      </dgm:t>
    </dgm:pt>
    <dgm:pt modelId="{4573834F-EB41-4454-B89E-B11FEB46C374}">
      <dgm:prSet phldrT="[Текст]" custT="1"/>
      <dgm:spPr/>
      <dgm:t>
        <a:bodyPr/>
        <a:lstStyle/>
        <a:p>
          <a:r>
            <a:rPr lang="ru-RU" sz="1600" b="1" smtClean="0"/>
            <a:t>ИГРОВАЯ</a:t>
          </a:r>
          <a:endParaRPr lang="ru-RU" sz="1600" b="1" dirty="0"/>
        </a:p>
      </dgm:t>
    </dgm:pt>
    <dgm:pt modelId="{0D2CE8FF-A3C7-4C51-86D7-44272D66F0F7}" type="parTrans" cxnId="{85C0B9FE-E1FB-42BA-B1A0-B0CF56AEDBB8}">
      <dgm:prSet/>
      <dgm:spPr/>
      <dgm:t>
        <a:bodyPr/>
        <a:lstStyle/>
        <a:p>
          <a:endParaRPr lang="ru-RU"/>
        </a:p>
      </dgm:t>
    </dgm:pt>
    <dgm:pt modelId="{BC0C325D-F8CE-4505-B5F9-5F3AE64C1DC2}" type="sibTrans" cxnId="{85C0B9FE-E1FB-42BA-B1A0-B0CF56AEDBB8}">
      <dgm:prSet/>
      <dgm:spPr/>
      <dgm:t>
        <a:bodyPr/>
        <a:lstStyle/>
        <a:p>
          <a:endParaRPr lang="ru-RU"/>
        </a:p>
      </dgm:t>
    </dgm:pt>
    <dgm:pt modelId="{AA684313-2A6A-4738-BB85-499DDF54C9FC}">
      <dgm:prSet phldrT="[Текст]" custT="1"/>
      <dgm:spPr/>
      <dgm:t>
        <a:bodyPr/>
        <a:lstStyle/>
        <a:p>
          <a:r>
            <a:rPr lang="ru-RU" sz="1600" b="1" smtClean="0"/>
            <a:t>ПОЗНАВА-</a:t>
          </a:r>
        </a:p>
        <a:p>
          <a:r>
            <a:rPr lang="ru-RU" sz="1600" b="1" smtClean="0"/>
            <a:t>ТЕЛЬНАЯ</a:t>
          </a:r>
          <a:endParaRPr lang="ru-RU" sz="1600" b="1" dirty="0"/>
        </a:p>
      </dgm:t>
    </dgm:pt>
    <dgm:pt modelId="{EB245CF2-D832-4C45-9128-8994990EEB0C}" type="parTrans" cxnId="{3CF64F85-AEC8-4D9C-8540-F0E734DC39B2}">
      <dgm:prSet/>
      <dgm:spPr/>
      <dgm:t>
        <a:bodyPr/>
        <a:lstStyle/>
        <a:p>
          <a:endParaRPr lang="ru-RU"/>
        </a:p>
      </dgm:t>
    </dgm:pt>
    <dgm:pt modelId="{532AE3C4-0C98-4A59-B164-DDC839BE2DF8}" type="sibTrans" cxnId="{3CF64F85-AEC8-4D9C-8540-F0E734DC39B2}">
      <dgm:prSet/>
      <dgm:spPr/>
      <dgm:t>
        <a:bodyPr/>
        <a:lstStyle/>
        <a:p>
          <a:endParaRPr lang="ru-RU"/>
        </a:p>
      </dgm:t>
    </dgm:pt>
    <dgm:pt modelId="{BD95AC23-DB72-49CE-8390-337C4CC60982}">
      <dgm:prSet phldrT="[Текст]" custT="1"/>
      <dgm:spPr/>
      <dgm:t>
        <a:bodyPr/>
        <a:lstStyle/>
        <a:p>
          <a:r>
            <a:rPr lang="ru-RU" sz="1600" b="1" smtClean="0"/>
            <a:t>ТРУДОВАЯ</a:t>
          </a:r>
          <a:endParaRPr lang="ru-RU" sz="1600" b="1" dirty="0"/>
        </a:p>
      </dgm:t>
    </dgm:pt>
    <dgm:pt modelId="{D8B546F4-DA0D-4EE8-8322-E5AF82F01A29}" type="parTrans" cxnId="{9C71CC86-DDC6-4313-AEAF-CBF3EF0B681E}">
      <dgm:prSet/>
      <dgm:spPr/>
      <dgm:t>
        <a:bodyPr/>
        <a:lstStyle/>
        <a:p>
          <a:endParaRPr lang="ru-RU"/>
        </a:p>
      </dgm:t>
    </dgm:pt>
    <dgm:pt modelId="{808A2644-EF99-494B-9B52-BEA6A9EA9E70}" type="sibTrans" cxnId="{9C71CC86-DDC6-4313-AEAF-CBF3EF0B681E}">
      <dgm:prSet/>
      <dgm:spPr/>
      <dgm:t>
        <a:bodyPr/>
        <a:lstStyle/>
        <a:p>
          <a:endParaRPr lang="ru-RU"/>
        </a:p>
      </dgm:t>
    </dgm:pt>
    <dgm:pt modelId="{E3F8EA5D-6043-4F33-A698-15C7032AA347}">
      <dgm:prSet phldrT="[Текст]" custT="1"/>
      <dgm:spPr/>
      <dgm:t>
        <a:bodyPr/>
        <a:lstStyle/>
        <a:p>
          <a:r>
            <a:rPr lang="ru-RU" sz="1600" b="1" dirty="0" smtClean="0"/>
            <a:t>ТУРИСТИЧЕСКИ-</a:t>
          </a:r>
        </a:p>
        <a:p>
          <a:r>
            <a:rPr lang="ru-RU" sz="1600" b="1" dirty="0" smtClean="0"/>
            <a:t>КРАЕВЕДЧЕСКАЯ</a:t>
          </a:r>
          <a:endParaRPr lang="ru-RU" sz="1600" b="1" dirty="0"/>
        </a:p>
      </dgm:t>
    </dgm:pt>
    <dgm:pt modelId="{315B6431-6AC5-445D-860B-B19FE21A88CC}" type="parTrans" cxnId="{88ED1C40-79E5-4429-80D7-3954AA178655}">
      <dgm:prSet/>
      <dgm:spPr/>
      <dgm:t>
        <a:bodyPr/>
        <a:lstStyle/>
        <a:p>
          <a:endParaRPr lang="ru-RU"/>
        </a:p>
      </dgm:t>
    </dgm:pt>
    <dgm:pt modelId="{D72D7CC5-1CDB-4A6A-A51D-23A36E0F9405}" type="sibTrans" cxnId="{88ED1C40-79E5-4429-80D7-3954AA178655}">
      <dgm:prSet/>
      <dgm:spPr/>
      <dgm:t>
        <a:bodyPr/>
        <a:lstStyle/>
        <a:p>
          <a:endParaRPr lang="ru-RU"/>
        </a:p>
      </dgm:t>
    </dgm:pt>
    <dgm:pt modelId="{94336002-0B69-416D-88F0-58919C780401}">
      <dgm:prSet phldrT="[Текст]" custT="1"/>
      <dgm:spPr/>
      <dgm:t>
        <a:bodyPr/>
        <a:lstStyle/>
        <a:p>
          <a:r>
            <a:rPr lang="ru-RU" sz="1600" b="1" dirty="0" smtClean="0"/>
            <a:t>СПОРТИВНО-</a:t>
          </a:r>
        </a:p>
        <a:p>
          <a:r>
            <a:rPr lang="ru-RU" sz="1600" b="1" dirty="0" smtClean="0"/>
            <a:t>ОЗДОРОВИТЕЛЬНАЯ</a:t>
          </a:r>
          <a:endParaRPr lang="ru-RU" sz="1600" b="1" dirty="0"/>
        </a:p>
      </dgm:t>
    </dgm:pt>
    <dgm:pt modelId="{FAFF3A46-FA13-480B-BD2B-D25532ED5581}" type="parTrans" cxnId="{A2321726-C9DA-430B-99E3-04BF277D79FA}">
      <dgm:prSet/>
      <dgm:spPr/>
      <dgm:t>
        <a:bodyPr/>
        <a:lstStyle/>
        <a:p>
          <a:endParaRPr lang="ru-RU"/>
        </a:p>
      </dgm:t>
    </dgm:pt>
    <dgm:pt modelId="{5C358213-463C-4840-AA17-E8B66EFBD02D}" type="sibTrans" cxnId="{A2321726-C9DA-430B-99E3-04BF277D79FA}">
      <dgm:prSet/>
      <dgm:spPr/>
      <dgm:t>
        <a:bodyPr/>
        <a:lstStyle/>
        <a:p>
          <a:endParaRPr lang="ru-RU"/>
        </a:p>
      </dgm:t>
    </dgm:pt>
    <dgm:pt modelId="{0B7D401F-9D11-423A-A954-8EB17EE200DE}">
      <dgm:prSet phldrT="[Текст]" custT="1"/>
      <dgm:spPr/>
      <dgm:t>
        <a:bodyPr/>
        <a:lstStyle/>
        <a:p>
          <a:r>
            <a:rPr lang="ru-RU" sz="1600" b="1" dirty="0" smtClean="0"/>
            <a:t>ДОСУГОВО-</a:t>
          </a:r>
        </a:p>
        <a:p>
          <a:r>
            <a:rPr lang="ru-RU" sz="1600" b="1" dirty="0" smtClean="0"/>
            <a:t>РАЗВЛЕКАТЕЛЬНАЯ</a:t>
          </a:r>
          <a:endParaRPr lang="ru-RU" sz="1600" b="1" dirty="0"/>
        </a:p>
      </dgm:t>
    </dgm:pt>
    <dgm:pt modelId="{AA61351B-4A12-4003-A65A-4C4038BA6C89}" type="parTrans" cxnId="{B8AC6097-6642-4510-AF52-AAD8E3762C3C}">
      <dgm:prSet/>
      <dgm:spPr/>
      <dgm:t>
        <a:bodyPr/>
        <a:lstStyle/>
        <a:p>
          <a:endParaRPr lang="ru-RU"/>
        </a:p>
      </dgm:t>
    </dgm:pt>
    <dgm:pt modelId="{631FF205-748F-4EE2-A5B6-E9F814B1783E}" type="sibTrans" cxnId="{B8AC6097-6642-4510-AF52-AAD8E3762C3C}">
      <dgm:prSet/>
      <dgm:spPr/>
      <dgm:t>
        <a:bodyPr/>
        <a:lstStyle/>
        <a:p>
          <a:endParaRPr lang="ru-RU"/>
        </a:p>
      </dgm:t>
    </dgm:pt>
    <dgm:pt modelId="{2898F630-884D-4C25-B938-4A45B9CD8BB3}" type="pres">
      <dgm:prSet presAssocID="{F115D4DC-14FF-47A5-BEB8-121D82D3A1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081391-62F9-4F47-815A-418C08748CBE}" type="pres">
      <dgm:prSet presAssocID="{49D63A73-87F5-4812-A86B-17079405545B}" presName="Parent" presStyleLbl="node0" presStyleIdx="0" presStyleCnt="1" custScaleX="124010" custScaleY="11392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2E5ADF0D-D6F1-44D0-9D83-64F6C34F2009}" type="pres">
      <dgm:prSet presAssocID="{4573834F-EB41-4454-B89E-B11FEB46C374}" presName="Accent1" presStyleCnt="0"/>
      <dgm:spPr/>
    </dgm:pt>
    <dgm:pt modelId="{57C244BB-A831-4E11-A188-DADA2B06277C}" type="pres">
      <dgm:prSet presAssocID="{4573834F-EB41-4454-B89E-B11FEB46C374}" presName="Accent" presStyleLbl="bgShp" presStyleIdx="0" presStyleCnt="6"/>
      <dgm:spPr/>
    </dgm:pt>
    <dgm:pt modelId="{D26853F7-1433-47EB-9B78-7BA3C61E5B64}" type="pres">
      <dgm:prSet presAssocID="{4573834F-EB41-4454-B89E-B11FEB46C37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07397-4D0A-4D75-ABA6-56A16B10BD40}" type="pres">
      <dgm:prSet presAssocID="{AA684313-2A6A-4738-BB85-499DDF54C9FC}" presName="Accent2" presStyleCnt="0"/>
      <dgm:spPr/>
    </dgm:pt>
    <dgm:pt modelId="{43015790-B876-4781-AF9F-D29B06F51318}" type="pres">
      <dgm:prSet presAssocID="{AA684313-2A6A-4738-BB85-499DDF54C9FC}" presName="Accent" presStyleLbl="bgShp" presStyleIdx="1" presStyleCnt="6"/>
      <dgm:spPr/>
    </dgm:pt>
    <dgm:pt modelId="{1BB833CC-C611-41C5-ACC0-685CC0DFE307}" type="pres">
      <dgm:prSet presAssocID="{AA684313-2A6A-4738-BB85-499DDF54C9FC}" presName="Child2" presStyleLbl="node1" presStyleIdx="1" presStyleCnt="6" custLinFactNeighborX="6742" custLinFactNeighborY="-8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CC74E-FD10-4BE7-B6E4-E33777A63D36}" type="pres">
      <dgm:prSet presAssocID="{BD95AC23-DB72-49CE-8390-337C4CC60982}" presName="Accent3" presStyleCnt="0"/>
      <dgm:spPr/>
    </dgm:pt>
    <dgm:pt modelId="{7A9E58EA-3F24-4D5A-AD80-6E80511DDD91}" type="pres">
      <dgm:prSet presAssocID="{BD95AC23-DB72-49CE-8390-337C4CC60982}" presName="Accent" presStyleLbl="bgShp" presStyleIdx="2" presStyleCnt="6"/>
      <dgm:spPr/>
    </dgm:pt>
    <dgm:pt modelId="{1CCE0087-69FB-47CB-9582-5A4A3630C4A1}" type="pres">
      <dgm:prSet presAssocID="{BD95AC23-DB72-49CE-8390-337C4CC60982}" presName="Child3" presStyleLbl="node1" presStyleIdx="2" presStyleCnt="6" custLinFactNeighborX="6742" custLinFactNeighborY="9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11900-40CA-4FAE-8AF5-672E2CCC2850}" type="pres">
      <dgm:prSet presAssocID="{E3F8EA5D-6043-4F33-A698-15C7032AA347}" presName="Accent4" presStyleCnt="0"/>
      <dgm:spPr/>
    </dgm:pt>
    <dgm:pt modelId="{39CB61DF-9CAF-40BD-A6B7-19B6C4DFD97D}" type="pres">
      <dgm:prSet presAssocID="{E3F8EA5D-6043-4F33-A698-15C7032AA347}" presName="Accent" presStyleLbl="bgShp" presStyleIdx="3" presStyleCnt="6"/>
      <dgm:spPr/>
    </dgm:pt>
    <dgm:pt modelId="{C08942A3-78A2-41BE-9B60-00E77AC31A10}" type="pres">
      <dgm:prSet presAssocID="{E3F8EA5D-6043-4F33-A698-15C7032AA347}" presName="Child4" presStyleLbl="node1" presStyleIdx="3" presStyleCnt="6" custLinFactNeighborX="6904" custLinFactNeighborY="10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5482-E606-48A8-804A-FD6FD97BFC86}" type="pres">
      <dgm:prSet presAssocID="{94336002-0B69-416D-88F0-58919C780401}" presName="Accent5" presStyleCnt="0"/>
      <dgm:spPr/>
    </dgm:pt>
    <dgm:pt modelId="{79CCAFB6-394C-421B-94BD-3E9C861B3A30}" type="pres">
      <dgm:prSet presAssocID="{94336002-0B69-416D-88F0-58919C780401}" presName="Accent" presStyleLbl="bgShp" presStyleIdx="4" presStyleCnt="6"/>
      <dgm:spPr/>
    </dgm:pt>
    <dgm:pt modelId="{9580C42B-AC01-452B-98D9-33ADF06353FD}" type="pres">
      <dgm:prSet presAssocID="{94336002-0B69-416D-88F0-58919C780401}" presName="Child5" presStyleLbl="node1" presStyleIdx="4" presStyleCnt="6" custLinFactNeighborX="-5462" custLinFactNeighborY="13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42F5F-1826-41E3-A7EB-14EF6C6C906F}" type="pres">
      <dgm:prSet presAssocID="{0B7D401F-9D11-423A-A954-8EB17EE200DE}" presName="Accent6" presStyleCnt="0"/>
      <dgm:spPr/>
    </dgm:pt>
    <dgm:pt modelId="{07E98844-11D7-4F45-A010-225AEE5BF429}" type="pres">
      <dgm:prSet presAssocID="{0B7D401F-9D11-423A-A954-8EB17EE200DE}" presName="Accent" presStyleLbl="bgShp" presStyleIdx="5" presStyleCnt="6"/>
      <dgm:spPr/>
    </dgm:pt>
    <dgm:pt modelId="{CAE7ABCF-D3C0-4034-8810-E13F8EB23561}" type="pres">
      <dgm:prSet presAssocID="{0B7D401F-9D11-423A-A954-8EB17EE200DE}" presName="Child6" presStyleLbl="node1" presStyleIdx="5" presStyleCnt="6" custLinFactNeighborX="-9627" custLinFactNeighborY="-7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CFCDB-3A2F-4DB5-B1AB-2D466848FCF9}" type="presOf" srcId="{0B7D401F-9D11-423A-A954-8EB17EE200DE}" destId="{CAE7ABCF-D3C0-4034-8810-E13F8EB23561}" srcOrd="0" destOrd="0" presId="urn:microsoft.com/office/officeart/2011/layout/HexagonRadial"/>
    <dgm:cxn modelId="{88ED1C40-79E5-4429-80D7-3954AA178655}" srcId="{49D63A73-87F5-4812-A86B-17079405545B}" destId="{E3F8EA5D-6043-4F33-A698-15C7032AA347}" srcOrd="3" destOrd="0" parTransId="{315B6431-6AC5-445D-860B-B19FE21A88CC}" sibTransId="{D72D7CC5-1CDB-4A6A-A51D-23A36E0F9405}"/>
    <dgm:cxn modelId="{56B6C7FE-2570-4E19-A9D9-79FC0C32AF4E}" type="presOf" srcId="{4573834F-EB41-4454-B89E-B11FEB46C374}" destId="{D26853F7-1433-47EB-9B78-7BA3C61E5B64}" srcOrd="0" destOrd="0" presId="urn:microsoft.com/office/officeart/2011/layout/HexagonRadial"/>
    <dgm:cxn modelId="{25A0079D-E4D4-4A4D-8FF8-E0B469B49417}" type="presOf" srcId="{AA684313-2A6A-4738-BB85-499DDF54C9FC}" destId="{1BB833CC-C611-41C5-ACC0-685CC0DFE307}" srcOrd="0" destOrd="0" presId="urn:microsoft.com/office/officeart/2011/layout/HexagonRadial"/>
    <dgm:cxn modelId="{85C0B9FE-E1FB-42BA-B1A0-B0CF56AEDBB8}" srcId="{49D63A73-87F5-4812-A86B-17079405545B}" destId="{4573834F-EB41-4454-B89E-B11FEB46C374}" srcOrd="0" destOrd="0" parTransId="{0D2CE8FF-A3C7-4C51-86D7-44272D66F0F7}" sibTransId="{BC0C325D-F8CE-4505-B5F9-5F3AE64C1DC2}"/>
    <dgm:cxn modelId="{268C8F50-9585-42AF-BA03-56CA2A7C69BC}" srcId="{F115D4DC-14FF-47A5-BEB8-121D82D3A109}" destId="{49D63A73-87F5-4812-A86B-17079405545B}" srcOrd="0" destOrd="0" parTransId="{22C1E60E-5EFF-4C54-BB16-EC509204C8BB}" sibTransId="{E16FE2B4-7278-4DFD-86F0-012CDC3D60ED}"/>
    <dgm:cxn modelId="{B8AC6097-6642-4510-AF52-AAD8E3762C3C}" srcId="{49D63A73-87F5-4812-A86B-17079405545B}" destId="{0B7D401F-9D11-423A-A954-8EB17EE200DE}" srcOrd="5" destOrd="0" parTransId="{AA61351B-4A12-4003-A65A-4C4038BA6C89}" sibTransId="{631FF205-748F-4EE2-A5B6-E9F814B1783E}"/>
    <dgm:cxn modelId="{88604365-F4AE-48CF-B82F-FC2F7214DB78}" type="presOf" srcId="{94336002-0B69-416D-88F0-58919C780401}" destId="{9580C42B-AC01-452B-98D9-33ADF06353FD}" srcOrd="0" destOrd="0" presId="urn:microsoft.com/office/officeart/2011/layout/HexagonRadial"/>
    <dgm:cxn modelId="{AE466C4C-B1FF-48DD-A7FA-B3AEC6AB6C78}" type="presOf" srcId="{E3F8EA5D-6043-4F33-A698-15C7032AA347}" destId="{C08942A3-78A2-41BE-9B60-00E77AC31A10}" srcOrd="0" destOrd="0" presId="urn:microsoft.com/office/officeart/2011/layout/HexagonRadial"/>
    <dgm:cxn modelId="{3CF64F85-AEC8-4D9C-8540-F0E734DC39B2}" srcId="{49D63A73-87F5-4812-A86B-17079405545B}" destId="{AA684313-2A6A-4738-BB85-499DDF54C9FC}" srcOrd="1" destOrd="0" parTransId="{EB245CF2-D832-4C45-9128-8994990EEB0C}" sibTransId="{532AE3C4-0C98-4A59-B164-DDC839BE2DF8}"/>
    <dgm:cxn modelId="{E496CB71-F95F-4EB7-9230-B9692B644B3D}" type="presOf" srcId="{BD95AC23-DB72-49CE-8390-337C4CC60982}" destId="{1CCE0087-69FB-47CB-9582-5A4A3630C4A1}" srcOrd="0" destOrd="0" presId="urn:microsoft.com/office/officeart/2011/layout/HexagonRadial"/>
    <dgm:cxn modelId="{7ED65896-D592-4E5E-B03D-76A2585CDC12}" type="presOf" srcId="{49D63A73-87F5-4812-A86B-17079405545B}" destId="{36081391-62F9-4F47-815A-418C08748CBE}" srcOrd="0" destOrd="0" presId="urn:microsoft.com/office/officeart/2011/layout/HexagonRadial"/>
    <dgm:cxn modelId="{683F90EF-9962-4BC2-BAB3-5032665B8858}" type="presOf" srcId="{F115D4DC-14FF-47A5-BEB8-121D82D3A109}" destId="{2898F630-884D-4C25-B938-4A45B9CD8BB3}" srcOrd="0" destOrd="0" presId="urn:microsoft.com/office/officeart/2011/layout/HexagonRadial"/>
    <dgm:cxn modelId="{9C71CC86-DDC6-4313-AEAF-CBF3EF0B681E}" srcId="{49D63A73-87F5-4812-A86B-17079405545B}" destId="{BD95AC23-DB72-49CE-8390-337C4CC60982}" srcOrd="2" destOrd="0" parTransId="{D8B546F4-DA0D-4EE8-8322-E5AF82F01A29}" sibTransId="{808A2644-EF99-494B-9B52-BEA6A9EA9E70}"/>
    <dgm:cxn modelId="{A2321726-C9DA-430B-99E3-04BF277D79FA}" srcId="{49D63A73-87F5-4812-A86B-17079405545B}" destId="{94336002-0B69-416D-88F0-58919C780401}" srcOrd="4" destOrd="0" parTransId="{FAFF3A46-FA13-480B-BD2B-D25532ED5581}" sibTransId="{5C358213-463C-4840-AA17-E8B66EFBD02D}"/>
    <dgm:cxn modelId="{1BEDCDEE-D6F2-4D0F-9A82-A9151798EAFF}" type="presParOf" srcId="{2898F630-884D-4C25-B938-4A45B9CD8BB3}" destId="{36081391-62F9-4F47-815A-418C08748CBE}" srcOrd="0" destOrd="0" presId="urn:microsoft.com/office/officeart/2011/layout/HexagonRadial"/>
    <dgm:cxn modelId="{30D73465-1FDE-4938-A276-229D6762492E}" type="presParOf" srcId="{2898F630-884D-4C25-B938-4A45B9CD8BB3}" destId="{2E5ADF0D-D6F1-44D0-9D83-64F6C34F2009}" srcOrd="1" destOrd="0" presId="urn:microsoft.com/office/officeart/2011/layout/HexagonRadial"/>
    <dgm:cxn modelId="{90485E7B-535E-4A5A-9E61-4CB91C52489D}" type="presParOf" srcId="{2E5ADF0D-D6F1-44D0-9D83-64F6C34F2009}" destId="{57C244BB-A831-4E11-A188-DADA2B06277C}" srcOrd="0" destOrd="0" presId="urn:microsoft.com/office/officeart/2011/layout/HexagonRadial"/>
    <dgm:cxn modelId="{D1204DE2-9772-401B-95B6-657BA686CC81}" type="presParOf" srcId="{2898F630-884D-4C25-B938-4A45B9CD8BB3}" destId="{D26853F7-1433-47EB-9B78-7BA3C61E5B64}" srcOrd="2" destOrd="0" presId="urn:microsoft.com/office/officeart/2011/layout/HexagonRadial"/>
    <dgm:cxn modelId="{57C39F31-49BC-4935-A950-E643FE619ACB}" type="presParOf" srcId="{2898F630-884D-4C25-B938-4A45B9CD8BB3}" destId="{A5907397-4D0A-4D75-ABA6-56A16B10BD40}" srcOrd="3" destOrd="0" presId="urn:microsoft.com/office/officeart/2011/layout/HexagonRadial"/>
    <dgm:cxn modelId="{2F444591-ECFE-42BD-BD7D-DDFFD213D69A}" type="presParOf" srcId="{A5907397-4D0A-4D75-ABA6-56A16B10BD40}" destId="{43015790-B876-4781-AF9F-D29B06F51318}" srcOrd="0" destOrd="0" presId="urn:microsoft.com/office/officeart/2011/layout/HexagonRadial"/>
    <dgm:cxn modelId="{FADCD9AD-6CC5-4145-996A-466789D5440A}" type="presParOf" srcId="{2898F630-884D-4C25-B938-4A45B9CD8BB3}" destId="{1BB833CC-C611-41C5-ACC0-685CC0DFE307}" srcOrd="4" destOrd="0" presId="urn:microsoft.com/office/officeart/2011/layout/HexagonRadial"/>
    <dgm:cxn modelId="{66756B96-FBF4-4838-A85F-045DA4F59541}" type="presParOf" srcId="{2898F630-884D-4C25-B938-4A45B9CD8BB3}" destId="{759CC74E-FD10-4BE7-B6E4-E33777A63D36}" srcOrd="5" destOrd="0" presId="urn:microsoft.com/office/officeart/2011/layout/HexagonRadial"/>
    <dgm:cxn modelId="{92812639-C087-4490-9D76-24697D71F55E}" type="presParOf" srcId="{759CC74E-FD10-4BE7-B6E4-E33777A63D36}" destId="{7A9E58EA-3F24-4D5A-AD80-6E80511DDD91}" srcOrd="0" destOrd="0" presId="urn:microsoft.com/office/officeart/2011/layout/HexagonRadial"/>
    <dgm:cxn modelId="{9ACEA2E0-02A2-4AF4-8DFD-3105A4A95E7A}" type="presParOf" srcId="{2898F630-884D-4C25-B938-4A45B9CD8BB3}" destId="{1CCE0087-69FB-47CB-9582-5A4A3630C4A1}" srcOrd="6" destOrd="0" presId="urn:microsoft.com/office/officeart/2011/layout/HexagonRadial"/>
    <dgm:cxn modelId="{DE15DC61-9D6E-4D9E-98C3-F94443C0E4AA}" type="presParOf" srcId="{2898F630-884D-4C25-B938-4A45B9CD8BB3}" destId="{FA811900-40CA-4FAE-8AF5-672E2CCC2850}" srcOrd="7" destOrd="0" presId="urn:microsoft.com/office/officeart/2011/layout/HexagonRadial"/>
    <dgm:cxn modelId="{A01A40C9-9BF9-4140-93C4-4A47FD946B93}" type="presParOf" srcId="{FA811900-40CA-4FAE-8AF5-672E2CCC2850}" destId="{39CB61DF-9CAF-40BD-A6B7-19B6C4DFD97D}" srcOrd="0" destOrd="0" presId="urn:microsoft.com/office/officeart/2011/layout/HexagonRadial"/>
    <dgm:cxn modelId="{11B0870E-89EA-4EC0-B629-84598FEED79C}" type="presParOf" srcId="{2898F630-884D-4C25-B938-4A45B9CD8BB3}" destId="{C08942A3-78A2-41BE-9B60-00E77AC31A10}" srcOrd="8" destOrd="0" presId="urn:microsoft.com/office/officeart/2011/layout/HexagonRadial"/>
    <dgm:cxn modelId="{A9A182BD-F148-43F5-9405-0E45C51D1863}" type="presParOf" srcId="{2898F630-884D-4C25-B938-4A45B9CD8BB3}" destId="{610D5482-E606-48A8-804A-FD6FD97BFC86}" srcOrd="9" destOrd="0" presId="urn:microsoft.com/office/officeart/2011/layout/HexagonRadial"/>
    <dgm:cxn modelId="{38DA9C34-BAA5-4FDB-8F46-D3C27C254069}" type="presParOf" srcId="{610D5482-E606-48A8-804A-FD6FD97BFC86}" destId="{79CCAFB6-394C-421B-94BD-3E9C861B3A30}" srcOrd="0" destOrd="0" presId="urn:microsoft.com/office/officeart/2011/layout/HexagonRadial"/>
    <dgm:cxn modelId="{7BAD83E3-6494-42E7-AA03-23F8CB87250B}" type="presParOf" srcId="{2898F630-884D-4C25-B938-4A45B9CD8BB3}" destId="{9580C42B-AC01-452B-98D9-33ADF06353FD}" srcOrd="10" destOrd="0" presId="urn:microsoft.com/office/officeart/2011/layout/HexagonRadial"/>
    <dgm:cxn modelId="{62906988-B917-4AFB-A5F3-D9A77F91BF53}" type="presParOf" srcId="{2898F630-884D-4C25-B938-4A45B9CD8BB3}" destId="{2BA42F5F-1826-41E3-A7EB-14EF6C6C906F}" srcOrd="11" destOrd="0" presId="urn:microsoft.com/office/officeart/2011/layout/HexagonRadial"/>
    <dgm:cxn modelId="{ECEDCBB7-7114-4F1E-915D-B3B8684E8439}" type="presParOf" srcId="{2BA42F5F-1826-41E3-A7EB-14EF6C6C906F}" destId="{07E98844-11D7-4F45-A010-225AEE5BF429}" srcOrd="0" destOrd="0" presId="urn:microsoft.com/office/officeart/2011/layout/HexagonRadial"/>
    <dgm:cxn modelId="{9E4990DD-CA38-44A5-9D97-AE6AF601010D}" type="presParOf" srcId="{2898F630-884D-4C25-B938-4A45B9CD8BB3}" destId="{CAE7ABCF-D3C0-4034-8810-E13F8EB2356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1391-62F9-4F47-815A-418C08748CBE}">
      <dsp:nvSpPr>
        <dsp:cNvPr id="0" name=""/>
        <dsp:cNvSpPr/>
      </dsp:nvSpPr>
      <dsp:spPr>
        <a:xfrm>
          <a:off x="2591754" y="1656184"/>
          <a:ext cx="2826905" cy="224649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Внеурочная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ДЕЯТЕЛЬ-НОСТЬ</a:t>
          </a:r>
          <a:endParaRPr lang="ru-RU" sz="1800" b="1" kern="1200" dirty="0"/>
        </a:p>
      </dsp:txBody>
      <dsp:txXfrm>
        <a:off x="3041271" y="2013408"/>
        <a:ext cx="1927871" cy="1532051"/>
      </dsp:txXfrm>
    </dsp:sp>
    <dsp:sp modelId="{43015790-B876-4781-AF9F-D29B06F51318}">
      <dsp:nvSpPr>
        <dsp:cNvPr id="0" name=""/>
        <dsp:cNvSpPr/>
      </dsp:nvSpPr>
      <dsp:spPr>
        <a:xfrm>
          <a:off x="4292872" y="850036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853F7-1433-47EB-9B78-7BA3C61E5B64}">
      <dsp:nvSpPr>
        <dsp:cNvPr id="0" name=""/>
        <dsp:cNvSpPr/>
      </dsp:nvSpPr>
      <dsp:spPr>
        <a:xfrm>
          <a:off x="3075400" y="0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ИГРОВАЯ</a:t>
          </a:r>
          <a:endParaRPr lang="ru-RU" sz="1600" b="1" kern="1200" dirty="0"/>
        </a:p>
      </dsp:txBody>
      <dsp:txXfrm>
        <a:off x="3384984" y="267826"/>
        <a:ext cx="1248930" cy="1080472"/>
      </dsp:txXfrm>
    </dsp:sp>
    <dsp:sp modelId="{7A9E58EA-3F24-4D5A-AD80-6E80511DDD91}">
      <dsp:nvSpPr>
        <dsp:cNvPr id="0" name=""/>
        <dsp:cNvSpPr/>
      </dsp:nvSpPr>
      <dsp:spPr>
        <a:xfrm>
          <a:off x="5296651" y="2235444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833CC-C611-41C5-ACC0-685CC0DFE307}">
      <dsp:nvSpPr>
        <dsp:cNvPr id="0" name=""/>
        <dsp:cNvSpPr/>
      </dsp:nvSpPr>
      <dsp:spPr>
        <a:xfrm>
          <a:off x="4914611" y="864088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3241512"/>
            <a:satOff val="6667"/>
            <a:lumOff val="-51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ПОЗНАВА-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ТЕЛЬНАЯ</a:t>
          </a:r>
          <a:endParaRPr lang="ru-RU" sz="1600" b="1" kern="1200" dirty="0"/>
        </a:p>
      </dsp:txBody>
      <dsp:txXfrm>
        <a:off x="5224195" y="1131914"/>
        <a:ext cx="1248930" cy="1080472"/>
      </dsp:txXfrm>
    </dsp:sp>
    <dsp:sp modelId="{39CB61DF-9CAF-40BD-A6B7-19B6C4DFD97D}">
      <dsp:nvSpPr>
        <dsp:cNvPr id="0" name=""/>
        <dsp:cNvSpPr/>
      </dsp:nvSpPr>
      <dsp:spPr>
        <a:xfrm>
          <a:off x="4599361" y="3799311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E0087-69FB-47CB-9582-5A4A3630C4A1}">
      <dsp:nvSpPr>
        <dsp:cNvPr id="0" name=""/>
        <dsp:cNvSpPr/>
      </dsp:nvSpPr>
      <dsp:spPr>
        <a:xfrm>
          <a:off x="4914611" y="3096345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6483024"/>
            <a:satOff val="13334"/>
            <a:lumOff val="-1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ТРУДОВАЯ</a:t>
          </a:r>
          <a:endParaRPr lang="ru-RU" sz="1600" b="1" kern="1200" dirty="0"/>
        </a:p>
      </dsp:txBody>
      <dsp:txXfrm>
        <a:off x="5224195" y="3364171"/>
        <a:ext cx="1248930" cy="1080472"/>
      </dsp:txXfrm>
    </dsp:sp>
    <dsp:sp modelId="{79CCAFB6-394C-421B-94BD-3E9C861B3A30}">
      <dsp:nvSpPr>
        <dsp:cNvPr id="0" name=""/>
        <dsp:cNvSpPr/>
      </dsp:nvSpPr>
      <dsp:spPr>
        <a:xfrm>
          <a:off x="2869660" y="3961646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942A3-78A2-41BE-9B60-00E77AC31A10}">
      <dsp:nvSpPr>
        <dsp:cNvPr id="0" name=""/>
        <dsp:cNvSpPr/>
      </dsp:nvSpPr>
      <dsp:spPr>
        <a:xfrm>
          <a:off x="3204374" y="3943300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9724536"/>
            <a:satOff val="20000"/>
            <a:lumOff val="-152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ТУРИСТИЧЕСКИ-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КРАЕВЕДЧЕСКАЯ</a:t>
          </a:r>
          <a:endParaRPr lang="ru-RU" sz="1600" b="1" kern="1200" dirty="0"/>
        </a:p>
      </dsp:txBody>
      <dsp:txXfrm>
        <a:off x="3513958" y="4211126"/>
        <a:ext cx="1248930" cy="1080472"/>
      </dsp:txXfrm>
    </dsp:sp>
    <dsp:sp modelId="{07E98844-11D7-4F45-A010-225AEE5BF429}">
      <dsp:nvSpPr>
        <dsp:cNvPr id="0" name=""/>
        <dsp:cNvSpPr/>
      </dsp:nvSpPr>
      <dsp:spPr>
        <a:xfrm>
          <a:off x="1849444" y="2576793"/>
          <a:ext cx="860078" cy="7410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0C42B-AC01-452B-98D9-33ADF06353FD}">
      <dsp:nvSpPr>
        <dsp:cNvPr id="0" name=""/>
        <dsp:cNvSpPr/>
      </dsp:nvSpPr>
      <dsp:spPr>
        <a:xfrm>
          <a:off x="1252147" y="3168356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2966049"/>
            <a:satOff val="26667"/>
            <a:lumOff val="-203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СПОРТИВНО-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ОЗДОРОВИТЕЛЬНАЯ</a:t>
          </a:r>
          <a:endParaRPr lang="ru-RU" sz="1600" b="1" kern="1200" dirty="0"/>
        </a:p>
      </dsp:txBody>
      <dsp:txXfrm>
        <a:off x="1561731" y="3436182"/>
        <a:ext cx="1248930" cy="1080472"/>
      </dsp:txXfrm>
    </dsp:sp>
    <dsp:sp modelId="{CAE7ABCF-D3C0-4034-8810-E13F8EB23561}">
      <dsp:nvSpPr>
        <dsp:cNvPr id="0" name=""/>
        <dsp:cNvSpPr/>
      </dsp:nvSpPr>
      <dsp:spPr>
        <a:xfrm>
          <a:off x="1174341" y="864095"/>
          <a:ext cx="1868098" cy="161612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ДОСУГОВО-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РАЗВЛЕКАТЕЛЬНАЯ</a:t>
          </a:r>
          <a:endParaRPr lang="ru-RU" sz="1600" b="1" kern="1200" dirty="0"/>
        </a:p>
      </dsp:txBody>
      <dsp:txXfrm>
        <a:off x="1483925" y="1131921"/>
        <a:ext cx="1248930" cy="1080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E9A1A-693A-4267-95F9-7900F5317663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CDB2-E09C-4A4E-8E5E-A07FCB079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6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75" y="43576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4000" smtClean="0">
                <a:latin typeface="Arial" pitchFamily="34" charset="0"/>
              </a:rPr>
              <a:t>ПРИклеить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27745D-4EB9-4BD8-BAF1-FF1AA11E66A5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CDB2-E09C-4A4E-8E5E-A07FCB07933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8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7E3DB-61F4-4D77-9050-7CD0496C7367}" type="slidenum">
              <a:rPr lang="ru-RU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ru-RU" sz="12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1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528050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924A2-37D0-406A-B340-855638D23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6427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D04E37-FD6F-4375-870C-2BA6CE4E9F6F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5DA3CE-D18B-4514-9E76-4B96882D16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hyperlink" Target="&#1089;&#1077;&#1084;&#1080;&#1085;&#1072;&#1088;%20&#1084;&#1072;&#1084;&#1080;&#1085;.ppt#7. &#1057;&#1083;&#1072;&#1081;&#1076; 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hyperlink" Target="http://foto.mail.ru/mail/maxslu/Lineyka2008/7418.html#_grs=photo.myspot.ai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to.mail.ru/mail/maxslu/Lineyka2008/7433.html#_grs=photo.myspot.aisearch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image" Target="../media/image5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nkosti.ru/%D0%98%D0%B7%D0%BE%D0%B1%D1%80%D0%B0%D0%B6%D0%B5%D0%BD%D0%B8%D0%B5:%D0%90%D0%BB%D1%82%D0%B0%D0%B9,_%D0%A2%D0%B5%D0%BB%D0%B5%D1%86%D0%BA%D0%BE%D0%B5_%D0%BE%D0%B7%D0%B5%D1%80%D0%BE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hyperlink" Target="http://marko-ta-harko.io.ua/album471399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tonkosti.ru/%D0%98%D0%B7%D0%BE%D0%B1%D1%80%D0%B0%D0%B6%D0%B5%D0%BD%D0%B8%D0%B5:%D0%90%D0%BB%D0%B5%D0%BA%D1%81%D0%B0%D0%BD%D0%B4%D1%80%D0%BE%D0%B2%D1%81%D0%BA%D0%B8%D0%B9_%D1%81%D0%B0%D0%B4,_%D0%9C%D0%BE%D1%81%D0%BA%D0%B2%D0%B0.jpg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stomShape 1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CustomShape 2"/>
          <p:cNvSpPr/>
          <p:nvPr/>
        </p:nvSpPr>
        <p:spPr>
          <a:xfrm>
            <a:off x="8810625" y="0"/>
            <a:ext cx="333375" cy="5292725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/>
          </a:ln>
        </p:spPr>
        <p:txBody>
          <a:bodyPr vert="vert" wrap="none" lIns="90000" tIns="46800" rIns="90000" bIns="4680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+mn-lt"/>
                <a:cs typeface="+mn-cs"/>
              </a:rPr>
              <a:t>Строим  новую  школу</a:t>
            </a:r>
            <a:endParaRPr>
              <a:latin typeface="+mn-lt"/>
              <a:cs typeface="+mn-cs"/>
            </a:endParaRPr>
          </a:p>
        </p:txBody>
      </p:sp>
      <p:sp>
        <p:nvSpPr>
          <p:cNvPr id="4100" name="CustomShape 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CustomShape 4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CustomShape 5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CustomShape 6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ea typeface="DejaVu Sans"/>
                <a:cs typeface="DejaVu Sans"/>
              </a:rPr>
              <a:t>ФГОС</a:t>
            </a:r>
            <a:endParaRPr lang="ru-RU">
              <a:ea typeface="DejaVu Sans"/>
              <a:cs typeface="DejaVu Sans"/>
            </a:endParaRPr>
          </a:p>
        </p:txBody>
      </p:sp>
      <p:sp>
        <p:nvSpPr>
          <p:cNvPr id="4104" name="CustomShape 7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CustomShape 8"/>
          <p:cNvSpPr>
            <a:spLocks noChangeArrowheads="1"/>
          </p:cNvSpPr>
          <p:nvPr/>
        </p:nvSpPr>
        <p:spPr bwMode="auto">
          <a:xfrm>
            <a:off x="2357438" y="642938"/>
            <a:ext cx="4572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/>
            <a:endParaRPr lang="ru-RU">
              <a:ea typeface="DejaVu Sans"/>
              <a:cs typeface="DejaVu Sans"/>
            </a:endParaRPr>
          </a:p>
        </p:txBody>
      </p:sp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21431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071813"/>
            <a:ext cx="27527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915987"/>
            <a:ext cx="8486774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578227" y="1732985"/>
            <a:ext cx="67151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РОЛЬ ВНЕУРОЧНОЙ ДЕЯТЕЛЬНОСТИ В ДУХОВНО-НРАВСТВЕННОМ РАЗВИТИИ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ВОСПИТАНИИ МЛАДШЕГО ШКОЛЬНИКА КАК БУДУЩЕГО ГРАЖДАНИНА РОССИИ</a:t>
            </a:r>
            <a:endParaRPr lang="ru-RU" sz="2800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5975" y="4653136"/>
            <a:ext cx="2397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Халиуллина</a:t>
            </a:r>
            <a:r>
              <a:rPr lang="ru-RU" b="1" dirty="0" smtClean="0"/>
              <a:t> М.Ф.,</a:t>
            </a:r>
          </a:p>
          <a:p>
            <a:r>
              <a:rPr lang="ru-RU" b="1" dirty="0" smtClean="0"/>
              <a:t>учитель </a:t>
            </a:r>
            <a:r>
              <a:rPr lang="en-US" b="1" dirty="0" smtClean="0"/>
              <a:t>I</a:t>
            </a:r>
            <a:r>
              <a:rPr lang="ru-RU" b="1" dirty="0" smtClean="0"/>
              <a:t> кв. категории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63938" y="6165304"/>
            <a:ext cx="187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2012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94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41275" y="32191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61333" y="1192627"/>
            <a:ext cx="2755900" cy="730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Диагностическая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 работа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3631" y="2959100"/>
            <a:ext cx="3220308" cy="730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Работа с одаренными 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детьми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6918" y="3658930"/>
            <a:ext cx="3267819" cy="132343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Индивидуальная работа 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со слабоуспевающими детьми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2726" y="1165225"/>
            <a:ext cx="2469074" cy="730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Планирование и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 анализ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2575" y="1951207"/>
            <a:ext cx="2178050" cy="1015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Научно – методическая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 работа</a:t>
            </a: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6450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2400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Содержание деятельности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725863" y="4044951"/>
            <a:ext cx="2026841" cy="709612"/>
          </a:xfrm>
          <a:prstGeom prst="rect">
            <a:avLst/>
          </a:prstGeom>
          <a:noFill/>
          <a:ln w="2857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Работа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CC"/>
                </a:solidFill>
              </a:rPr>
              <a:t>с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CC"/>
                </a:solidFill>
              </a:rPr>
              <a:t>родителями</a:t>
            </a:r>
          </a:p>
        </p:txBody>
      </p:sp>
      <p:pic>
        <p:nvPicPr>
          <p:cNvPr id="17" name="Picture 2" descr="Изображение 1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787" y="1168400"/>
            <a:ext cx="2736333" cy="2051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user\Desktop\олололо новый го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978" y="3087898"/>
            <a:ext cx="3064142" cy="2297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Изображение 0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415" y="2045587"/>
            <a:ext cx="2664942" cy="1999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G:\116CANON\IMG_05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987" y="4893634"/>
            <a:ext cx="2705372" cy="195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C:\Users\user\Desktop\IMG_05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144" y="4957378"/>
            <a:ext cx="2518976" cy="1889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миляуша фаритовна\выступление\для презен фото\DSC0110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3" y="4838174"/>
            <a:ext cx="2981027" cy="1983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8" name="Picture 4" descr="сканирование00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347" y="188640"/>
            <a:ext cx="3437176" cy="2518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876300" y="436563"/>
            <a:ext cx="3671888" cy="24352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3000" b="1">
                <a:solidFill>
                  <a:srgbClr val="CC0000"/>
                </a:solidFill>
              </a:rPr>
              <a:t>Очень часто дети</a:t>
            </a:r>
          </a:p>
          <a:p>
            <a:pPr algn="l"/>
            <a:r>
              <a:rPr lang="ru-RU" sz="3000" b="1">
                <a:solidFill>
                  <a:srgbClr val="CC0000"/>
                </a:solidFill>
              </a:rPr>
              <a:t>принимают участие</a:t>
            </a:r>
          </a:p>
          <a:p>
            <a:pPr algn="l"/>
            <a:r>
              <a:rPr lang="ru-RU" sz="3000" b="1">
                <a:solidFill>
                  <a:srgbClr val="CC0000"/>
                </a:solidFill>
              </a:rPr>
              <a:t>в коллективных</a:t>
            </a:r>
          </a:p>
          <a:p>
            <a:pPr algn="l"/>
            <a:r>
              <a:rPr lang="ru-RU" sz="3000" b="1">
                <a:solidFill>
                  <a:srgbClr val="CC0000"/>
                </a:solidFill>
              </a:rPr>
              <a:t>творческих делах.</a:t>
            </a:r>
          </a:p>
        </p:txBody>
      </p:sp>
      <p:pic>
        <p:nvPicPr>
          <p:cNvPr id="52228" name="Picture 4" descr="F:\Images\IMG428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78141" y="3394545"/>
            <a:ext cx="3887588" cy="2915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2229" name="Picture 5" descr="F:\Images\IMG438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914537" cy="2935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525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395288" y="4004101"/>
            <a:ext cx="3902030" cy="830997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2400" b="1" dirty="0">
                <a:solidFill>
                  <a:srgbClr val="CC0000"/>
                </a:solidFill>
              </a:rPr>
              <a:t>Мальчики поздравляют</a:t>
            </a:r>
          </a:p>
          <a:p>
            <a:pPr algn="l"/>
            <a:r>
              <a:rPr lang="ru-RU" sz="2400" b="1" dirty="0">
                <a:solidFill>
                  <a:srgbClr val="CC0000"/>
                </a:solidFill>
              </a:rPr>
              <a:t>девочек, мам, бабушек.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5292725" y="1932414"/>
            <a:ext cx="2707793" cy="830997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2400" b="1" dirty="0">
                <a:solidFill>
                  <a:srgbClr val="CC0000"/>
                </a:solidFill>
              </a:rPr>
              <a:t>Проводятся дни</a:t>
            </a:r>
          </a:p>
          <a:p>
            <a:pPr algn="l"/>
            <a:r>
              <a:rPr lang="ru-RU" sz="2400" b="1" dirty="0">
                <a:solidFill>
                  <a:srgbClr val="CC0000"/>
                </a:solidFill>
              </a:rPr>
              <a:t>Здоровья.</a:t>
            </a:r>
          </a:p>
        </p:txBody>
      </p:sp>
      <p:pic>
        <p:nvPicPr>
          <p:cNvPr id="46085" name="Picture 12" descr="img0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4321175" cy="2881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 descr="C:\Users\user\Desktop\миляуша фаритовна\выступление\для презен фото\5 марта чаепитие 2011г\Изображение 2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94" y="842540"/>
            <a:ext cx="4022490" cy="2800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909017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 animBg="1"/>
      <p:bldP spid="2048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8638" y="1433513"/>
            <a:ext cx="1593850" cy="604837"/>
          </a:xfrm>
          <a:prstGeom prst="rect">
            <a:avLst/>
          </a:prstGeom>
          <a:noFill/>
          <a:ln w="57150"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C0000"/>
                </a:solidFill>
              </a:rPr>
              <a:t>Родительские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C0000"/>
                </a:solidFill>
              </a:rPr>
              <a:t>собрания.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076" y="2213253"/>
            <a:ext cx="1649412" cy="738664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CC0000"/>
                </a:solidFill>
              </a:rPr>
              <a:t>Заседания</a:t>
            </a:r>
          </a:p>
          <a:p>
            <a:pPr algn="ctr"/>
            <a:r>
              <a:rPr lang="ru-RU" sz="1400" b="1" dirty="0">
                <a:solidFill>
                  <a:srgbClr val="CC0000"/>
                </a:solidFill>
              </a:rPr>
              <a:t>родительского</a:t>
            </a:r>
          </a:p>
          <a:p>
            <a:pPr algn="ctr"/>
            <a:r>
              <a:rPr lang="ru-RU" sz="1400" b="1" dirty="0">
                <a:solidFill>
                  <a:srgbClr val="CC0000"/>
                </a:solidFill>
              </a:rPr>
              <a:t>комитета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0975" y="3810000"/>
            <a:ext cx="1409700" cy="574675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1400" b="1">
                <a:solidFill>
                  <a:srgbClr val="CC0000"/>
                </a:solidFill>
              </a:rPr>
              <a:t>Консультации</a:t>
            </a:r>
          </a:p>
          <a:p>
            <a:pPr algn="l"/>
            <a:r>
              <a:rPr lang="ru-RU" sz="1400" b="1">
                <a:solidFill>
                  <a:srgbClr val="CC0000"/>
                </a:solidFill>
              </a:rPr>
              <a:t>для родителей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3850" y="3109447"/>
            <a:ext cx="1860550" cy="52322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CC0000"/>
                </a:solidFill>
              </a:rPr>
              <a:t>Индивидуальные</a:t>
            </a:r>
          </a:p>
          <a:p>
            <a:pPr algn="ctr"/>
            <a:r>
              <a:rPr lang="ru-RU" sz="1400" b="1" dirty="0">
                <a:solidFill>
                  <a:srgbClr val="CC0000"/>
                </a:solidFill>
              </a:rPr>
              <a:t>беседы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54050" y="4516438"/>
            <a:ext cx="1503363" cy="574675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1400" b="1">
                <a:solidFill>
                  <a:srgbClr val="CC0000"/>
                </a:solidFill>
              </a:rPr>
              <a:t>Анкетирование</a:t>
            </a:r>
          </a:p>
          <a:p>
            <a:pPr algn="l"/>
            <a:r>
              <a:rPr lang="ru-RU" sz="1400" b="1">
                <a:solidFill>
                  <a:srgbClr val="CC0000"/>
                </a:solidFill>
              </a:rPr>
              <a:t>родителей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065338" y="5940425"/>
            <a:ext cx="1317625" cy="78740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1400" b="1">
                <a:solidFill>
                  <a:srgbClr val="CC0000"/>
                </a:solidFill>
              </a:rPr>
              <a:t>Организация</a:t>
            </a:r>
          </a:p>
          <a:p>
            <a:pPr algn="l"/>
            <a:r>
              <a:rPr lang="ru-RU" sz="1400" b="1">
                <a:solidFill>
                  <a:srgbClr val="CC0000"/>
                </a:solidFill>
              </a:rPr>
              <a:t>совместных</a:t>
            </a:r>
          </a:p>
          <a:p>
            <a:pPr algn="l"/>
            <a:r>
              <a:rPr lang="ru-RU" sz="1400" b="1">
                <a:solidFill>
                  <a:srgbClr val="CC0000"/>
                </a:solidFill>
              </a:rPr>
              <a:t>праздников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0975" y="5217310"/>
            <a:ext cx="1439863" cy="954107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1400" b="1" dirty="0" smtClean="0">
                <a:solidFill>
                  <a:srgbClr val="CC0000"/>
                </a:solidFill>
              </a:rPr>
              <a:t>Проведение совместных</a:t>
            </a:r>
            <a:endParaRPr lang="ru-RU" sz="1400" b="1" dirty="0">
              <a:solidFill>
                <a:srgbClr val="CC0000"/>
              </a:solidFill>
            </a:endParaRPr>
          </a:p>
          <a:p>
            <a:pPr algn="l"/>
            <a:r>
              <a:rPr lang="ru-RU" sz="1400" b="1" dirty="0">
                <a:solidFill>
                  <a:srgbClr val="CC0000"/>
                </a:solidFill>
              </a:rPr>
              <a:t>субботников</a:t>
            </a:r>
          </a:p>
          <a:p>
            <a:pPr algn="l" eaLnBrk="0" hangingPunct="0"/>
            <a:endParaRPr lang="ru-RU" sz="14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568950" y="1474788"/>
            <a:ext cx="1368425" cy="1062037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1400" b="1">
                <a:solidFill>
                  <a:srgbClr val="CC0000"/>
                </a:solidFill>
              </a:rPr>
              <a:t>Проведение</a:t>
            </a:r>
          </a:p>
          <a:p>
            <a:pPr algn="l"/>
            <a:r>
              <a:rPr lang="ru-RU" sz="1400" b="1">
                <a:solidFill>
                  <a:srgbClr val="CC0000"/>
                </a:solidFill>
              </a:rPr>
              <a:t>спортивных</a:t>
            </a:r>
          </a:p>
          <a:p>
            <a:pPr algn="l"/>
            <a:r>
              <a:rPr lang="ru-RU" sz="1400" b="1">
                <a:solidFill>
                  <a:srgbClr val="CC0000"/>
                </a:solidFill>
              </a:rPr>
              <a:t>соревнований</a:t>
            </a:r>
          </a:p>
          <a:p>
            <a:pPr algn="l" eaLnBrk="0" hangingPunct="0"/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35288" y="1350963"/>
            <a:ext cx="1349375" cy="116840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solidFill>
                  <a:srgbClr val="CC0000"/>
                </a:solidFill>
              </a:rPr>
              <a:t>Совместное посещение</a:t>
            </a:r>
          </a:p>
          <a:p>
            <a:pPr algn="ctr"/>
            <a:r>
              <a:rPr lang="ru-RU" sz="1400" b="1" dirty="0">
                <a:solidFill>
                  <a:srgbClr val="CC0000"/>
                </a:solidFill>
              </a:rPr>
              <a:t>музеев, театров, выставок 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386513" y="4199493"/>
            <a:ext cx="2217737" cy="738664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ru-RU" sz="1400" b="1" dirty="0" smtClean="0">
                <a:solidFill>
                  <a:srgbClr val="CC0000"/>
                </a:solidFill>
              </a:rPr>
              <a:t>Совместные походы </a:t>
            </a:r>
            <a:r>
              <a:rPr lang="ru-RU" sz="1400" b="1" dirty="0">
                <a:solidFill>
                  <a:srgbClr val="CC0000"/>
                </a:solidFill>
              </a:rPr>
              <a:t>и </a:t>
            </a:r>
          </a:p>
          <a:p>
            <a:r>
              <a:rPr lang="ru-RU" sz="1400" b="1" dirty="0">
                <a:solidFill>
                  <a:srgbClr val="CC0000"/>
                </a:solidFill>
              </a:rPr>
              <a:t>вылазки в лес.</a:t>
            </a:r>
          </a:p>
          <a:p>
            <a:pPr algn="l" eaLnBrk="0" hangingPunct="0"/>
            <a:endParaRPr lang="ru-RU" sz="14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8" name="WordArt 17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67675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Работа с родителями</a:t>
            </a:r>
          </a:p>
        </p:txBody>
      </p:sp>
      <p:pic>
        <p:nvPicPr>
          <p:cNvPr id="19" name="Picture 17" descr="G:\С С\img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740025"/>
            <a:ext cx="2244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C:\Users\user\Desktop\IMG_0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400" y="2638425"/>
            <a:ext cx="19446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G:\флэш\img0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400" y="2276475"/>
            <a:ext cx="13525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G:\флэш\img0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950" y="4610100"/>
            <a:ext cx="28495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G:\флэш\img0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075" y="5092700"/>
            <a:ext cx="265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2762"/>
            <a:ext cx="3527425" cy="1908126"/>
          </a:xfrm>
          <a:noFill/>
          <a:ln w="57150">
            <a:solidFill>
              <a:schemeClr val="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CC3300"/>
                </a:solidFill>
                <a:effectLst/>
                <a:latin typeface="Century Gothic" pitchFamily="34" charset="0"/>
              </a:rPr>
              <a:t>В школе</a:t>
            </a:r>
            <a:br>
              <a:rPr lang="ru-RU" sz="2400" b="1" dirty="0" smtClean="0">
                <a:solidFill>
                  <a:srgbClr val="CC3300"/>
                </a:solidFill>
                <a:effectLst/>
                <a:latin typeface="Century Gothic" pitchFamily="34" charset="0"/>
              </a:rPr>
            </a:br>
            <a:r>
              <a:rPr lang="ru-RU" sz="2400" b="1" dirty="0" smtClean="0">
                <a:solidFill>
                  <a:srgbClr val="CC3300"/>
                </a:solidFill>
                <a:effectLst/>
                <a:latin typeface="Century Gothic" pitchFamily="34" charset="0"/>
              </a:rPr>
              <a:t> часто организуются экскурсии</a:t>
            </a:r>
          </a:p>
        </p:txBody>
      </p:sp>
      <p:pic>
        <p:nvPicPr>
          <p:cNvPr id="52228" name="Picture 4" descr="img0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745521"/>
            <a:ext cx="3875519" cy="2521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2229" name="Picture 5" descr="img0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355" y="159519"/>
            <a:ext cx="4549690" cy="3049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2230" name="Picture 6" descr="img0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111" y="3789040"/>
            <a:ext cx="4560934" cy="2795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27165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395288" y="4396770"/>
            <a:ext cx="3214341" cy="1569660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2400" b="1" dirty="0">
                <a:solidFill>
                  <a:srgbClr val="CC0000"/>
                </a:solidFill>
                <a:latin typeface="Century Gothic" pitchFamily="34" charset="0"/>
              </a:rPr>
              <a:t>Традиционно дети </a:t>
            </a:r>
          </a:p>
          <a:p>
            <a:pPr algn="l"/>
            <a:r>
              <a:rPr lang="ru-RU" sz="2400" b="1" dirty="0">
                <a:solidFill>
                  <a:srgbClr val="CC0000"/>
                </a:solidFill>
                <a:latin typeface="Century Gothic" pitchFamily="34" charset="0"/>
              </a:rPr>
              <a:t>начальной школы</a:t>
            </a:r>
          </a:p>
          <a:p>
            <a:pPr algn="l"/>
            <a:r>
              <a:rPr lang="ru-RU" sz="2400" b="1" dirty="0">
                <a:solidFill>
                  <a:srgbClr val="CC0000"/>
                </a:solidFill>
                <a:latin typeface="Century Gothic" pitchFamily="34" charset="0"/>
              </a:rPr>
              <a:t> участвуют во всех</a:t>
            </a:r>
          </a:p>
          <a:p>
            <a:pPr algn="l"/>
            <a:r>
              <a:rPr lang="ru-RU" sz="2400" b="1" dirty="0">
                <a:solidFill>
                  <a:srgbClr val="CC0000"/>
                </a:solidFill>
                <a:latin typeface="Century Gothic" pitchFamily="34" charset="0"/>
              </a:rPr>
              <a:t>концертах.</a:t>
            </a: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4284663" y="1544548"/>
            <a:ext cx="4371710" cy="1200329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2400" b="1" dirty="0">
                <a:solidFill>
                  <a:srgbClr val="CC0000"/>
                </a:solidFill>
                <a:latin typeface="Century Gothic" pitchFamily="34" charset="0"/>
              </a:rPr>
              <a:t>В начальной школе</a:t>
            </a:r>
          </a:p>
          <a:p>
            <a:pPr algn="l"/>
            <a:r>
              <a:rPr lang="ru-RU" sz="2400" b="1" dirty="0">
                <a:solidFill>
                  <a:srgbClr val="CC0000"/>
                </a:solidFill>
                <a:latin typeface="Century Gothic" pitchFamily="34" charset="0"/>
              </a:rPr>
              <a:t>проводится празднование</a:t>
            </a:r>
          </a:p>
          <a:p>
            <a:pPr algn="l"/>
            <a:r>
              <a:rPr lang="ru-RU" sz="2400" b="1" dirty="0">
                <a:solidFill>
                  <a:srgbClr val="CC0000"/>
                </a:solidFill>
                <a:latin typeface="Century Gothic" pitchFamily="34" charset="0"/>
              </a:rPr>
              <a:t>Нового года.</a:t>
            </a:r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269" y="3573463"/>
            <a:ext cx="3897312" cy="2471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5061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730250"/>
            <a:ext cx="3790950" cy="2843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8063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/>
      <p:bldP spid="2037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4716017" y="396399"/>
            <a:ext cx="3024335" cy="1477328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000" b="1" dirty="0">
                <a:solidFill>
                  <a:srgbClr val="CC0000"/>
                </a:solidFill>
                <a:latin typeface="Century Gothic" pitchFamily="34" charset="0"/>
              </a:rPr>
              <a:t>Принимают участие</a:t>
            </a:r>
          </a:p>
          <a:p>
            <a:pPr algn="ctr"/>
            <a:r>
              <a:rPr lang="ru-RU" sz="3000" b="1" dirty="0">
                <a:solidFill>
                  <a:srgbClr val="CC0000"/>
                </a:solidFill>
                <a:latin typeface="Century Gothic" pitchFamily="34" charset="0"/>
              </a:rPr>
              <a:t>в праздниках.</a:t>
            </a:r>
          </a:p>
        </p:txBody>
      </p:sp>
      <p:pic>
        <p:nvPicPr>
          <p:cNvPr id="51204" name="Picture 12" descr="IMG_07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275" y="1988840"/>
            <a:ext cx="3151188" cy="4202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05" name="Picture 13" descr="IMG_06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887787" cy="2916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5302" name="Picture 6" descr="G:\117CANON\IMG_06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4018144" cy="3013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800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4769885" y="2492896"/>
            <a:ext cx="4153701" cy="83099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Участвуют в </a:t>
            </a: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подготовке</a:t>
            </a:r>
            <a:endParaRPr lang="ru-RU" sz="2400" b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и показе спектаклей.</a:t>
            </a:r>
          </a:p>
        </p:txBody>
      </p:sp>
      <p:pic>
        <p:nvPicPr>
          <p:cNvPr id="273416" name="Picture 8" descr="j0234131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6379" y="166687"/>
            <a:ext cx="2174875" cy="2270125"/>
          </a:xfrm>
        </p:spPr>
      </p:pic>
      <p:pic>
        <p:nvPicPr>
          <p:cNvPr id="55301" name="Picture 6" descr="C:\Users\user\Desktop\каз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83433"/>
            <a:ext cx="3919538" cy="2820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user\Desktop\миляуша фаритовна\фото\фото с фотика\180CANON\IMG_32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3160" y="571724"/>
            <a:ext cx="4003092" cy="2889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user\Desktop\миляуша фаритовна\фото\фото с фотика\180CANON\IMG_32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" y="3878368"/>
            <a:ext cx="3703702" cy="2777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576918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900113" y="4626401"/>
            <a:ext cx="2552302" cy="830997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2400" b="1" dirty="0" smtClean="0">
                <a:solidFill>
                  <a:srgbClr val="CC0000"/>
                </a:solidFill>
                <a:latin typeface="Century Gothic" pitchFamily="34" charset="0"/>
              </a:rPr>
              <a:t>     Проводят</a:t>
            </a:r>
            <a:endParaRPr lang="ru-RU" sz="2400" b="1" dirty="0">
              <a:solidFill>
                <a:srgbClr val="CC0000"/>
              </a:solidFill>
              <a:latin typeface="Century Gothic" pitchFamily="34" charset="0"/>
            </a:endParaRPr>
          </a:p>
          <a:p>
            <a:pPr algn="l"/>
            <a:r>
              <a:rPr lang="ru-RU" sz="2400" b="1" dirty="0">
                <a:solidFill>
                  <a:srgbClr val="CC0000"/>
                </a:solidFill>
                <a:latin typeface="Century Gothic" pitchFamily="34" charset="0"/>
              </a:rPr>
              <a:t> деловые игры.</a:t>
            </a:r>
          </a:p>
        </p:txBody>
      </p:sp>
      <p:pic>
        <p:nvPicPr>
          <p:cNvPr id="206856" name="Picture 8" descr="j0216516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75" y="406400"/>
            <a:ext cx="2668588" cy="2784475"/>
          </a:xfrm>
        </p:spPr>
      </p:pic>
      <p:pic>
        <p:nvPicPr>
          <p:cNvPr id="48132" name="Picture 12" descr="IMG_05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8492"/>
            <a:ext cx="4249738" cy="2808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8133" name="Picture 13" descr="IMG_05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544" y="3615531"/>
            <a:ext cx="4140200" cy="2852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503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5" descr="Изображение 0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67920"/>
            <a:ext cx="3271635" cy="229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85975" y="404813"/>
            <a:ext cx="5205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  <a:latin typeface="Arial" charset="0"/>
                <a:cs typeface="Arial" charset="0"/>
              </a:rPr>
              <a:t>Выставки творческих работ</a:t>
            </a:r>
          </a:p>
        </p:txBody>
      </p:sp>
      <p:pic>
        <p:nvPicPr>
          <p:cNvPr id="10" name="Picture 5" descr="C:\Users\user\Desktop\DSC023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719" y="2924943"/>
            <a:ext cx="3350394" cy="2512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каз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4617164"/>
            <a:ext cx="3241964" cy="2191592"/>
          </a:xfrm>
          <a:prstGeom prst="rect">
            <a:avLst/>
          </a:prstGeo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1234 0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" y="1124744"/>
            <a:ext cx="3403862" cy="255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Изображение 07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92719"/>
            <a:ext cx="3275856" cy="2456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42"/>
          <p:cNvSpPr>
            <a:spLocks noChangeArrowheads="1"/>
          </p:cNvSpPr>
          <p:nvPr/>
        </p:nvSpPr>
        <p:spPr bwMode="auto">
          <a:xfrm rot="5400000">
            <a:off x="6330950" y="-2479675"/>
            <a:ext cx="333375" cy="52927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Строим  новую  школу</a:t>
            </a:r>
          </a:p>
        </p:txBody>
      </p:sp>
      <p:sp>
        <p:nvSpPr>
          <p:cNvPr id="8196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8200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357188" y="476250"/>
            <a:ext cx="878681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</a:rPr>
              <a:t>Цель духовно-нравственного развития и воспитания обучающихся на ступени начального общего образования - </a:t>
            </a:r>
            <a:endParaRPr lang="ru-RU" sz="2800" dirty="0">
              <a:solidFill>
                <a:srgbClr val="800000"/>
              </a:solidFill>
            </a:endParaRPr>
          </a:p>
          <a:p>
            <a:pPr algn="ctr"/>
            <a:endParaRPr lang="ru-RU" sz="4000" i="1" dirty="0" smtClean="0">
              <a:solidFill>
                <a:srgbClr val="0066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гармоничное </a:t>
            </a:r>
            <a:r>
              <a:rPr lang="ru-RU" sz="4000" b="1" i="1" dirty="0">
                <a:solidFill>
                  <a:srgbClr val="006600"/>
                </a:solidFill>
              </a:rPr>
              <a:t>духовное развитие личности школьника и привитие ему основополагающих принципов нравственности на основе патриотических, культурно-исторических традиций России </a:t>
            </a:r>
          </a:p>
        </p:txBody>
      </p:sp>
      <p:sp>
        <p:nvSpPr>
          <p:cNvPr id="8202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B429-A2C7-4603-9201-362FECDE16F8}" type="slidenum">
              <a:rPr lang="ru-RU" smtClean="0">
                <a:latin typeface="Arial" pitchFamily="34" charset="0"/>
              </a:rPr>
              <a:pPr>
                <a:defRPr/>
              </a:pPr>
              <a:t>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288" y="1889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0000"/>
                </a:solidFill>
              </a:rPr>
              <a:t>Учащиеся готовят презентации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5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551" y="1700808"/>
            <a:ext cx="3227387" cy="225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" t="941" r="-201" b="1222"/>
          <a:stretch>
            <a:fillRect/>
          </a:stretch>
        </p:blipFill>
        <p:spPr bwMode="auto">
          <a:xfrm>
            <a:off x="4427538" y="1969691"/>
            <a:ext cx="4476750" cy="335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 descr="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r="1962"/>
          <a:stretch>
            <a:fillRect/>
          </a:stretch>
        </p:blipFill>
        <p:spPr bwMode="auto">
          <a:xfrm>
            <a:off x="1042988" y="4322135"/>
            <a:ext cx="3225800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Начальная школа тесно сотрудничает с библиотекой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Picture 4" descr="IMG_0253">
            <a:hlinkClick r:id="rId2" action="ppaction://hlinkpres?slideindex=7&amp;slidetitle=Слайд 7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8629" y="1782170"/>
            <a:ext cx="2832940" cy="212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SAM_007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892" y="4692796"/>
            <a:ext cx="2832940" cy="2124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C:\Users\user\Desktop\миляуша фаритовна\выступление\для презен фото\кан по сказкам чуковского апрель2011\2011 0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49" y="1782170"/>
            <a:ext cx="2771995" cy="2078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 descr="C:\Users\user\Desktop\миляуша фаритовна\выступление\для презен фото\кан по сказкам чуковского апрель2011\2011 0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67" y="3212976"/>
            <a:ext cx="3085679" cy="231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5" descr="SAM_005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20" y="4692795"/>
            <a:ext cx="2997455" cy="2124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44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470" y="908720"/>
            <a:ext cx="8147050" cy="7032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9810" name="Picture 2" descr="C:\Users\user\Desktop\каз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59"/>
          <a:stretch/>
        </p:blipFill>
        <p:spPr bwMode="auto">
          <a:xfrm>
            <a:off x="1147541" y="1844824"/>
            <a:ext cx="384761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9" descr="КАЗ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104" y="1768030"/>
            <a:ext cx="3312368" cy="467337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90896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Направления </a:t>
            </a:r>
            <a:r>
              <a:rPr lang="ru-RU" sz="3200" b="1" dirty="0" smtClean="0">
                <a:solidFill>
                  <a:srgbClr val="C00000"/>
                </a:solidFill>
              </a:rPr>
              <a:t>воспитательной работы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316" y="937227"/>
            <a:ext cx="675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Я моя семья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641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миляуша фаритовна\фото\фото с фотика\186CANON\IMG_35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21" y="301091"/>
            <a:ext cx="4084193" cy="306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14764" y="980728"/>
            <a:ext cx="5137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 дню </a:t>
            </a:r>
          </a:p>
          <a:p>
            <a:pPr algn="ctr"/>
            <a:r>
              <a:rPr lang="ru-RU" sz="3600" b="1" dirty="0" smtClean="0"/>
              <a:t>пожилого </a:t>
            </a:r>
          </a:p>
          <a:p>
            <a:pPr algn="ctr"/>
            <a:r>
              <a:rPr lang="ru-RU" sz="3600" b="1" dirty="0" smtClean="0"/>
              <a:t>человека</a:t>
            </a:r>
            <a:endParaRPr lang="ru-RU" sz="3600" b="1" dirty="0"/>
          </a:p>
        </p:txBody>
      </p:sp>
      <p:pic>
        <p:nvPicPr>
          <p:cNvPr id="14338" name="Picture 2" descr="C:\Users\user\Desktop\миляуша фаритовна\фото\фото с фотика\186CANON\IMG_3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610" y="3068960"/>
            <a:ext cx="3960390" cy="297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0" name="Picture 4" descr="D:\С диска С\Рабочий стол\Миляуша Фаритовна\фотог ДЕНЬ ПОЖ ЧЕЛОВ\SL730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32" y="2890844"/>
            <a:ext cx="3419872" cy="192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282" y="4786285"/>
            <a:ext cx="3129312" cy="207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23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3" descr="C:\Users\user\Desktop\миляуша фаритовна\выступление\для презен фото\5 марта чаепитие 2011г\Изображение 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456384" cy="259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6" name="Picture 2" descr="C:\Users\user\Desktop\миляуша фаритовна\выступление\для презен фото\5 марта чаепитие 2011г\Изображение 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" y="529570"/>
            <a:ext cx="3263628" cy="244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C:\Users\user\Desktop\миляуша фаритовна\выступление\для презен фото\5 марта чаепитие 2011г\Изображение 2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587" y="537773"/>
            <a:ext cx="3241749" cy="2431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C:\Users\user\Desktop\миляуша фаритовна\выступление\для презен фото\5 марта чаепитие 2011г\Изображение 2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15620" y="4233890"/>
            <a:ext cx="3374700" cy="253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0" name="Picture 6" descr="C:\Users\user\Desktop\миляуша фаритовна\выступление\для презен фото\DSC010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16" y="4470517"/>
            <a:ext cx="3400347" cy="238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75856" y="166687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  и </a:t>
            </a:r>
          </a:p>
          <a:p>
            <a:pPr algn="ctr"/>
            <a:r>
              <a:rPr lang="ru-RU" sz="3600" b="1" dirty="0" smtClean="0"/>
              <a:t>мои друзья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36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Госпожа честная масленица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F:\DCIM\189CANON\IMG_3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49542"/>
            <a:ext cx="3023320" cy="22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:\DCIM\189CANON\IMG_37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580" y="4546812"/>
            <a:ext cx="3078088" cy="23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DCIM\189CANON\IMG_37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088" y="4149080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DCIM\189CANON\IMG_37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91" y="4568928"/>
            <a:ext cx="3048600" cy="22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DCIM\189CANON\IMG_37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4" y="1448798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0" name="Picture 8" descr="F:\DCIM\189CANON\IMG_36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088" y="1655441"/>
            <a:ext cx="2988839" cy="22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F:\DCIM\189CANON\IMG_37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287" y="166687"/>
            <a:ext cx="1544201" cy="11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84" y="343815"/>
            <a:ext cx="8229600" cy="83549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Я и мой досуг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8787" name="Picture 3" descr="G:\М М\img0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034" y="1213456"/>
            <a:ext cx="3816424" cy="253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8788" name="Picture 4" descr="G:\С С\img0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84" y="1235150"/>
            <a:ext cx="3827103" cy="254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8789" name="Picture 5" descr="G:\С С\img07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17" b="5152"/>
          <a:stretch/>
        </p:blipFill>
        <p:spPr bwMode="auto">
          <a:xfrm>
            <a:off x="5737424" y="3905134"/>
            <a:ext cx="2581644" cy="292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43" name="Picture 7" descr="C:\Users\user\Desktop\P31700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523" y="3905134"/>
            <a:ext cx="3781646" cy="28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user\Desktop\миляуша фаритовна\с флэшки Руслана\Лагерь\IMG_0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231" y="1035674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31912" y="644967"/>
            <a:ext cx="6953955" cy="993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Я и мое здоровье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2" descr="E:\116CANON\IMG_05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410217"/>
            <a:ext cx="3651250" cy="243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 descr="E:\фото Э М\люмикс 0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14" y="4312283"/>
            <a:ext cx="3535759" cy="243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Содержимое 3" descr="P30305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006" y="2767595"/>
            <a:ext cx="24621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2" name="Picture 2" descr="C:\Users\user\Desktop\миляуша фаритовна\с флэшки Руслана\Лагерь\IMG_06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997" y="1725316"/>
            <a:ext cx="2454219" cy="1840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3" name="Picture 3" descr="C:\Users\user\Desktop\миляуша фаритовна\с флэшки Руслана\Лагерь\IMG_067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17" y="3909419"/>
            <a:ext cx="3665272" cy="274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27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G:\фото Э М\IMG_0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188639"/>
            <a:ext cx="8229600" cy="87043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Я и общение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65" name="Picture 3" descr="C:\Users\user\Desktop\1234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132" y="4406230"/>
            <a:ext cx="3269901" cy="245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66" name="Picture 6" descr="C:\Users\user\Desktop\IMG_92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508" y="1075095"/>
            <a:ext cx="3173356" cy="2463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67" name="Picture 7" descr="G:\116CANON\IMG_05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62" y="4388203"/>
            <a:ext cx="3186675" cy="2390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0" name="Picture 2" descr="C:\Users\user\Desktop\4 Б фото\DSC017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55" y="872130"/>
            <a:ext cx="3311184" cy="248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49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660574"/>
            <a:ext cx="2746648" cy="1124744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Воспитание толерантности</a:t>
            </a:r>
            <a:endParaRPr lang="ru-RU" sz="2400" b="1" dirty="0"/>
          </a:p>
        </p:txBody>
      </p:sp>
      <p:pic>
        <p:nvPicPr>
          <p:cNvPr id="93186" name="Picture 2" descr="G:\флэш\img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63" y="260648"/>
            <a:ext cx="5242848" cy="334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1880" y="3284984"/>
            <a:ext cx="5341528" cy="335839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712" y="519063"/>
            <a:ext cx="583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Виды внеурочной деятельности</a:t>
            </a:r>
            <a:endParaRPr lang="ru-RU" sz="2400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49571191"/>
              </p:ext>
            </p:extLst>
          </p:nvPr>
        </p:nvGraphicFramePr>
        <p:xfrm>
          <a:off x="521494" y="980728"/>
          <a:ext cx="8010946" cy="55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6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07" y="188640"/>
            <a:ext cx="8229600" cy="104804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Я – человек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9940" name="Picture 4" descr="C:\Users\user\Desktop\IMG_0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50677"/>
            <a:ext cx="7240215" cy="542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Портрет </a:t>
            </a:r>
            <a:r>
              <a:rPr lang="ru-RU" sz="3600" dirty="0"/>
              <a:t>выпускника начальной </a:t>
            </a:r>
            <a:r>
              <a:rPr lang="ru-RU" sz="3600" dirty="0" smtClean="0"/>
              <a:t>школы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СОВРЕМЕННЫЙ ГРАЖДАНИН РОССИИ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RM0X62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681" y="3802743"/>
            <a:ext cx="1354967" cy="151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521494" y="2096852"/>
            <a:ext cx="2178298" cy="13006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Любознательный </a:t>
            </a:r>
            <a:r>
              <a:rPr lang="ru-RU" dirty="0">
                <a:solidFill>
                  <a:schemeClr val="bg1"/>
                </a:solidFill>
              </a:rPr>
              <a:t>активно познающий мир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339707" y="3711421"/>
            <a:ext cx="2484276" cy="14343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Доброжелатель-</a:t>
            </a:r>
          </a:p>
          <a:p>
            <a:pPr lvl="0" algn="ctr"/>
            <a:r>
              <a:rPr lang="ru-RU" dirty="0" err="1"/>
              <a:t>ный</a:t>
            </a:r>
            <a:r>
              <a:rPr lang="ru-RU" dirty="0"/>
              <a:t> , умеющий слушать и </a:t>
            </a:r>
            <a:r>
              <a:rPr lang="ru-RU" dirty="0" smtClean="0"/>
              <a:t>слышать </a:t>
            </a:r>
            <a:r>
              <a:rPr lang="ru-RU" dirty="0"/>
              <a:t>собеседника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21494" y="3717031"/>
            <a:ext cx="2178298" cy="142874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Владеющий основами умения учиться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228184" y="5445224"/>
            <a:ext cx="2232248" cy="12469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Выполняющий правила здорового образа жизни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399633" y="5445224"/>
            <a:ext cx="2232248" cy="12498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Уважающий  и принимающий  ценности семьи и общества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21494" y="5445224"/>
            <a:ext cx="2178298" cy="12469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Любящий свой край и свою родину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447719" y="2078703"/>
            <a:ext cx="2376264" cy="13188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Готовый самостоятельно действовать и отвечать за свои поступки</a:t>
            </a:r>
          </a:p>
        </p:txBody>
      </p:sp>
      <p:pic>
        <p:nvPicPr>
          <p:cNvPr id="3076" name="Picture 4" descr="RM0X6246">
            <a:hlinkClick r:id="rId4"/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16" y="2761647"/>
            <a:ext cx="1399951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0-tub-ru.yandex.net/i?id=109865420-40-72&amp;n=1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84" y="2284962"/>
            <a:ext cx="1580665" cy="11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DSCN21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44" y="306277"/>
            <a:ext cx="8757338" cy="6500696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1504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042988" y="-25227"/>
            <a:ext cx="8101012" cy="331504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611561" y="670100"/>
            <a:ext cx="8136904" cy="1512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Какой быть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23850" y="4221088"/>
            <a:ext cx="7560518" cy="21602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5429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defRPr/>
            </a:pP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начальной школе 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–</a:t>
            </a:r>
          </a:p>
          <a:p>
            <a:pPr>
              <a:defRPr/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>
              <a:defRPr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зависит от нас!</a:t>
            </a:r>
          </a:p>
        </p:txBody>
      </p:sp>
    </p:spTree>
    <p:extLst>
      <p:ext uri="{BB962C8B-B14F-4D97-AF65-F5344CB8AC3E}">
        <p14:creationId xmlns:p14="http://schemas.microsoft.com/office/powerpoint/2010/main" val="565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0987" y="1700808"/>
            <a:ext cx="4572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</a:rPr>
              <a:t>СПАСИБО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1494" y="5807280"/>
            <a:ext cx="8370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ПРЕЗЕНТАЦИЮ ПОДГОТОВИЛА УЧИТЕЛЬ НАЧАЛЬНЫХ КЛАССОВ МБОУ «Средняя общеобразовательная школа № 143 с углубленным изучением отдельных предметов» </a:t>
            </a:r>
          </a:p>
          <a:p>
            <a:pPr algn="ctr"/>
            <a:r>
              <a:rPr lang="ru-RU" sz="1400" b="1" dirty="0" smtClean="0"/>
              <a:t>ХАЛИУЛЛИНА М.Ф.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356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1917" y="548680"/>
            <a:ext cx="690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Традиционные источники нравственности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005" y="1045292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Россия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37867" y="982161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Общество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8237" y="272126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Семья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9770" y="269619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Труд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7583" y="2358172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Искусство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2015" y="4854351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Природа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4237029"/>
            <a:ext cx="86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Наука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7355" y="602216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Религия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30669" y="4248793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Человечество</a:t>
            </a:r>
            <a:endParaRPr lang="ru-RU" sz="2400" b="1" dirty="0"/>
          </a:p>
        </p:txBody>
      </p:sp>
      <p:pic>
        <p:nvPicPr>
          <p:cNvPr id="2050" name="Picture 2" descr="http://im3-tub-ru.yandex.net/i?id=178397159-18-72&amp;n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01" y="982161"/>
            <a:ext cx="1795072" cy="22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5-tub-ru.yandex.net/i?id=10763154-02-16f-92219&amp;n=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53" y="1476440"/>
            <a:ext cx="848084" cy="12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ександровский сад, Москва.jpg">
            <a:hlinkClick r:id="rId4" tooltip="Александровский сад, Москва.jp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74" y="2731403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лтай, Телецкое озеро.jpg">
            <a:hlinkClick r:id="rId6" tooltip="Алтай, Телецкое озеро.jp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96" y="5311780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2-tub-ru.yandex.net/i?id=497976403-63-72&amp;n=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986" y="5316016"/>
            <a:ext cx="1781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0-tub-ru.yandex.net/i?id=8277383-07-16f-35744&amp;n=1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020" y="1045292"/>
            <a:ext cx="2072809" cy="12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6-tub-ru.yandex.net/i?id=24300764-12-16f-11616&amp;n=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386" y="2767063"/>
            <a:ext cx="1104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8-tub-ru.yandex.net/i?id=352811901-18-72&amp;n=1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668" y="3481438"/>
            <a:ext cx="1200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7-tub-ru.yandex.net/i?id=507697223-14-72&amp;n=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385" y="419385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8-tub-ru.yandex.net/i?id=404802869-71-72&amp;n=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611" y="4753615"/>
            <a:ext cx="1733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IGPIC30 Америка за работой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7" y="3268197"/>
            <a:ext cx="1775384" cy="11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s.io.ua/img_aa/small/1913/17/19131706_0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74" y="1437590"/>
            <a:ext cx="1637437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im6-tub-ru.yandex.net/i?id=78556494-30-72&amp;n=1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640" y="3166847"/>
            <a:ext cx="1203696" cy="10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иляуша фаритовна\фото\фото с фотика\184CANON\IMG_34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99" y="4725144"/>
            <a:ext cx="2867522" cy="194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42"/>
          <p:cNvSpPr>
            <a:spLocks noChangeArrowheads="1"/>
          </p:cNvSpPr>
          <p:nvPr/>
        </p:nvSpPr>
        <p:spPr bwMode="auto">
          <a:xfrm rot="5400000">
            <a:off x="6330950" y="-2479675"/>
            <a:ext cx="333375" cy="52927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Строим  новую  школу</a:t>
            </a:r>
          </a:p>
        </p:txBody>
      </p:sp>
      <p:sp>
        <p:nvSpPr>
          <p:cNvPr id="11268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1272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74F9C-5859-4F3B-8BBA-B8CDCEDF0B5A}" type="slidenum">
              <a:rPr lang="ru-RU" smtClean="0">
                <a:latin typeface="Arial" pitchFamily="34" charset="0"/>
              </a:rPr>
              <a:pPr>
                <a:defRPr/>
              </a:pPr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321" y="384234"/>
            <a:ext cx="80724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Ценностные основы духовно-нравственного развития и воспитания обучающихся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1494" y="1268760"/>
            <a:ext cx="835818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</a:rPr>
              <a:t>Воспитание нравственных чувств и этического сознания </a:t>
            </a:r>
            <a:endParaRPr lang="ru-RU" b="1" dirty="0" smtClean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</a:rPr>
              <a:t>Ценности</a:t>
            </a:r>
            <a:r>
              <a:rPr lang="ru-RU" b="1" dirty="0">
                <a:latin typeface="Times New Roman" pitchFamily="18" charset="0"/>
              </a:rPr>
              <a:t>: нравственный выбор, жизнь и смысл жизни, справедливость, милосердие, честь, достоинство, уважение родителей, ответственность и чувство долга, забота и помощь, мораль, честность, забота о старших и младших, толерантность, представление о вере, духовной культуре и светской этике.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67" y="2800967"/>
            <a:ext cx="2721617" cy="15894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358" y="2854427"/>
            <a:ext cx="3302361" cy="3071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ля презен фото\школа\Изображение 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067" y="1941922"/>
            <a:ext cx="2333933" cy="17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850" y="338207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Основные направления и ценностные основы духовно-нравственного развития и воспитания обучающихся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04609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</a:rPr>
              <a:t>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</a:rPr>
              <a:t>     Ценности: красота, гармония, духовный мир человека, эстетическое развитие, самовыражение в творчестве и искусстве.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800" y="4511221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для презен фото\IMG_0833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32" y="1349467"/>
            <a:ext cx="1779760" cy="1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ля презен фото\школа\Изображение 0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05" y="4553867"/>
            <a:ext cx="2498990" cy="18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презен фото\школа\Изображение 1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964" y="5458076"/>
            <a:ext cx="1752460" cy="13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миляуша фаритовна\фото\фото с фотика\185CANON\IMG_347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99" y="2927405"/>
            <a:ext cx="1782151" cy="13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ля презен фото\школа\Изображение 12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424" y="3354417"/>
            <a:ext cx="1953990" cy="26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527" y="264892"/>
            <a:ext cx="8229600" cy="7260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Основные направления и ценностные основы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духовно-нравственного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развития и воспитания обучающихся</a:t>
            </a:r>
            <a:endParaRPr lang="ru-RU" sz="20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527" y="877344"/>
            <a:ext cx="850106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</a:rPr>
              <a:t>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</a:rPr>
              <a:t>     Ценности: красота, гармония, духовный мир человека, эстетическое развитие, самовыражение в творчестве и искусстве.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364" y="3440465"/>
            <a:ext cx="3322122" cy="24106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миляуша фаритовна\выступление\для презен фото\Новогодний праздник\100_29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345" y="4619810"/>
            <a:ext cx="3691921" cy="2462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иляуша фаритовна\выступление\для презен фото\Новогодний праздник\100_29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648" y="2200783"/>
            <a:ext cx="3590528" cy="2692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иляуша фаритовна\выступление\для презен фото\Новогодний праздник\100_29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017" y="2006376"/>
            <a:ext cx="3871983" cy="26855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миляуша фаритовна\выступление\для презен фото\Новогодний праздник\100_29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461" y="4468710"/>
            <a:ext cx="3686539" cy="276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41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460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направления и ценностные основы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духовно-нравственного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развития и воспитания обучающихся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056" y="920729"/>
            <a:ext cx="8572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</a:rPr>
              <a:t>Формирование ценностного отношения к здоровью и здоровому образу жизни.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itchFamily="18" charset="0"/>
              </a:rPr>
              <a:t>     Ценности: здоровье физическое и стремление к здоровому образу жизни, здоровье нравственное, психологическое, нервно-психическое и социально-психологическое.</a:t>
            </a:r>
          </a:p>
        </p:txBody>
      </p:sp>
      <p:pic>
        <p:nvPicPr>
          <p:cNvPr id="6" name="Picture 2" descr="Изображение 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5" t="587" r="33545" b="13446"/>
          <a:stretch>
            <a:fillRect/>
          </a:stretch>
        </p:blipFill>
        <p:spPr bwMode="auto">
          <a:xfrm>
            <a:off x="2891382" y="3247803"/>
            <a:ext cx="3203848" cy="2343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F:\для презен фото\186CANON\IMG_35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217" y="4610663"/>
            <a:ext cx="2896680" cy="2172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для презен фото\школа\Изображение 1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217" y="2127032"/>
            <a:ext cx="2988723" cy="2241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миляуша фаритовна\выступление\для презен фото\школа\Изображение 1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56" y="4598157"/>
            <a:ext cx="2996792" cy="2197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для презен фото\школа\Изображение 1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56" y="2234382"/>
            <a:ext cx="2859715" cy="214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6123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25172"/>
            <a:ext cx="8186737" cy="1643062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Воспитание трудолюбия, творческого отношения к учению, труду, жизни.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    Ценности: уважение к труду, творчество и созидание, стремление к познанию и истине, целеустремлённость и настойчивость, бережливость, трудолюбие.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latin typeface="Century Gothic" pitchFamily="34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57977"/>
            <a:ext cx="8229600" cy="868346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Основные направления и ценностные основы духовно-нравственного развития и воспитания обучающихся</a:t>
            </a:r>
          </a:p>
        </p:txBody>
      </p:sp>
      <p:pic>
        <p:nvPicPr>
          <p:cNvPr id="7170" name="Picture 2" descr="F:\для презен фото\IMG_08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149" y="425284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ля презен фото\IMG_08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3" y="4239537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ля презен фото\IMG_08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33375"/>
            <a:ext cx="32385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3563938" y="0"/>
            <a:ext cx="32385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9521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917</TotalTime>
  <Words>631</Words>
  <Application>Microsoft Office PowerPoint</Application>
  <PresentationFormat>Экран (4:3)</PresentationFormat>
  <Paragraphs>180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и ценностные основы духовно-нравственного развития и воспитания обучающихся</vt:lpstr>
      <vt:lpstr>Презентация PowerPoint</vt:lpstr>
      <vt:lpstr>Основные направления и ценностные основы духовно-нравственного развития и воспитания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В школе  часто организуются экскурсии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Госпожа честная масленица</vt:lpstr>
      <vt:lpstr>Я и мой досуг</vt:lpstr>
      <vt:lpstr>Презентация PowerPoint</vt:lpstr>
      <vt:lpstr>Я и общение</vt:lpstr>
      <vt:lpstr>Воспитание толерантности</vt:lpstr>
      <vt:lpstr>Я – человек</vt:lpstr>
      <vt:lpstr>Портрет выпускника начальной школы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90</cp:revision>
  <dcterms:created xsi:type="dcterms:W3CDTF">2012-01-15T18:48:57Z</dcterms:created>
  <dcterms:modified xsi:type="dcterms:W3CDTF">2013-09-01T20:33:13Z</dcterms:modified>
</cp:coreProperties>
</file>