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59" r:id="rId4"/>
    <p:sldId id="269" r:id="rId5"/>
    <p:sldId id="260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77" autoAdjust="0"/>
  </p:normalViewPr>
  <p:slideViewPr>
    <p:cSldViewPr>
      <p:cViewPr varScale="1">
        <p:scale>
          <a:sx n="88" d="100"/>
          <a:sy n="88" d="100"/>
        </p:scale>
        <p:origin x="-96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59659-56CD-4C03-A750-956493937A4A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544AE-90F7-40B6-8D9D-CE499DBCD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544AE-90F7-40B6-8D9D-CE499DBCD19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8EFC1-AF25-4E8E-BF39-22CF425A1F55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8DF7-33A0-47EC-BC0D-D27E71B2A8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C94F7-CD12-4022-8FD6-C8EAD5F3E810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8524B-4931-4B0C-9FC7-F83178012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C6285-F763-4D97-8553-4ABDF6162733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44F74-7DAC-4298-ACFC-E18543C75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0C3BA-0DC3-40D0-9365-FD5F05BF0381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5BCE1-6174-4CBA-9399-533AC3391B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90778-7AD7-4728-AD0C-BC701D9DFAA0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8D16E-A146-40F6-B87E-0ED65743AE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83F55-8F3A-4865-B2B7-363C5BF8F2A3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4C92C-8453-4A43-8951-A5E858A96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E5203-635D-4150-A3D5-F545A84325C7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6469B-DDEC-40C1-A50E-0313D4ED5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5DDDC-034E-45B6-942F-A77A2B4C4D16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CB363-D022-4876-B197-FC59D9F7A6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604A6-E06C-47AA-A227-8D8B9A07C8EE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4525E-5168-40CA-8CD0-109F0AD8A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91B3C-2232-4639-AF38-17A8431932CD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51BE2-3AB5-4AB1-A300-FB68775E7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93778-F5AC-4D40-A64A-EE8DC85B2669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A66B2-4EFC-4BE4-9970-35E5C49B7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C035A8-AE25-4030-813E-681263B05FDE}" type="datetimeFigureOut">
              <a:rPr lang="ru-RU"/>
              <a:pPr>
                <a:defRPr/>
              </a:pPr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6DAFF5-8D24-4C90-B8B9-9CB3AD668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6.gif"/><Relationship Id="rId7" Type="http://schemas.openxmlformats.org/officeDocument/2006/relationships/image" Target="../media/image9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913"/>
            <a:ext cx="7772400" cy="863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общеобразовательное бюджетное учреждение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«Средняя общеобразовательная школа № 25»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208912" cy="4082008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7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по предмету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«Алгебра и начала анализа»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10а классе</a:t>
            </a:r>
            <a:br>
              <a:rPr lang="ru-RU" sz="8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«Четные и нечетные функции»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Учитель математики</a:t>
            </a:r>
            <a:br>
              <a:rPr lang="ru-RU" sz="4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высшей категории</a:t>
            </a:r>
            <a:br>
              <a:rPr lang="ru-RU" sz="4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Боднар Е.И.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692696"/>
            <a:ext cx="54006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Устная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работа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1772816"/>
            <a:ext cx="7344816" cy="390876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Устно выполните преобразования и определите четность-нечетность функций:</a:t>
            </a:r>
          </a:p>
          <a:p>
            <a:pPr lvl="0" algn="ctr"/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 = х</a:t>
            </a:r>
            <a:r>
              <a:rPr lang="ru-RU" sz="3200" b="1" baseline="300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 </a:t>
            </a:r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у = х</a:t>
            </a:r>
            <a:r>
              <a:rPr lang="ru-RU" sz="3200" b="1" baseline="300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+23       у = х</a:t>
            </a:r>
            <a:r>
              <a:rPr lang="ru-RU" sz="3200" b="1" baseline="300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- 0,23  </a:t>
            </a:r>
          </a:p>
          <a:p>
            <a:pPr lvl="0"/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 = </a:t>
            </a:r>
            <a:r>
              <a:rPr lang="en-US" sz="32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cos</a:t>
            </a:r>
            <a:r>
              <a:rPr lang="ru-RU" sz="3200" b="1" baseline="300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</a:t>
            </a:r>
            <a:r>
              <a:rPr lang="ru-RU" sz="32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</a:t>
            </a:r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у = </a:t>
            </a:r>
            <a:r>
              <a:rPr lang="en-US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sin</a:t>
            </a:r>
            <a:r>
              <a:rPr lang="ru-RU" sz="3200" b="1" baseline="300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</a:t>
            </a:r>
            <a:r>
              <a:rPr lang="ru-RU" sz="32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</a:t>
            </a:r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у = </a:t>
            </a:r>
            <a:r>
              <a:rPr lang="en-US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sin</a:t>
            </a:r>
            <a:r>
              <a:rPr lang="ru-RU" sz="3200" b="1" baseline="300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</a:t>
            </a:r>
            <a:r>
              <a:rPr lang="ru-RU" sz="32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</a:t>
            </a:r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у = </a:t>
            </a:r>
            <a:r>
              <a:rPr lang="en-US" sz="32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tg</a:t>
            </a:r>
            <a:r>
              <a:rPr lang="ru-RU" sz="3200" b="1" baseline="300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</a:t>
            </a:r>
            <a:r>
              <a:rPr lang="ru-RU" sz="32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</a:t>
            </a:r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у = 2</a:t>
            </a:r>
            <a:r>
              <a:rPr lang="en-US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sin </a:t>
            </a:r>
            <a:r>
              <a:rPr lang="ru-RU" sz="32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</a:t>
            </a:r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у = -</a:t>
            </a:r>
            <a:r>
              <a:rPr lang="en-US" sz="32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cos</a:t>
            </a:r>
            <a:r>
              <a:rPr lang="en-US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</a:t>
            </a:r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,          у = -</a:t>
            </a:r>
            <a:r>
              <a:rPr lang="en-US" sz="32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tg</a:t>
            </a:r>
            <a:r>
              <a:rPr lang="en-US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</a:t>
            </a:r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у = </a:t>
            </a:r>
            <a:r>
              <a:rPr lang="en-US" sz="32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ctg</a:t>
            </a:r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3х</a:t>
            </a:r>
            <a:endParaRPr lang="ru-RU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79512" y="621935"/>
            <a:ext cx="87129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lvl="0"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Устно упростить:</a:t>
            </a:r>
          </a:p>
          <a:p>
            <a:pPr algn="just"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547664" y="1772816"/>
            <a:ext cx="61926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en-US" sz="40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</a:t>
            </a:r>
            <a:r>
              <a:rPr kumimoji="0" lang="ru-RU" sz="40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40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tg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</a:t>
            </a:r>
            <a:r>
              <a:rPr kumimoji="0" lang="ru-RU" sz="40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tg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</a:t>
            </a:r>
            <a:r>
              <a:rPr kumimoji="0" lang="ru-RU" sz="40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40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ctg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</a:t>
            </a:r>
            <a:r>
              <a:rPr kumimoji="0" lang="ru-RU" sz="40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</a:t>
            </a: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</a:t>
            </a:r>
            <a:r>
              <a:rPr kumimoji="0" lang="en-US" sz="40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</a:t>
            </a:r>
            <a:r>
              <a:rPr kumimoji="0" lang="ru-RU" sz="40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40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ctg</a:t>
            </a:r>
            <a:r>
              <a:rPr kumimoji="0" lang="ru-RU" sz="40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</a:t>
            </a:r>
            <a:r>
              <a:rPr kumimoji="0" lang="ru-RU" sz="40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)с</a:t>
            </a:r>
            <a:r>
              <a:rPr kumimoji="0" lang="en-US" sz="40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tg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</a:t>
            </a:r>
            <a:r>
              <a:rPr kumimoji="0" lang="ru-RU" sz="40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</a:t>
            </a: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</a:t>
            </a:r>
            <a:r>
              <a:rPr kumimoji="0" lang="ru-RU" sz="40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)с</a:t>
            </a:r>
            <a:r>
              <a:rPr kumimoji="0" lang="en-US" sz="40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</a:t>
            </a:r>
            <a:r>
              <a:rPr kumimoji="0" lang="ru-RU" sz="40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+ </a:t>
            </a:r>
            <a:r>
              <a:rPr kumimoji="0" lang="en-US" sz="40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tg</a:t>
            </a:r>
            <a:r>
              <a:rPr kumimoji="0" lang="ru-RU" sz="40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хс</a:t>
            </a:r>
            <a:r>
              <a:rPr kumimoji="0" lang="en-US" sz="40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tg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</a:t>
            </a:r>
            <a:r>
              <a:rPr kumimoji="0" lang="ru-RU" sz="40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</a:t>
            </a:r>
            <a:endParaRPr kumimoji="0" lang="ru-RU" sz="4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Завуч\Рабочий стол\Untitled2345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548680"/>
            <a:ext cx="3200400" cy="3200400"/>
          </a:xfrm>
          <a:prstGeom prst="rect">
            <a:avLst/>
          </a:prstGeom>
          <a:noFill/>
        </p:spPr>
      </p:pic>
      <p:pic>
        <p:nvPicPr>
          <p:cNvPr id="5" name="Picture 3" descr="C:\Documents and Settings\Завуч\Рабочий стол\Untitled2341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924944"/>
            <a:ext cx="3200400" cy="3200400"/>
          </a:xfrm>
          <a:prstGeom prst="rect">
            <a:avLst/>
          </a:prstGeom>
          <a:noFill/>
        </p:spPr>
      </p:pic>
      <p:pic>
        <p:nvPicPr>
          <p:cNvPr id="24581" name="Picture 5" descr="C:\Documents and Settings\Завуч\Рабочий стол\Untitled0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692696"/>
            <a:ext cx="1008112" cy="1448549"/>
          </a:xfrm>
          <a:prstGeom prst="rect">
            <a:avLst/>
          </a:prstGeom>
          <a:noFill/>
        </p:spPr>
      </p:pic>
      <p:pic>
        <p:nvPicPr>
          <p:cNvPr id="24582" name="Picture 6" descr="C:\Documents and Settings\Завуч\Рабочий стол\Untitled000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4509120"/>
            <a:ext cx="866775" cy="1457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23528" y="208022"/>
            <a:ext cx="8568952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графику определить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четность-нечетность:</a:t>
            </a:r>
            <a:endParaRPr kumimoji="0" lang="ru-RU" sz="4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195" name="Picture 3" descr="C:\Documents and Settings\Завуч\Рабочий стол\Untitled2310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780928"/>
            <a:ext cx="1872208" cy="1872208"/>
          </a:xfrm>
          <a:prstGeom prst="rect">
            <a:avLst/>
          </a:prstGeom>
          <a:noFill/>
        </p:spPr>
      </p:pic>
      <p:pic>
        <p:nvPicPr>
          <p:cNvPr id="8197" name="Picture 5" descr="C:\Documents and Settings\Завуч\Рабочий стол\Untitled230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725144"/>
            <a:ext cx="1872208" cy="1872208"/>
          </a:xfrm>
          <a:prstGeom prst="rect">
            <a:avLst/>
          </a:prstGeom>
          <a:noFill/>
        </p:spPr>
      </p:pic>
      <p:pic>
        <p:nvPicPr>
          <p:cNvPr id="8199" name="Picture 7" descr="C:\Documents and Settings\Завуч\Рабочий стол\Untitled2341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4869160"/>
            <a:ext cx="1800200" cy="1800200"/>
          </a:xfrm>
          <a:prstGeom prst="rect">
            <a:avLst/>
          </a:prstGeom>
          <a:noFill/>
        </p:spPr>
      </p:pic>
      <p:pic>
        <p:nvPicPr>
          <p:cNvPr id="8200" name="Picture 8" descr="C:\Documents and Settings\Завуч\Рабочий стол\Untitled230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4797152"/>
            <a:ext cx="1800200" cy="1800200"/>
          </a:xfrm>
          <a:prstGeom prst="rect">
            <a:avLst/>
          </a:prstGeom>
          <a:noFill/>
        </p:spPr>
      </p:pic>
      <p:pic>
        <p:nvPicPr>
          <p:cNvPr id="1026" name="Picture 2" descr="C:\Documents and Settings\Завуч\Рабочий стол\Untitled7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2852936"/>
            <a:ext cx="1728192" cy="1728192"/>
          </a:xfrm>
          <a:prstGeom prst="rect">
            <a:avLst/>
          </a:prstGeom>
          <a:noFill/>
        </p:spPr>
      </p:pic>
      <p:pic>
        <p:nvPicPr>
          <p:cNvPr id="1027" name="Picture 3" descr="C:\Documents and Settings\Завуч\Рабочий стол\Untitled12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7904" y="2996952"/>
            <a:ext cx="1800200" cy="1800200"/>
          </a:xfrm>
          <a:prstGeom prst="rect">
            <a:avLst/>
          </a:prstGeom>
          <a:noFill/>
        </p:spPr>
      </p:pic>
      <p:pic>
        <p:nvPicPr>
          <p:cNvPr id="1028" name="Picture 4" descr="C:\Documents and Settings\Завуч\Рабочий стол\Untitled8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4797152"/>
            <a:ext cx="1888232" cy="18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-0.07882 -0.18889 " pathEditMode="relative" ptsTypes="AA">
                                      <p:cBhvr>
                                        <p:cTn id="5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28351 -0.14699 " pathEditMode="relative" ptsTypes="AA">
                                      <p:cBhvr>
                                        <p:cTn id="5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22 -0.03148 L -0.69306 0.0210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L 0.4882 -0.39885 " pathEditMode="relative" ptsTypes="AA">
                                      <p:cBhvr>
                                        <p:cTn id="6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7  -0.018 -0.02133  -0.023 -0.02133  c -0.031 0  -0.063 0.16667  -0.063 0.33333  c 0 -0.084  -0.016 -0.16667  -0.031 -0.16667  c -0.016 0  -0.031 0.084  -0.031 0.16667  c 0 -0.04133  -0.008 -0.084  -0.016 -0.084  c -0.008 0  -0.016 0.04133  -0.016 0.084  c 0 -0.02133  -0.004 -0.04133  -0.008 -0.04133  c -0.004 0  -0.008 0.02133  -0.008 0.04133  c 0 -0.01067  -0.002 -0.02133  -0.004 -0.02133  c -0.001 0  -0.004 0.01067  -0.004 0.02133  c 0 -0.00533  -0.001 -0.01067  -0.002 -0.01067  c 0 -0.00133  -0.002 0.00533  -0.002 0.01067  c 0 -0.00267  0 -0.00533  -0.001 -0.00533  c 0 0.00133  -0.001 0.00267  -0.001 0.00533  c 0 -0.00133  0 -0.00267  0 -0.004  c -0.001 0  -0.001 0.00133  -0.001 0.00267  c -0.001 0  -0.001 -0.00133  -0.001 -0.00267  c -0.001 0  -0.001 0.00133  -0.001 0.00267  E" pathEditMode="relative" ptsTypes="">
                                      <p:cBhvr>
                                        <p:cTn id="68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2 0.09445 L 0.06303 -0.1784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1067  -0.018 -0.02133  -0.023 -0.02133  c -0.031 0  -0.063 0.16667  -0.063 0.33333  c 0 -0.084  -0.016 -0.16667  -0.031 -0.16667  c -0.016 0  -0.031 0.084  -0.031 0.16667  c 0 -0.04133  -0.008 -0.084  -0.016 -0.084  c -0.008 0  -0.016 0.04133  -0.016 0.084  c 0 -0.02133  -0.004 -0.04133  -0.008 -0.04133  c -0.004 0  -0.008 0.02133  -0.008 0.04133  c 0 -0.01067  -0.002 -0.02133  -0.004 -0.02133  c -0.001 0  -0.004 0.01067  -0.004 0.02133  c 0 -0.00533  -0.001 -0.01067  -0.002 -0.01067  c 0 -0.00133  -0.002 0.00533  -0.002 0.01067  c 0 -0.00267  0 -0.00533  -0.001 -0.00533  c 0 0.00133  -0.001 0.00267  -0.001 0.00533  c 0 -0.00133  0 -0.00267  0 -0.004  c -0.001 0  -0.001 0.00133  -0.001 0.00267  c -0.001 0  -0.001 -0.00133  -0.001 -0.00267  c -0.001 0  -0.001 0.00133  -0.001 0.00267  E" pathEditMode="relative" ptsTypes="">
                                      <p:cBhvr>
                                        <p:cTn id="76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539552" y="332656"/>
            <a:ext cx="51125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Выполнение упражнений: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3528" y="1196752"/>
            <a:ext cx="8640960" cy="384720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2)Исследуйте на четность-нечетность:</a:t>
            </a:r>
          </a:p>
          <a:p>
            <a:pPr lvl="0"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 </a:t>
            </a:r>
          </a:p>
          <a:p>
            <a:pPr lvl="0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у = 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sin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х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cos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х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                              у =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х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- 2│х│</a:t>
            </a:r>
          </a:p>
          <a:p>
            <a:pPr lvl="0"/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 lvl="0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у = 3х</a:t>
            </a:r>
            <a:r>
              <a:rPr lang="ru-RU" sz="28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2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+4│х│ - 5                             у =            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у = │     │ + │     │                          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у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= </a:t>
            </a:r>
          </a:p>
          <a:p>
            <a:pPr algn="ctr"/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 algn="ctr"/>
            <a:endParaRPr lang="ru-RU" sz="2000" dirty="0" smtClean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2852936"/>
            <a:ext cx="1296144" cy="628433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3789039"/>
            <a:ext cx="648072" cy="560831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3789039"/>
            <a:ext cx="648072" cy="573295"/>
          </a:xfrm>
          <a:prstGeom prst="rect">
            <a:avLst/>
          </a:prstGeom>
          <a:noFill/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3645023"/>
            <a:ext cx="864096" cy="931603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5796136" y="332656"/>
            <a:ext cx="2760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1) Стр.39 № 70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39552" y="4941168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3) Стр.39 № 71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38612" y="332657"/>
            <a:ext cx="7881860" cy="710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Операции над функциями: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 lvl="0" algn="ctr"/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</a:rPr>
              <a:t>Сумма, разность, произведение, </a:t>
            </a:r>
          </a:p>
          <a:p>
            <a:pPr lvl="0"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</a:rPr>
              <a:t>частное 2-х четных функций – </a:t>
            </a:r>
          </a:p>
          <a:p>
            <a:pPr lvl="0"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</a:rPr>
              <a:t>четная функция. </a:t>
            </a:r>
          </a:p>
          <a:p>
            <a:pPr lvl="0"/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Сумма, разность 2-х нечетных функций – </a:t>
            </a:r>
          </a:p>
          <a:p>
            <a:pPr lvl="0"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нечетная функция. </a:t>
            </a:r>
          </a:p>
          <a:p>
            <a:pPr lvl="0" algn="ctr"/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Произведение, частное 2-х нечетных </a:t>
            </a:r>
          </a:p>
          <a:p>
            <a:pPr lvl="0"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функций – четная функция. </a:t>
            </a:r>
          </a:p>
          <a:p>
            <a:pPr lvl="0" algn="ctr"/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Произведение, частное четной и нечетной </a:t>
            </a:r>
          </a:p>
          <a:p>
            <a:pPr lvl="0"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функций – нечетная функция. </a:t>
            </a:r>
          </a:p>
          <a:p>
            <a:pPr lvl="1" algn="just"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016" y="1340768"/>
            <a:ext cx="8856984" cy="33547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Домашнее задание: </a:t>
            </a:r>
          </a:p>
          <a:p>
            <a:pPr lvl="0"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с.39, № 69, с.95, № 16</a:t>
            </a:r>
            <a:r>
              <a:rPr lang="ru-RU" sz="2800" dirty="0" smtClean="0"/>
              <a:t>.</a:t>
            </a:r>
          </a:p>
          <a:p>
            <a:pPr lvl="0" algn="ctr"/>
            <a:endParaRPr lang="ru-RU" sz="2800" dirty="0" smtClean="0"/>
          </a:p>
          <a:p>
            <a:pPr lvl="0" algn="ctr"/>
            <a:endParaRPr lang="ru-RU" sz="2800" dirty="0" smtClean="0"/>
          </a:p>
          <a:p>
            <a:pPr lvl="0"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mathege.ru</a:t>
            </a: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defRPr/>
            </a:pPr>
            <a:r>
              <a:rPr lang="ru-RU" b="1" i="1" baseline="-25000" dirty="0"/>
              <a:t> </a:t>
            </a:r>
            <a:endParaRPr lang="ru-RU" b="1" i="1" dirty="0"/>
          </a:p>
          <a:p>
            <a:pPr algn="just">
              <a:defRPr/>
            </a:pP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404664"/>
            <a:ext cx="490538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253</Words>
  <Application>Microsoft Office PowerPoint</Application>
  <PresentationFormat>Экран (4:3)</PresentationFormat>
  <Paragraphs>58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               Муниципальное общеобразовательное бюджетное учреждение  «Средняя общеобразовательная школа № 25»            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             Муниципальное общеобразовательное учреждение  «Средняя общеобразовательная школа № 25»             </dc:title>
  <dc:creator>Завуч</dc:creator>
  <cp:lastModifiedBy>Завуч</cp:lastModifiedBy>
  <cp:revision>107</cp:revision>
  <dcterms:created xsi:type="dcterms:W3CDTF">2010-10-16T03:22:01Z</dcterms:created>
  <dcterms:modified xsi:type="dcterms:W3CDTF">2012-11-19T22:58:13Z</dcterms:modified>
</cp:coreProperties>
</file>