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90" r:id="rId11"/>
    <p:sldId id="305" r:id="rId12"/>
    <p:sldId id="265" r:id="rId13"/>
    <p:sldId id="266" r:id="rId14"/>
    <p:sldId id="267" r:id="rId15"/>
    <p:sldId id="268" r:id="rId16"/>
    <p:sldId id="269" r:id="rId17"/>
    <p:sldId id="306" r:id="rId18"/>
    <p:sldId id="270" r:id="rId19"/>
    <p:sldId id="271" r:id="rId20"/>
    <p:sldId id="273" r:id="rId21"/>
    <p:sldId id="292" r:id="rId22"/>
    <p:sldId id="295" r:id="rId23"/>
    <p:sldId id="278" r:id="rId24"/>
    <p:sldId id="296" r:id="rId25"/>
    <p:sldId id="298" r:id="rId26"/>
    <p:sldId id="299" r:id="rId27"/>
    <p:sldId id="300" r:id="rId28"/>
    <p:sldId id="301" r:id="rId29"/>
    <p:sldId id="303" r:id="rId30"/>
    <p:sldId id="304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7E-6061-4549-9F7D-3F0CB0ED6F9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12AEE-2479-4230-8236-B8DE421C0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2AEE-2479-4230-8236-B8DE421C07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31D3-C923-4FD3-9D8B-876D09677EF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243918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</a:t>
            </a: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сопровождению и поддержке</a:t>
            </a: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одаренных </a:t>
            </a: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особо мотивированных </a:t>
            </a:r>
            <a: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33CC33"/>
                </a:solidFill>
              </a:rPr>
              <a:t>(</a:t>
            </a:r>
            <a:r>
              <a:rPr lang="ru-RU" sz="3100" b="1" i="1" dirty="0" smtClean="0">
                <a:solidFill>
                  <a:srgbClr val="33CC33"/>
                </a:solidFill>
              </a:rPr>
              <a:t>из </a:t>
            </a:r>
            <a:r>
              <a:rPr lang="ru-RU" sz="3100" b="1" i="1" dirty="0">
                <a:solidFill>
                  <a:srgbClr val="33CC33"/>
                </a:solidFill>
              </a:rPr>
              <a:t>опыта работы </a:t>
            </a:r>
            <a:r>
              <a:rPr lang="ru-RU" sz="3100" b="1" i="1" dirty="0" smtClean="0">
                <a:solidFill>
                  <a:srgbClr val="33CC33"/>
                </a:solidFill>
              </a:rPr>
              <a:t/>
            </a:r>
            <a:br>
              <a:rPr lang="ru-RU" sz="3100" b="1" i="1" dirty="0" smtClean="0">
                <a:solidFill>
                  <a:srgbClr val="33CC33"/>
                </a:solidFill>
              </a:rPr>
            </a:br>
            <a:r>
              <a:rPr lang="ru-RU" sz="3100" b="1" i="1" dirty="0" smtClean="0">
                <a:solidFill>
                  <a:srgbClr val="33CC33"/>
                </a:solidFill>
              </a:rPr>
              <a:t>МАОУ </a:t>
            </a:r>
            <a:r>
              <a:rPr lang="ru-RU" sz="3100" b="1" i="1" dirty="0">
                <a:solidFill>
                  <a:srgbClr val="33CC33"/>
                </a:solidFill>
              </a:rPr>
              <a:t>«Лицей № 1 им. Н. К. Крупской</a:t>
            </a:r>
            <a:r>
              <a:rPr lang="ru-RU" sz="3100" b="1" i="1" dirty="0" smtClean="0">
                <a:solidFill>
                  <a:srgbClr val="33CC33"/>
                </a:solidFill>
              </a:rPr>
              <a:t>»)</a:t>
            </a:r>
            <a:br>
              <a:rPr lang="ru-RU" sz="3100" b="1" i="1" dirty="0" smtClean="0">
                <a:solidFill>
                  <a:srgbClr val="33CC33"/>
                </a:solidFill>
              </a:rPr>
            </a:b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071942"/>
            <a:ext cx="4329098" cy="100013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</a:rPr>
              <a:t>Николаева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</a:rPr>
              <a:t>Ирина Вадимовна,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учитель географии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4818" name="AutoShape 2" descr="https://encrypted-tbn0.gstatic.com/images?q=tbn:ANd9GcTU5iBE0P-vd7o5CVUT0caUDy-0pwKa1P1L4ju_9NVFjr3HITQ73R_hjulP"/>
          <p:cNvSpPr>
            <a:spLocks noChangeAspect="1" noChangeArrowheads="1"/>
          </p:cNvSpPr>
          <p:nvPr/>
        </p:nvSpPr>
        <p:spPr bwMode="auto">
          <a:xfrm>
            <a:off x="155575" y="-1189038"/>
            <a:ext cx="58102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C:\Documents and Settings\Ирина_\Рабочий стол\одарен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5643602" cy="239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Мини-тест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«</a:t>
            </a:r>
            <a:r>
              <a:rPr lang="ru-RU" b="1" i="1" dirty="0" smtClean="0">
                <a:solidFill>
                  <a:srgbClr val="0000CC"/>
                </a:solidFill>
              </a:rPr>
              <a:t>Способны ли вы увидеть в своих учениках особо мотивированных»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614363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Инструкция: </a:t>
            </a:r>
          </a:p>
          <a:p>
            <a:pPr>
              <a:buNone/>
            </a:pPr>
            <a:r>
              <a:rPr lang="ru-RU" dirty="0" smtClean="0"/>
              <a:t>Отметьте свойства учеников</a:t>
            </a:r>
          </a:p>
          <a:p>
            <a:pPr>
              <a:buNone/>
            </a:pPr>
            <a:r>
              <a:rPr lang="ru-RU" dirty="0" smtClean="0"/>
              <a:t>знаком </a:t>
            </a:r>
            <a:r>
              <a:rPr lang="ru-RU" b="1" dirty="0" smtClean="0">
                <a:solidFill>
                  <a:srgbClr val="FF0000"/>
                </a:solidFill>
              </a:rPr>
              <a:t>“+”</a:t>
            </a:r>
            <a:r>
              <a:rPr lang="ru-RU" dirty="0" smtClean="0"/>
              <a:t>, которые </a:t>
            </a:r>
            <a:r>
              <a:rPr lang="ru-RU" b="1" dirty="0" smtClean="0">
                <a:solidFill>
                  <a:srgbClr val="FF0000"/>
                </a:solidFill>
              </a:rPr>
              <a:t>нравятся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знаком </a:t>
            </a:r>
            <a:r>
              <a:rPr lang="ru-RU" b="1" dirty="0" smtClean="0">
                <a:solidFill>
                  <a:srgbClr val="FF0000"/>
                </a:solidFill>
              </a:rPr>
              <a:t>“-”</a:t>
            </a:r>
            <a:r>
              <a:rPr lang="ru-RU" dirty="0" smtClean="0"/>
              <a:t> те, что </a:t>
            </a:r>
            <a:r>
              <a:rPr lang="ru-RU" b="1" dirty="0" smtClean="0">
                <a:solidFill>
                  <a:srgbClr val="FF0000"/>
                </a:solidFill>
              </a:rPr>
              <a:t>не нравятся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00570"/>
            <a:ext cx="2466975" cy="18478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/>
              <a:t>Каких “+” у Вас больше?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Если чётных “+” больше, то Вы – нестандартный учитель, умеющий обнаружить, выявить, разглядеть скрытую незаурядную одарённость. </a:t>
            </a:r>
            <a:br>
              <a:rPr lang="ru-RU" sz="1600" i="1" dirty="0" smtClean="0"/>
            </a:br>
            <a:r>
              <a:rPr lang="ru-RU" sz="1600" i="1" dirty="0" smtClean="0"/>
              <a:t>На практике такие учителя встречаются редко!</a:t>
            </a:r>
            <a:br>
              <a:rPr lang="ru-RU" sz="1600" i="1" dirty="0" smtClean="0"/>
            </a:b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Дисциплинированный.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Неровно успевающий.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Организованный.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Выбивающийся из общего темпа.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Эрудированный.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Странный в поведении, непонятный.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Умеющий поддержать общее дело.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Выскакивающий на уроке с нелепыми замечаниями.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Стабильно успевающий (всегда хорошо учится).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Занятый своими делами (индивидуалист).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Быстро, “на лету” схватывающий.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Не умеющий общаться, конфликтный.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Общающийся легко, приятный в общении.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Иногда тугодум, иногда не может понять очевидного.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Ясно, понятно для всех выражающий свои мысли.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/>
              <a:t>Не всегда желающий подчиняться большинству или официальному руководителю.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Кому работать?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786322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993366"/>
                </a:solidFill>
              </a:rPr>
              <a:t>ИДЕАЛ</a:t>
            </a:r>
            <a:endParaRPr lang="ru-RU" sz="3200" dirty="0">
              <a:solidFill>
                <a:srgbClr val="99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предметник</a:t>
            </a:r>
            <a:endParaRPr lang="ru-RU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214554"/>
            <a:ext cx="25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наставник</a:t>
            </a:r>
            <a:endParaRPr lang="ru-RU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071810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классный руководитель</a:t>
            </a:r>
            <a:endParaRPr lang="ru-RU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018355" y="1768067"/>
            <a:ext cx="821538" cy="5143536"/>
          </a:xfrm>
          <a:prstGeom prst="rightBrace">
            <a:avLst>
              <a:gd name="adj1" fmla="val 97028"/>
              <a:gd name="adj2" fmla="val 502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Один на всех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и все за одного!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 t="-480"/>
          <a:stretch>
            <a:fillRect/>
          </a:stretch>
        </p:blipFill>
        <p:spPr bwMode="auto">
          <a:xfrm>
            <a:off x="785786" y="1428736"/>
            <a:ext cx="742955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8662" y="5143512"/>
            <a:ext cx="7143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62" y="5357826"/>
            <a:ext cx="7143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5643578"/>
            <a:ext cx="62865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7620" y="6286520"/>
            <a:ext cx="43577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6500834"/>
            <a:ext cx="542928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5" descr="http://bogorodskoe43.ru/uploads/posts/2014-11/1416581027_r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0"/>
            <a:ext cx="1809731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= </a:t>
            </a:r>
            <a:r>
              <a:rPr lang="ru-RU" b="1" dirty="0" smtClean="0">
                <a:solidFill>
                  <a:srgbClr val="993366"/>
                </a:solidFill>
              </a:rPr>
              <a:t>конкретный потенциал 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sz="3600" dirty="0" smtClean="0">
                <a:solidFill>
                  <a:srgbClr val="0000CC"/>
                </a:solidFill>
              </a:rPr>
              <a:t>(знания, опыт, компетентности, способности). 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643182"/>
            <a:ext cx="513875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993366"/>
                </a:solidFill>
              </a:rPr>
              <a:t>новые формы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993366"/>
                </a:solidFill>
              </a:rPr>
              <a:t>повышения квалификации</a:t>
            </a:r>
            <a:endParaRPr lang="ru-RU" sz="3200" b="1" dirty="0">
              <a:solidFill>
                <a:srgbClr val="993366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286388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i="1" dirty="0" smtClean="0">
                <a:solidFill>
                  <a:srgbClr val="993366"/>
                </a:solidFill>
              </a:rPr>
              <a:t>Тематика, инициатива,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i="1" dirty="0" smtClean="0">
                <a:solidFill>
                  <a:srgbClr val="993366"/>
                </a:solidFill>
              </a:rPr>
              <a:t>формирование профессиональных компетенций, представление своего опыта</a:t>
            </a:r>
            <a:endParaRPr kumimoji="0" lang="ru-RU" sz="3200" b="0" i="1" u="none" strike="noStrike" kern="1200" cap="none" spc="0" normalizeH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http://center-imc.ucoz.ru/PNPO/NPR_Ed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2214578" cy="1482517"/>
          </a:xfrm>
          <a:prstGeom prst="rect">
            <a:avLst/>
          </a:prstGeom>
          <a:noFill/>
        </p:spPr>
      </p:pic>
      <p:pic>
        <p:nvPicPr>
          <p:cNvPr id="28676" name="Picture 4" descr="http://www.koipkro.kostroma.ru/Sharya/DocLib/%D0%B7%D0%BD%D0%B0%D0%BA%D0%B8,%20%D1%81%D0%B8%D0%BC%D0%B2%D0%BE%D0%BB%D1%8B/%D1%8D%D0%BC%D0%B1%D0%BB%D0%B5%D0%BC%D0%B0%20%D0%9D%D0%9D%D0%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857364"/>
            <a:ext cx="1972340" cy="148588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0"/>
            <a:ext cx="6357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CC"/>
                </a:solidFill>
                <a:ea typeface="+mj-ea"/>
                <a:cs typeface="+mj-cs"/>
              </a:rPr>
              <a:t>Кадровые ресурсы</a:t>
            </a:r>
            <a:r>
              <a:rPr lang="ru-RU" sz="4400" b="1" dirty="0" smtClean="0">
                <a:solidFill>
                  <a:srgbClr val="0000CC"/>
                </a:solidFill>
                <a:ea typeface="+mj-ea"/>
                <a:cs typeface="+mj-cs"/>
              </a:rPr>
              <a:t> </a:t>
            </a:r>
            <a:r>
              <a:rPr lang="ru-RU" sz="4400" dirty="0" smtClean="0">
                <a:solidFill>
                  <a:srgbClr val="0000CC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8678" name="AutoShape 6" descr="Картинки по запросу сней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сней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702213" cy="130787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28683" name="Picture 11" descr="http://o-sosh.ru/img/crm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786190"/>
            <a:ext cx="1714512" cy="12858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8685" name="Picture 13" descr="Картинки по запросу вебинары просвеще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857628"/>
            <a:ext cx="2571736" cy="12899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4143380"/>
            <a:ext cx="2643206" cy="50006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Требования 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к квалификационным категориям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 </a:t>
            </a:r>
            <a:r>
              <a:rPr lang="ru-RU" sz="2000" b="1" i="1" dirty="0" smtClean="0">
                <a:solidFill>
                  <a:srgbClr val="993366"/>
                </a:solidFill>
              </a:rPr>
              <a:t>Первая </a:t>
            </a:r>
            <a:r>
              <a:rPr lang="ru-RU" sz="2000" b="1" i="1" dirty="0">
                <a:solidFill>
                  <a:srgbClr val="993366"/>
                </a:solidFill>
              </a:rPr>
              <a:t>квалификационная </a:t>
            </a:r>
            <a:r>
              <a:rPr lang="ru-RU" sz="2000" b="1" i="1" dirty="0"/>
              <a:t>категория может быть установлена педагогическим работникам, которые: </a:t>
            </a:r>
          </a:p>
          <a:p>
            <a:pPr>
              <a:buNone/>
            </a:pPr>
            <a:r>
              <a:rPr lang="ru-RU" sz="2000" i="1" dirty="0" smtClean="0"/>
              <a:t>- </a:t>
            </a:r>
            <a:r>
              <a:rPr lang="ru-RU" sz="2000" i="1" u="sng" dirty="0"/>
              <a:t>владеют современными образовательными технологиями и методиками и эффективно применяют</a:t>
            </a:r>
            <a:r>
              <a:rPr lang="ru-RU" sz="2000" i="1" dirty="0"/>
              <a:t> </a:t>
            </a:r>
            <a:r>
              <a:rPr lang="ru-RU" sz="2000" i="1" dirty="0" smtClean="0"/>
              <a:t>…; </a:t>
            </a:r>
            <a:endParaRPr lang="ru-RU" sz="2000" dirty="0"/>
          </a:p>
          <a:p>
            <a:pPr>
              <a:buNone/>
            </a:pPr>
            <a:r>
              <a:rPr lang="ru-RU" sz="2000" i="1" dirty="0"/>
              <a:t>- </a:t>
            </a:r>
            <a:r>
              <a:rPr lang="ru-RU" sz="2000" i="1" u="sng" dirty="0"/>
              <a:t>вносят личный вклад в повышение качества образования</a:t>
            </a:r>
            <a:r>
              <a:rPr lang="ru-RU" sz="2000" i="1" dirty="0"/>
              <a:t> на основе совершенствования методов </a:t>
            </a:r>
            <a:r>
              <a:rPr lang="ru-RU" sz="2000" i="1" dirty="0" smtClean="0"/>
              <a:t>….; 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i="1" u="sng" dirty="0" smtClean="0"/>
              <a:t>имеют </a:t>
            </a:r>
            <a:r>
              <a:rPr lang="ru-RU" sz="2000" i="1" u="sng" dirty="0"/>
              <a:t>стабильные результаты </a:t>
            </a:r>
            <a:r>
              <a:rPr lang="ru-RU" sz="2000" i="1" dirty="0" smtClean="0"/>
              <a:t>… </a:t>
            </a:r>
            <a:r>
              <a:rPr lang="ru-RU" sz="2000" i="1" dirty="0"/>
              <a:t>и показатели динамики их достижений </a:t>
            </a:r>
            <a:r>
              <a:rPr lang="ru-RU" sz="2000" i="1" u="sng" dirty="0"/>
              <a:t>выше средних в субъекте</a:t>
            </a:r>
            <a:r>
              <a:rPr lang="ru-RU" sz="2000" i="1" dirty="0"/>
              <a:t> Российской Федерации.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993366"/>
                </a:solidFill>
              </a:rPr>
              <a:t>Высшая </a:t>
            </a:r>
            <a:r>
              <a:rPr lang="ru-RU" sz="2000" b="1" i="1" dirty="0">
                <a:solidFill>
                  <a:srgbClr val="993366"/>
                </a:solidFill>
              </a:rPr>
              <a:t>квалификационная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/>
              <a:t>категория может быть установлена педагогическим работникам, которые: </a:t>
            </a:r>
            <a:endParaRPr lang="ru-RU" sz="2000" b="1" i="1" dirty="0" smtClean="0"/>
          </a:p>
          <a:p>
            <a:pPr>
              <a:buNone/>
            </a:pPr>
            <a:r>
              <a:rPr lang="ru-RU" sz="2000" i="1" dirty="0" smtClean="0"/>
              <a:t>- </a:t>
            </a:r>
            <a:r>
              <a:rPr lang="ru-RU" sz="2000" i="1" u="sng" dirty="0"/>
              <a:t>имеют стабильные результаты</a:t>
            </a:r>
            <a:r>
              <a:rPr lang="ru-RU" sz="2000" i="1" dirty="0"/>
              <a:t> </a:t>
            </a:r>
            <a:r>
              <a:rPr lang="ru-RU" sz="2000" i="1" dirty="0" smtClean="0"/>
              <a:t>… </a:t>
            </a:r>
            <a:r>
              <a:rPr lang="ru-RU" sz="2000" i="1" dirty="0"/>
              <a:t>и показатели динамики их достижений </a:t>
            </a:r>
            <a:r>
              <a:rPr lang="ru-RU" sz="2000" i="1" u="sng" dirty="0" smtClean="0"/>
              <a:t>…с </a:t>
            </a:r>
            <a:r>
              <a:rPr lang="ru-RU" sz="2000" i="1" u="sng" dirty="0"/>
              <a:t>учетом результатов участия</a:t>
            </a:r>
            <a:r>
              <a:rPr lang="ru-RU" sz="2000" i="1" dirty="0"/>
              <a:t> обучающихся и воспитанников </a:t>
            </a:r>
            <a:r>
              <a:rPr lang="ru-RU" sz="2000" i="1" u="sng" dirty="0">
                <a:solidFill>
                  <a:srgbClr val="FF0000"/>
                </a:solidFill>
              </a:rPr>
              <a:t>во всероссийских, международных олимпиадах, конкурсах, соревновани</a:t>
            </a:r>
            <a:r>
              <a:rPr lang="ru-RU" sz="2000" i="1" u="sng" dirty="0"/>
              <a:t>ях; </a:t>
            </a:r>
            <a:endParaRPr lang="ru-RU" sz="2000" dirty="0"/>
          </a:p>
          <a:p>
            <a:pPr>
              <a:buNone/>
            </a:pPr>
            <a:r>
              <a:rPr lang="ru-RU" sz="2000" i="1" dirty="0"/>
              <a:t>-       </a:t>
            </a:r>
            <a:r>
              <a:rPr lang="ru-RU" sz="2000" i="1" u="sng" dirty="0"/>
              <a:t>вносят личный вклад в повышение качества образования</a:t>
            </a:r>
            <a:r>
              <a:rPr lang="ru-RU" sz="2000" i="1" dirty="0"/>
              <a:t> на основе </a:t>
            </a:r>
            <a:r>
              <a:rPr lang="ru-RU" sz="2000" i="1" dirty="0" smtClean="0"/>
              <a:t>… </a:t>
            </a:r>
            <a:r>
              <a:rPr lang="ru-RU" sz="2000" i="1" u="sng" dirty="0"/>
              <a:t>инновационной деятельности</a:t>
            </a:r>
            <a:r>
              <a:rPr lang="ru-RU" sz="2000" i="1" dirty="0"/>
              <a:t>, в освоение новых образовательных технологий и </a:t>
            </a:r>
            <a:r>
              <a:rPr lang="ru-RU" sz="2000" i="1" u="sng" dirty="0"/>
              <a:t>активно распространяют собственный опыт</a:t>
            </a:r>
            <a:r>
              <a:rPr lang="ru-RU" sz="2000" i="1" dirty="0"/>
              <a:t> </a:t>
            </a:r>
            <a:r>
              <a:rPr lang="ru-RU" sz="2000" i="1" dirty="0" smtClean="0"/>
              <a:t>… 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ybuzines.ru/marinbiz.ru/wp-content/uploads/2014/08/shagi-k-finansovoj-svob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786214" cy="34283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Анализ эффективность использования кадрового потенциала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143512"/>
            <a:ext cx="189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Где участвовал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4429132"/>
            <a:ext cx="2083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Инициативность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3500438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Формы реализации </a:t>
            </a:r>
          </a:p>
          <a:p>
            <a:pPr algn="ctr"/>
            <a:r>
              <a:rPr lang="ru-RU" sz="2000" b="1" dirty="0" smtClean="0"/>
              <a:t>потенциала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571744"/>
            <a:ext cx="2554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Формы работы </a:t>
            </a:r>
          </a:p>
          <a:p>
            <a:pPr algn="ctr"/>
            <a:r>
              <a:rPr lang="ru-RU" sz="2000" b="1" dirty="0" smtClean="0"/>
              <a:t>с мотивированными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1857364"/>
            <a:ext cx="261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Результаты учащихся </a:t>
            </a:r>
            <a:endParaRPr lang="ru-RU" sz="2000" b="1" dirty="0"/>
          </a:p>
        </p:txBody>
      </p:sp>
      <p:sp>
        <p:nvSpPr>
          <p:cNvPr id="26628" name="AutoShape 4" descr="Картинки по запросу векторные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000760" y="4786322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000760" y="4143380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000760" y="3214686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000760" y="2214554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u="sng" dirty="0" smtClean="0"/>
              <a:t>Ответьте на предлагаемые вопросы. </a:t>
            </a:r>
          </a:p>
          <a:p>
            <a:pPr algn="just">
              <a:buNone/>
            </a:pPr>
            <a:r>
              <a:rPr lang="ru-RU" sz="1600" b="1" u="sng" dirty="0" smtClean="0"/>
              <a:t>Ответы следует записать на отдельном листке бумаги.</a:t>
            </a:r>
          </a:p>
          <a:p>
            <a:pPr>
              <a:buNone/>
            </a:pPr>
            <a:r>
              <a:rPr lang="ru-RU" sz="1600" b="1" dirty="0" smtClean="0"/>
              <a:t>1. </a:t>
            </a:r>
            <a:r>
              <a:rPr lang="ru-RU" sz="1600" dirty="0" smtClean="0"/>
              <a:t>В некоторых месяцах 30 дней, в некоторых – 31 день. В скольких месяцах 28 дней?</a:t>
            </a:r>
          </a:p>
          <a:p>
            <a:pPr>
              <a:buNone/>
            </a:pPr>
            <a:r>
              <a:rPr lang="ru-RU" sz="1600" b="1" dirty="0" smtClean="0"/>
              <a:t>2.</a:t>
            </a:r>
            <a:r>
              <a:rPr lang="ru-RU" sz="1600" dirty="0" smtClean="0"/>
              <a:t> Доктор дал вам 3 таблетки и велел принимать по одной таблетке каждые полчаса. </a:t>
            </a:r>
          </a:p>
          <a:p>
            <a:pPr>
              <a:buNone/>
            </a:pPr>
            <a:r>
              <a:rPr lang="ru-RU" sz="1600" dirty="0" smtClean="0"/>
              <a:t>Сколько пройдет времени до того, как вы выпьете последнюю таблетку?</a:t>
            </a:r>
          </a:p>
          <a:p>
            <a:pPr>
              <a:buNone/>
            </a:pPr>
            <a:r>
              <a:rPr lang="ru-RU" sz="1600" b="1" dirty="0" smtClean="0"/>
              <a:t>3.</a:t>
            </a:r>
            <a:r>
              <a:rPr lang="ru-RU" sz="1600" dirty="0" smtClean="0"/>
              <a:t> Человек лег спать в 8 часов вечера, предварительно поставив будильник на 9 утра. </a:t>
            </a:r>
          </a:p>
          <a:p>
            <a:pPr>
              <a:buNone/>
            </a:pPr>
            <a:r>
              <a:rPr lang="ru-RU" sz="1600" dirty="0" smtClean="0"/>
              <a:t>Сколько часов он проспит, прежде чем будет разбужен звонком будильника?</a:t>
            </a:r>
          </a:p>
          <a:p>
            <a:pPr>
              <a:buNone/>
            </a:pPr>
            <a:r>
              <a:rPr lang="ru-RU" sz="1600" b="1" dirty="0" smtClean="0"/>
              <a:t>4.</a:t>
            </a:r>
            <a:r>
              <a:rPr lang="ru-RU" sz="1600" dirty="0" smtClean="0"/>
              <a:t> Поделите 30 на одну вторую и прибавьте 10. Сколько получится?</a:t>
            </a:r>
          </a:p>
          <a:p>
            <a:pPr>
              <a:buNone/>
            </a:pPr>
            <a:r>
              <a:rPr lang="ru-RU" sz="1600" b="1" dirty="0" smtClean="0"/>
              <a:t>5.</a:t>
            </a:r>
            <a:r>
              <a:rPr lang="ru-RU" sz="1600" dirty="0" smtClean="0"/>
              <a:t> У фермера было 17 овец. Все овцы, кроме 9, подохли. Сколько живых овец осталось?</a:t>
            </a:r>
          </a:p>
          <a:p>
            <a:pPr>
              <a:buNone/>
            </a:pPr>
            <a:r>
              <a:rPr lang="ru-RU" sz="1600" b="1" dirty="0" smtClean="0"/>
              <a:t>6.</a:t>
            </a:r>
            <a:r>
              <a:rPr lang="ru-RU" sz="1600" dirty="0" smtClean="0"/>
              <a:t> У вас есть всего одна спичка. Вы входите в ХОЛОДНУЮ и ТЕМНУЮ комнату, где есть печь, керосиновая лампа и свеча. Что вы зажжете в первую очередь?</a:t>
            </a:r>
          </a:p>
          <a:p>
            <a:pPr>
              <a:buNone/>
            </a:pPr>
            <a:r>
              <a:rPr lang="ru-RU" sz="1600" b="1" dirty="0" smtClean="0"/>
              <a:t>7.</a:t>
            </a:r>
            <a:r>
              <a:rPr lang="ru-RU" sz="1600" dirty="0" smtClean="0"/>
              <a:t> Человек построил дом прямоугольной формы таким образом, что все четыре его стены обращены на юг. К дому подходит медведь. Какого цвета медведь?</a:t>
            </a:r>
          </a:p>
          <a:p>
            <a:pPr>
              <a:buNone/>
            </a:pPr>
            <a:r>
              <a:rPr lang="ru-RU" sz="1600" b="1" dirty="0" smtClean="0"/>
              <a:t>8.</a:t>
            </a:r>
            <a:r>
              <a:rPr lang="ru-RU" sz="1600" dirty="0" smtClean="0"/>
              <a:t> Возьмите два яблока из трех имеющихся. Что вы получите?</a:t>
            </a:r>
          </a:p>
          <a:p>
            <a:pPr>
              <a:buNone/>
            </a:pPr>
            <a:r>
              <a:rPr lang="ru-RU" sz="1600" b="1" dirty="0" smtClean="0"/>
              <a:t>9.</a:t>
            </a:r>
            <a:r>
              <a:rPr lang="ru-RU" sz="1600" dirty="0" smtClean="0"/>
              <a:t> Сколько животных каждого вида взял Моисей в свой ковчег?</a:t>
            </a:r>
          </a:p>
          <a:p>
            <a:pPr>
              <a:buNone/>
            </a:pPr>
            <a:r>
              <a:rPr lang="ru-RU" sz="1600" b="1" dirty="0" smtClean="0"/>
              <a:t>10.</a:t>
            </a:r>
            <a:r>
              <a:rPr lang="ru-RU" sz="1600" dirty="0" smtClean="0"/>
              <a:t> Вы ведете автобус из Чикаго с 43 пассажирами. На остановке в </a:t>
            </a:r>
            <a:r>
              <a:rPr lang="ru-RU" sz="1600" dirty="0" err="1" smtClean="0"/>
              <a:t>Питсбурге</a:t>
            </a:r>
            <a:r>
              <a:rPr lang="ru-RU" sz="1600" dirty="0" smtClean="0"/>
              <a:t> сходят 5 пассажиров и садятся 7 новых. На следующей остановке в Кливленде выходят еще 4 пассажира и садятся 8. В результате автобус опаздывает в Филадельфию на 6 часов. Сколько лет водителю?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НОВЕЙШИЙ ТЕСТ ИНТЕЛЛЕКТА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НОВЕЙШИЙ ТЕСТ ИНТЕЛЛЕКТА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071546"/>
            <a:ext cx="75723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ПРАВИЛЬНЫЕ ОТВЕТЫ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всех.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месяц содержит, по меньшей мере, 28 дней.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час.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Приняв первую таблетку, вы через полчаса примете вторую, а еще через полчаса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третью.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час.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Будильник не различает утро и вечер, поэтому прозвонит в 9 вечера.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Поделить на одну вторую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же самое, что умножить на два.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живых овец.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все стены смотрят на юг, значит, дом стоит на Северном полюсе.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яблока.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Было три яблока, вы взяли два. Ну и сколько вы получили, сколько у вас стало?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Нисколько.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Никого Моисей никуда не брал, и не было у него никакого ковчега. Животных в ковчег собирал Ной.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сколько вам лет?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условию задачи вы и есть водитель.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571480"/>
          <a:ext cx="5786478" cy="4720672"/>
        </p:xfrm>
        <a:graphic>
          <a:graphicData uri="http://schemas.openxmlformats.org/drawingml/2006/table">
            <a:tbl>
              <a:tblPr/>
              <a:tblGrid>
                <a:gridCol w="2221594"/>
                <a:gridCol w="3564884"/>
              </a:tblGrid>
              <a:tr h="125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b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правильных ответов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Интеллектуальный</a:t>
                      </a:r>
                      <a:b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статус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 и более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Ученик начальной школы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Старшеклассник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Студент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Доцент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Профессор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 – 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Академик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52" marR="32152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AutoShape 2" descr="Картинки по запросу цветные полосо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Всероссийский конкурс эссе</a:t>
            </a:r>
            <a:br>
              <a:rPr lang="ru-RU" b="1" dirty="0" smtClean="0">
                <a:solidFill>
                  <a:srgbClr val="993366"/>
                </a:solidFill>
              </a:rPr>
            </a:br>
            <a:r>
              <a:rPr lang="ru-RU" sz="3100" b="1" i="1" dirty="0" smtClean="0">
                <a:solidFill>
                  <a:srgbClr val="0000CC"/>
                </a:solidFill>
              </a:rPr>
              <a:t>«25 предложений </a:t>
            </a:r>
            <a:br>
              <a:rPr lang="ru-RU" sz="3100" b="1" i="1" dirty="0" smtClean="0">
                <a:solidFill>
                  <a:srgbClr val="0000CC"/>
                </a:solidFill>
              </a:rPr>
            </a:br>
            <a:r>
              <a:rPr lang="ru-RU" sz="3100" b="1" i="1" dirty="0" smtClean="0">
                <a:solidFill>
                  <a:srgbClr val="0000CC"/>
                </a:solidFill>
              </a:rPr>
              <a:t>или несвоевременные размышления о пяти пунктах Национальной образовательной инициативы «Наша Новая школа» </a:t>
            </a:r>
            <a:endParaRPr lang="ru-RU" sz="3100" b="1" i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80" y="2428868"/>
            <a:ext cx="8547369" cy="4071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9938" name="Picture 2" descr="Картинки по запросу ufkjxr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CFD"/>
              </a:clrFrom>
              <a:clrTo>
                <a:srgbClr val="EFE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500306"/>
            <a:ext cx="857256" cy="821537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ufkjxr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CFD"/>
              </a:clrFrom>
              <a:clrTo>
                <a:srgbClr val="EFE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357694"/>
            <a:ext cx="857256" cy="82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Как работать?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321471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Традиционные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14422"/>
            <a:ext cx="4071966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i="1" dirty="0" smtClean="0">
                <a:solidFill>
                  <a:prstClr val="black"/>
                </a:solidFill>
              </a:rPr>
              <a:t>По инициативе педагогов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85992"/>
            <a:ext cx="3214710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НОУ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НПК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Олимпиады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Спецкурсы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Кружки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Центр одаренных СВГУ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prstClr val="black"/>
                </a:solidFill>
              </a:rPr>
              <a:t>ЗФТШ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571744"/>
            <a:ext cx="407196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+ ИКТ </a:t>
            </a:r>
            <a:r>
              <a:rPr lang="ru-RU" sz="2400" b="1" i="1" dirty="0" smtClean="0">
                <a:solidFill>
                  <a:prstClr val="black"/>
                </a:solidFill>
              </a:rPr>
              <a:t>(АРМУ, локальная сеть, доступ к интернет)</a:t>
            </a:r>
            <a:endParaRPr lang="ru-RU" sz="2400" dirty="0"/>
          </a:p>
        </p:txBody>
      </p:sp>
      <p:pic>
        <p:nvPicPr>
          <p:cNvPr id="22530" name="Picture 2" descr="https://encrypted-tbn2.gstatic.com/images?q=tbn:ANd9GcTQE7Esb_22tRUp3-OaXjVWYOVaUhYkNb8QGiI_VdC7rvW4Ll9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3"/>
            <a:ext cx="4071966" cy="295720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9572" name="Picture 4" descr="img075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4572000" cy="32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781300"/>
            <a:ext cx="70580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625975"/>
            <a:ext cx="7056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057775"/>
            <a:ext cx="71643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418138"/>
            <a:ext cx="70580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0"/>
            <a:ext cx="4103687" cy="273526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 descr="DSC039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4289"/>
            <a:ext cx="4143404" cy="3076641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0" name="Picture 2" descr="DSC003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14290"/>
            <a:ext cx="4071966" cy="307749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8999"/>
            <a:ext cx="4071966" cy="30539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7" name="Picture 2" descr="H:\DSC_02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429000"/>
            <a:ext cx="4214842" cy="30718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Новые образовательные технологии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Вертикальное обогащение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643050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Горизонтальное обогащение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3571876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расширение кругозора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знаний об окружающем мире и самопознание,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углубление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знаний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инструментария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получения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3875479" y="553621"/>
            <a:ext cx="821538" cy="5143536"/>
          </a:xfrm>
          <a:prstGeom prst="rightBrace">
            <a:avLst>
              <a:gd name="adj1" fmla="val 97028"/>
              <a:gd name="adj2" fmla="val 502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361" grpId="0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4071938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00CC"/>
                </a:solidFill>
              </a:rPr>
              <a:t>Мобильные технологии!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A6381-83A3-4075-AD12-358E37472C4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124" name="Picture 5" descr="C:\Documents and Settings\Ирина_\Рабочий стол\СЕминар ЕМЦ - ИКТ ноябрь 2014\3920.netb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1952625" cy="171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125" name="AutoShape 2" descr="data:image/jpeg;base64,/9j/4AAQSkZJRgABAQAAAQABAAD/2wCEAAkGBxQTEhUUExQVFRUXGR8bGBgYFxUXGBwYHB4YIBghGhwcHCggIBwlHBoYITEhJSorLi4uHB8zODMtOCgtLi0BCgoKDg0OGxAQGywkHyQwLCw0LywsLCwsMDQsLCwsLCwsLCwsLC0sLC8sLCwsLCwsLCwtLCwsLCw0LCwsLCwsLP/AABEIAMIBAwMBIgACEQEDEQH/xAAcAAABBQEBAQAAAAAAAAAAAAAFAAMEBgcCAQj/xABSEAACAQIDBAYFCQUDCgILAAABAgMAEQQSIQUTMUEGIlFhcYEHFDKRoSMzQlJykrHB0RVTYrLhQ4LwFjVUc3STlKKz0iQlFzRFY4OFtMLD4vH/xAAaAQACAwEBAAAAAAAAAAAAAAAAAQIDBAUG/8QAMREAAgECBAMGBQUBAQAAAAAAAAECAxEEEiExE0FRBSJhgaHwFDJxscEVUpHR4fEj/9oADAMBAAIRAxEAPwDGpY7E8PMA8a8JJ1OpGmoHlxr2cHMSNbE8fGuJHvext2/0pAdvJ4cOQA/Cj3QboTNtR5UgkiTdqGO8LC9yQLZVPZQXCbKeQ3Gi/WOmnhVy6DbKSLHYMi5b1iPU/aHCgCZjvQljImhUz4YmWTdrYy6HI73PU4WQ+8UA2j0M9VxEsE7h3iKg5CcpzIjixIB4OBw5VrG3VH+VOFPPInxjxd/wFFOkHRvA46faNkljxUATNKJHysxhVoyEzFCAoVSCo4edDAy7aHQw4bDYbEyJAY8TlyBSzOM0ZkGbMgHsgjQnWiWwvRxLi8OuIjGDVHZlUSFla6u0etoiNWXTU8RVh6dtfY2xz2iH/wClejfQwRHYmF35cJ60LZLX3nrzbq9x7OfLfna9FtQM/wAF6O55MXJgzDho5Y4xISxJjZGNlKFYyTrfiBaxoANmJnEe6izmQRcBlzl93xy3y5udr25VuezhL+38TvChHqUe6ygg7vev7Vybtnz6jS1qq+0+jWCkw6Y/CpLCy41AymR2ViMWsb3VmYAFrsMtvxFFgK1/6Mp/W/VMuDz7nfZrvly58lvmr3vrSxfoynjxMGGK4MvOsjKQXygRZM2b5K9znFrd9av/AO3f/l//AOcVm3o4iA247WFzJi7nmflG40WQETbfounwuHlxEi4MpEhdgpcsQONrxAX8SK62b6KcTMiPu8HFnXMqSM28ym3tKsRAOo0BNr1d9tf5s23/AK2f/pxVY9lm8mCOIGXF+qy2VDmjy3wu9uSoN77qw7248aLAYZsnoI+NxE2GiXDo+HZhIWLqpyO0ZyFUvqVJuRwpjpT6KMTg9wzSwETzpAoVpGs8maxa8Y6vVPfWk+jBQNo7ZmOipM6k8vn8Uze4ZT5im+lExfZmwXPFsVg2PiY2JoQFLwPouxYxb4Q+qOUhWUyEMFAZmVVvu75jlY8OA41xg+gssmFw2KEeFCYl0RFJbMDI2UFvkrWB42r6DSGNZ3YfOyIt+3JGTl8gZG95rPtgf5m2R/r8P/1TRYCmRejCdp5oAuDzQpG7G72Ik3uW3yV7jdNfxFV3bPQaX1CHHAQKkuXKqM2frgkZhkC8u2t7wP8AnLaH+zYb8cZQDYmGw8uxdmxYqNpEl3SKFdkIchsrXVgbDXnzosB80xYYmQR8GLBdeRJtrWgv6HcYMYuE3sBYwmYveTIFDZbHqXzEnTTtr30g9Go8LtPdw5sqmKRcxzHKxAIzHU2IvrrY91fR26jXE5v7WSKwH8ETEm396YX8qYGAbG9G2ImwZxKrhSF3gIJbOxhZ0a3yZFyUNteYpmboLKuzv2gY8Nut2JQl23mVrW/s8t7EHjWu+j7EBNnQg8HxM6H+9iJ/ztUTpuix7FxuHT2MNGkK9tlSAi/fZqVgM/216K8RhsPLiHGDKxIzsFL5iFBJAvFa+leTei3ELiIoCuDzSxySKbvlAjMQYH5K9zvVt4GrX6e8Ng2gRp5ZFxCxy+roq5lc3iz5/k2tbq63Xiav85g9bw+a+/3Mu6423d4N7fle+6tfvosBgjdBpRh8XiMmFyYR5EcXbMxi9or8lax5XtULpF6K8XFjMPh1MDPis5QIXyIIwucuSgsLG+gPvtWu7H3HqW1/Wr7j1zFb3Le+S4zWtrw7KLbX/wA8YD/Z8T+OHpgYP0u9FWJwWHbECWGeOM5Zd2TmQ3A1BGoBIB5i/CqBX0xt4f8AlO2f9fP+KV86bP2a8p0Fl5seHl20AQqmYfZkr+yht2nQfGrJgtlRx62zN2n8uyiIqOYCj4mN42KE2I7Cbai/515Unb/z7+X8q0qkgGRhmkkYKCesfDjzo9s/Yqpq/Wb4D9an4OMBBYAXFz3k8aeqDYCqRs7GGGaKYKHMUivlLZQ2Ug2zWNvGxqPSqIiwY3pc8m049o7hQYwoEO+JBAWZb7zdi3zt7ZT7PfoZxvpMdln3WBhhlxAs8u/ZzfLkUkblcxVeAuOFUalUszGG9s9JnxGDweEMCxjChBnEpcvkiMY6u7XLe9+J7O+iXR7p4cLhI8K2CjnWN2cM05S7GVpVOXctYqxHM+zeqFtHayRae03Z2eNDkhnxGrHKnuHkOdPUDRf/AEtGLHSYx4I3LwrCIlmYZFVi18+6OYks3Jbacag7Z9L4lgTDwYFIIxMkrASls2SUSkD5NbFnFy2vE6VV8PsOJeILHv8A0FS91HGL2VQOdhRmAtC+mRjjvXBgCf8Aw+4yb8/vM+bNuvK1vOgvRLpy+DxWIxJwJmaVmMYLld0Hd2cA7s5r5gCdPZFVvF9IbaRrfvP6UwmJxUmq3A7gAPfTAuz+kqZsHjcM+DJbFvI5kDkBN4AAAmQ3CgAe0L0Sk9NLDEQTHAEbmGSLKZz1t4YDe+50tubWsb5uVtc9XA4o8Zbf3j+VPxYScMCXVwD7LXII4EHTgRcUXGrX1NV2H6RsJh9myz5IHnxGJleTDGRVYiaVz1zkJYKhAuV1AqRjenOGxuzlCRwR4iLEQGHDCQMbRSxG6ERgqu7zi4XRc3hQT0f9E9m44vHOJjKSXiGZlG5VYgwLAWLLKzqQTfQeNSdk9EtmvtdMPgzOBEk/rHWkXroyIArMNQCzXtpwqN80bxJ5VGdp7eH4JmM9IWIhxhxD4WNllhESoMS1lKMzE5jBqzZ+FhovGoPRv0hthcJBhmwUU24As5xBF2BJDBTAbEeNEulPRiFcfs7DBpHw+KLkkuSwMa3BRrXFw4HhTq9AMKJdogmYph1QxLvCNTFna54m5I48LVGnxMvftfwJV+FmvSvbx3GZfS44zMNnR53AUkYnrNxCAn1cXsWNgTzPbQfYHpMEGFiw7YKKb1SwDnEEdeO4DBdwbc7anjVTwBOUynXcoD2BpmFox7zmt3rS6O7FVsQGF8kYBcci30L+7MfAdtQnXUVKT2Xv+iylhpTcIreT9Ov3/gNdNMbJPiExEiqskgJ3YJIRUEWVc1rk3uSbcTw0ohtH0vyR45MS+DBUYdoljE59p3RnbPuuyNBly8r35UI6SyXnUfUj/nb/APSq7t6DNETzXUfnSw05SpqUt2PHQhTryhDZWXoWXYfpRYQQ4VMMLpiDPnMxAI3zTMlt0bXDFM1z225UR2v04lnw2NgOGRfW3zZ9+xyDLEoFtyM1hHxuONZTsU/Lp4/kauFXt2MhdOk3pD9cgkik2dBmaN0SRp85jLrbMt8Pe4NjoRwGtOT+k2VsVBiPU0G5iljy+st1t6YTe+40tuuFjfNytrR6RNLMwDmP6eumCx8LYdLYuSV82/N031uqF3XWt23F+6o+2vTJJNjMJio8MIzhxIrIZd4JFkyhhfIuW2XQ6627LHP9tbQ3rWHsLw7z21M2Hsq9pHGn0R+ZqV9NQNI270+OMwrwRYQYaOds8xaQu7EkFgoyiwYgdY8r6C96qyKALAWA5CvaVQbuI9roVxXQoAqG3/n38v5VpUtv/Pv5fyrXlTWwy1Yf2F8B+FOU3h/YXwH4U5UGIVKvGYAXJAHfpQ3F7bjTReue7h76ACZNA9rbaABWM3PNuzw/WhWN2nJJxNl7BwqFUlEYW2Hgd4xZtVX4mrQBQzo4vyI7yaJ1F7iG1l6oYqyqTYMbZb8LEgkA35GxqtbbxhkkyL7INgO01Zmx5w95V1GgdD7LjhY99uB/EaU9+wYJwuKwdu0xaAX7B9Vh2cDpw41VKsqb7+3X+zXTw3Gjek7tbrn9V197gfZmx1QBnF2+Aopep+A2JJKhkLFVBIKqFLKR+8vfKeBtYaW11qNjsE8OrEOl/aAsVvwzC507x7hTVWMpWvqUypTSu0M1w0gHEgeJFO4PCNNrqE5Zb5m778l8NT3DiXh2PYdWNR93486pq4qFN2NVDs+rVWbkFvQ1L/5oVBBHq8jW7CWgB8jlHxo56L8Kf2xtaVrWSSRV7hJiJS1/OL3AVTUgmwpafDkwShSDIgjJymxbMCCCOqDwvpxo3BE0TmPB4s+s4o58Q6tE11BZmdhkOpLlRaw697aWqUMZTsmKrg6sJWkXbF4IW2K4kSbdTBN7GQyMDBKCykE6EovOpe3z6xFtSAfImNReSOwZ7whuvpqNMp5ldLiqXufVIoomx88aR6xRIImIIv7AMTO1rnt41Aw0+JMs8oxOIUTZVbNuS7qgIBcZCo0JACgGw11Ngvj6Vr62+hKn2fWqStGwKMYyKDlYgCVxl0kmkuIkyjgCc5/hWMchRPZmDESZRa5JZiOBY8bd3IdwFRdkbMKEs5ub2RbkhEACrqeLZVW58bcSTK2gxyhFuGkOUEC5UcXb+6gZvEAc65VWo6jVKL+r6v8Aw9JRpqmnWmraWS6L/SuY+F2LT2ukjHKf4V6o8LgZvBqGbQPyT3+qfwrUI8BGVRIVFkAG8tcWHLsckadgue4Vm3T7Z7wqAoBWR2XTS2UnS3fa/hXap2Voo87jMM1er13KjsJLzL3XPwq3UC2PEkILSMoY8r6gfrTmK6QINEGY9p0FWvU5wXkkCi5IAHM1W9r7W3nUS4Xn2n+lcbqfEG5vl79FHhRjZ+yEj1PWbtPAeAo0QA7ZOxibPILDkvM+PdViAr2vKTdxCpUqVIBV0K5rpaYFP2/8+/l/KtKlt/59/L+VaVTWwyQ+3JFJUBbDQaHgPOmJNtTH6VvAAVCxPtt4n8a4AosB3LOze0xPiabo3gujcjWLkID5t7qf27scKI90nE2PMk8r/GjMth2K7SqfjdmNGis3Ekqw7COHvFQKYg90cxWjILX4qDprzFH8PlI+VeRPswg/g7k+7yqjQTFGDDiDVyweKEiBh5jsPOq5xvzJwkou7Sf1CX7JwswyetMb/RO7RvcUBolsToyuFctHLIQRZlbKQezgOI7aAMoOhFx31O2GhAkIlaMKQoFxkGgJ6raa5rcuHKsFejUcHaenRpHUwmMoKabpJPqmy0OhVt5G2SQC2a11ZeyRb9ZfcRyIoTiJWmDxqkd2BF1lR0ANx3OQOzL5869wG1omZjO0Mm7ICIDdGawJdl14XAC6gENroLGI9tYefqPHDIByXLmXvA4g94tWSEKlJaq/4/s14itQrSul+L+goIgqhQLACuMTi0jy5jbMbLoSSewADjXmHw8pkeOEpKiBWVnkZXyPnAB6jXIKMLmxItftPeKw0liJcM5W2pXJKPcpz3/u1k4Tz97XzVzqRxdNw7js/FOw1JtCNfabJ9sMg/5gKSxxyAFDw1DRuVOvGzIQdfHWpvRzbnXGHeTP+7ZiRINL5JQetmtqGOpAN9RdjGO2RA92kjS9vbHUcD7a2Ye+iSVOVtV78jP8XKWk4p+/Mr0OGVSSBqeLElmPixuT5mmMXjsrZEXPIRe17ADkXaxsCeAsSddNDUpMGSzDDyh7cEmuCfsyAXt9pWPfUvYyPAZDLhnzM+YOhSS4soAJuCLW7LWt31JQ1vLXwvb7jqY2PDSpaeW34AjSYi+piH8OST+bOP5akbDdWmY4jSQLaNFu6smhciy5ic2W624BeN6K4jahd0SaNI4XNrtIryBz7AYKbISeBuwvpoSKr/SbASKrhGKyoC0bLoeB4eIuvnWzDuKkrxSZzamIq7uTaLRFjt2HFgqqdM7qoUHWx4nTsA4ECsw9I22o5cqIwds2fMp6oFstrX0JtfwtfWq+Zt91ZWbOdb5jZu+3CoeJ2Y66jrDu/SutGnZ3MNfGupHKlYg1NweNVP7JWPaST/SmI5F4Mt/DQ1NhwMUnsSEH6rAVYzAEI+kSc0I8CDUuLbMLfSt4gigcuxJBws3gf1qFLhnX2lI8qVkBdY5lb2WB8CDXdUIMRw0qZDtSVeDnz1/GjKBcaVV2DpE301B8NKIwbaibmVPePzqNmII10KbjkDC4II7jenFoAp+3/n38v5VpV7t/59/L+VaVWLYZCxHtt4n8aP8ARjZl/lWGg9kd/bQZIDJNkHEsR8avsMQVQq8ALCoTdhpHdcyRhhY8Pd4WrqlVZMrnSshURBzYniSfMnxoVsfAhyWcdQAkkkgaDmQDYagcOJHbTm3597PlXW3VHjz+NWnB4BUjVPq63BIObje47/wFWXsiBWJthPlzR9ccwOPl2jmKjbOxjQvqDbgwP+ONXiKMKLAWFCNvzx+xkEkh4DmPEjXyoUrjaIm09qZShUhgRcrqLjvYG48rUb6N44SarhYA1rgszZmANmszKx0094qipGWcKNSTYVfIo90Iyv8AZlfNSQHv5EnxAqutTUo2LcPWlSleP2X5LlFHPlVtwWB/dvG1vJip9wryPYzYu4kVoogeLLaViOOTMOoB9a1zytoSZ6NyXjZfqt8D/W9FJWspNr2BNq87KeSbUVqeh406lO0np9ARB0dWK7QSyxuQASzGUNlvlDCS+nWPAqdTrU7ZuLL5lcBZIzZwL2NxdWW/0WHuNxyqv4LbOJyK94pAyhspDR2uAeq4zaeKk99Eej0pmZ8Q2VXYCMxqScm7LmzMQLsc972Ata173pzUnFuTTtz5/wBlbpum1pa/8DnSDdWQyRq7qwaO41Uqbgg8RY24caEYjFSS3LMAg1JJCxqO1idPfT+0Q0uKESKXduqiXsNBclmscqC5Jbs0AJIBvWw+iMUOV5bTTDUMy2RD/wC6j1CcT1tXPNjV1OKjBOXv6GCvWSk0ZThsQkjuYpM6AhQQdCVvmYDkCTYX45b8CKenne63LNHqGA6zDhYgEi4Gtxx104WOu7b6N4bFD5WIZvoyL1JF+y41HhwPMEVmM+wZVxseAdiTI3VlAyloLMztpoJAEZDbgxU6AgVpi4z29fuZ1V6jeBwAxStuVknS5Vv/AA8gW44g7wKpIPEX0qLi9nTYYjPHMkAB1ZH3cZFuDaqikXuCQLgWtc32zB4VIkWONQiIAqqosABwAqHPt3DriEwjSqJ5FLLGb3Ki9+VuR0PGxqEamtkm0RdVnyzt/AGOdkA6jdeNhyB4+QN/K1SYsOSB8oTpxAW3xBrS/Sj0WWB4ZYVCwSSEFRpu5MjnqDkj2vl4Arpx0okeD6zgGw0PvGvxF/Ougq6cVqa8Jg1VWe19belwRitn5uIDd46rfofhQmfAMp0ue7g3u5+VW18Mw5X8KYkjB0Iv41ZGsSrdnJbaADBbXdNH6w7+Io/hcSsgupv3c/MUPxeyw3D4/rx996EPG8LXF1P+PI1ampbHNq0J0/mRZJ9nRtxQeI0obiOj/wBRvI/rUrZm1hJ1W0b4HwonSu0UlPxOzpE4qbdo1FRKvdRMVsyN+K2PaNDUlICpRylTdSQe42ojhtuyrxIYd/6iu8ZsJ11Trj3H3UJZSNDpT0YEnH4kSOXta9tOPAAflSqLSpgWTo1hryyOfokgeJJ/L8as1DthQ5Y782Zj8SB8BRGqpPUmhU1ipsiM31QTTtB+lM+WHLzYgeQ1P5UkrsGCejGGzylzwXX+8eH5mrdQro5h8kAJ4t1j4cvh+NOzY4tpHw+ueH90c/E6eNOT1JU4OTtEb2ztTdjImsjcBxt30NwOGYKxI+UcEF2NyL/VA/EmpyR2N9STxJ1J8/yruoZ7bHQp4FbzYOwezN04dTmI5MNPhwqaMTI4PWseaWAHgeJ8we+nAK5lwr+0qm45do7P0qPE6l3wcN4x+5p3QrEiWJpF0BNiDxDAag+F6sEjgAk6AC58BxrMui+1BhnD5vkZLbzsH1X7svA932RRvFbfGLZ4U6kVgTmHXlTnYfRQ6A36xB4LeuNXw7dRzXy/Y0xi4NUub28TnZAtBECLfJrp2dUUsDtVYpmcEgAhMQp0sv0JPAdv1Sb6rYS6GbRwCtJHITlPzbOBeyubLmH0lDEAg6ZWY6EAiqk4yqPNzOnioNUbLW345l86IYUftDEuQLiGLIeYDtLvPeYk9wq8VmHR/wBZw6xSFQ8sQaJ0DfOw36hVj9MAKQWtfrg2zXF2wPSjCykLvVjk/dy/JSaceq9iR/ELg8iavav8uttNDyuIi1Jya3InRzZuOjxOKfE4lZoHa8CAWKLcmx6otYELoTe1656YYqPDyYTEuL5JWj0XM+SSKS4UduZEJ7gaIbQ6SYWHR5kLHhGh3kjfZjW7HyFVfGO2LkEs6ZUUERQtZiub2mexK7wjTS4UXAJzGm6mV55/95EKVGVR2RZth9JsPiiVifrrq0bqySAduVgCV/iFx309NsHDviUxTRKZ0Uqkmtwpv5czra+prOtp7EZWSSAsrq11KkZkbtUnkRoQbggkG4NSf2ntT983+7w3/ZRFwavGVvqWTw04uyVyR6X9oDJBhwesX3rDsRVZR4XZhb7LVl+FN8zcmOngAAPeQT51P6TLiXxDNiSS0ovnsV6q2ARRwUAHkebHiSajqLCw0FabKMUkd/sullpr6t+f+I9rl4weIrqlUTqtJ6Mhy4P6vuNQ5ogeqwv3GjFcSxBuNWxqtbmOtg4yXdKhj9k5etHfTiOflT+yNrXskh15N+tGJoSp/A1WdtYXI9xwbXz51upzzaHmsbhOH3krdUWoCvaC7D2nm+Tc6/RPb3eNGrVJqxzhWqNjcAko6w17RxqVSoEUrHYbduyXvbn4gH868qRt759/L+UUqsQy6YP5tPsj8KepnB/Np9kfhT1UMmhVV+lEmaVEvYAa+Z/QVZ3YAEk2A1J7qALhw0rTHmeqDyA0B8aadtSynSdSWVEl2L2BFkGgXttwLfp7+7qlT+Hw99Tw/GqZT5s7mHw9u7BDUcRbhUyPCAcdfwp9RbhXtZpVG9jrUsLCOr1Z4BbhXtKlVZpIcj7skWJD6qB9b6Q7geP3qTsYYlcNZolFm7SBYgjmG4EUG25tvLIoiIOS+Y8QSeVLbWP3uHDIbDNZxz4aeV630qfd15nku0cTetlg9I7e/qaNgc0sMc0znDRyAZEUB5nJFxbqniL2UKSRrpwriTDKqbvOZcPKCkchPWB1BjkOhzg3sSAdLHUak9mTx43DwTwbvew2yhr9RgAJENtVDDS4H1TY8Kny5cjLiIkTfOFyoxkLuwUA+wpzCwNxqAl7i2nGbSeW3Pbp+X9TbGvUbzt308n+ES9jYkywRSN7TIpb7Vhm+N6lSxKwswDDsIBHuNR9l4IQxJEGZgotma2Y3JOtuetSiaxzaztxLI/KrnEMCpoiqo/hAH4U5TODE8yh4cOzRnVXZ40zjkUBObKeRYLfiNLGmZ8fuv8A1iOTD98oG7/3qFo/ItfuqboVd2iqNek3ZNEtjobansqB6zPygHnKo/BTU6NwwupBB4EG494pO4HEgeJtUIu26v8AyWSV+YC2hsaTF235EQS+QRNnOY26zMyAcLjLl5k34WB4nohiF9hopR35o291mB94q9A01isUkal5GVFHFmIA+NXQxFRaJeVvbJQk6esZW9/wZhiYHjbJKjRta4BtqO1SCQR4HS4vauKmdMuksUrqnXAUExqAVkZ2FgzX9hLcm1NybaC9cV5LaysfJB/9tdWNKTinLR9C+j2immmrtc0FZJAvE25efdXVRcJhQvWNy3aSSQPE1KqEklsdGnKUleSscyICLGqv0lSygHjm+Fj/AEq1UC2jtlI5yrRLKuXKQeVzc20Iv7NX4a+Y5va6hwbt2exU1Yg3HEVb9k47epf6Q0b9fOoTbKgxNzhGyvxMMmh/um/5nyods6VoJrOCvJgdLVuep5WUHHUtdKkKVQKyo7e+ffy/lFKlt759/L+UUqsWwy6YP5tPsj8KepnB/Np9kfhT1UsmiDtNr5E5EknvC2095Hupin9qC2Ruw2Pg39QtMVCR1MFbI+tx/CQ3NzwFT6bgSygU5WOcrs9LQpqEPEVKvGOnbUSaF3Gpyj6oP4t+Q08aUVclUm4rRXZ5jdqxRe0wv9Uan+nnUGIz4sOI7RIFvY3zuDe2Xu0I7O+uMRs9DoyAeGh+FSfW5UWMLlO7FkPB8trZST1SDYXuOQ5gGttKFNas4GMr4qpdbR6LfzO/2Dh1QgAsHQOjMTm0IDjS1vaXTvPZUXafRdSz7hivXCKjXIJyhn63GwGvPgalz49SosbFiGKHQqWOWUW+qSwcHn1qhzbZDE2tkubljYEyEsy8dR7Km3AKeRJGzQ4rstDjYCGPDvIHZG6xzI7KbKNNVIuLg6cKuezMU8WPgEvWOXIzmR5LiYnd5S7EghkRSNL3J51UpMSGV11dpDcAFTbRQDddOIB00HDlenMFgTCrSaFxZgAAAChDLw4nMONZqtNSTT5jp1HBm3UK6S4sJhsQAeuMPK4GvBVOt+HEiiaOCARwIuPA8KrHSjE5Uxzm2WPChAf45M9x7jF7683Qhepry/s7tWVoGS7P6aY6GbfpiZd5lC3Y5wUXgpVrjKNbC2lzRlvSztMzLKZx1dN3kUREHjmUcfEm45EVR7UrV6lwi90ecNB2j6Tt5qmzsFHISM7hGu33Sp95P51dtldMcGIIpX2VGJJgxWxickIcpLM65wt+GjcedZb0X6OrIjYrEXXDRm2mjyvyRPE2BPK/iQaw2IaR2ZgF0Cqq+yiqXCqv8IFvEknnVEowbsuW/wDRbZpa8y1RdJ4+tm2dhxckjcTS4a3YGyL1u9tL9lVzo/iDLisSZOsVYFLln3YYtdULkkAaDjc2rzfC7D6ouTy//ttfMVW9jY1y85XQScT2C5Nh3kad2tNQSuyyg3xESIoi00szalnbL9m5t8LAd1FsJB9I+VNYSC/gKIVmrVLux6XA4RRjmfvxFSpUqznUGMbiRGjOeQ955D31n80hZix4k3Piase3dpoX3ZGZV4i5AzeQ5D8TQLEopGZAQL2IJvqb8O7Sulh6eWF+bPJ9rYri1ckXpH78yPG5BBBII1BGhB7qvGzhHtGArLpNHpnA1seB7wdbj8L1Rav/AEAweWFpDxdrD7K/1J91Wz2uYsKs08vJ7kDCJJC+4m4j2G5MvdXOO2ukeg6zdg/M1K9IGLAESA9cEt3hbW+P5VUMDhjI4X3+HOkldXZXWgoTcULGTGRy5FibfgLfClTu2VtMwHAZf5RSqZUXTASAotjwAB7jYVIrrDYZZYY2jYbxUC37wNVfuv5imopL3BFmBsyniD/jUHmKpaLpQcbAjpXJaEDtYfAGucNLqUY3ZbX8wDf/ABzpvpUbmFe1j+QoXjJCMW2U269r/DXup5c0SdCu6U78i60qYw89+qRZxxH5jtB7afrmSTTsz21OpGpFSi7pipUqVImcSRg8aiS4Qjhr+NTqVSjNxKqlCFTcDTQhtGF/y/Sg2L2NY3U9Xvube7iKuDxg8RUdsGORt8a0QxFjl4jszOuv3GNktGiLGrhj29vPTtr2fGkkqgB5FjqL8wBzqPjcMFCoDxN+ywBuSO++g/pUzBYewBt4DsFWSqpLMYKPZjdXJLkaVsLGhcBDLITZIFLnn1Fs3ncGqL6StomLDJh2sJsQ++nA1sPor3gWVQeYiqy7Hf8A8s11CSMW/wBWk5Zh9y9ROmvQwYuUzXkN0VVMeRgpBNyyMQWQgj2WzCx6r305mHyQrty01fpt9xYlT4eWPJf9Kz0A2NEYd8yq7liBmFwoFuAOl++imK2XhJnXfRCOQH2T1M/dddHHPQ38OFHNmdGMNh4gmHxGOzEgyZsIcp4BjGHVQjaaEswHMGntpbIV2j3UeMCqwLCePCTowswayrMrBiGIsdNdALVpnK9Ryz287FlLEUo0Yw4bbW+mj/JU+lOA3MEYjJESOLREkqHJ0KXuQSbgjh1ieN7wdnR5YwSeOt+6wt8AD76sm1OiiSjcQhwwzSRyNA8WU3uYpDqhU5uqUNwFAy2HWqEmIZ1sPk1ItyLd/cPjWijNZbXuYq8HWq5qcLJ8hrac5EQRfnJtbdgPG/gLCvdn4MKAi+Z/E0vUJC2cG5ItdrXA/htYUTwkBUakE9oFtPfTq1VayZ0Oz8BNSvNDyLYWFdUqVYj0SVlZCqNjsRlFl9ptB3dp8B+nbT8jhQSTYDU0HEpYs7adg7FF9PzNacNR4k9dkYMfiuFDLH5n7uVfaIAkYDtrrCx5kYd4I8lc/lTGIfMxPaal7JlCtr4/Aj866S3PHPWRGwuHMjqii7MQB4mtawsCwxKg9lFtfwGp/E1TOg2A+Xkc/wBloPtEkfgD76svSvEZMLKRxIy/eIB+BNUz1djfhY5KbqMzjauNM0ryH6R07hyHkLUb2BhMqZzxb8KB7Ow28kC8ufhVwUWFhUn0Oe3d3ZVNufPv5fyilS258+/l/KK8prYRb8KGQI6HK2UeDCw0btHfxFEHUTjeR9WVdGUnj/C1uXMN+pFe4fDhoY+3IuvkKiSwMpuMyMNAy/4sR3G9QNa0VnsCds4aVpoTuZbKRmsha2uuq3B0pv8AyZnlmd7CNSxILcbX5KNffaj642fkyHxjN/g4HwriWeVvakIHYgyD36t8aaI5IeJLGxgbF3YsOBWyhT2gfkxIqPKGjNpOHJx7J7L/AFT3HTsPKoyoRqHkB7d5IfxJB86IYDHEndS2bMOq1gM3aGHDNbXTQi+gtVc6amtTdhcW6L7mnhyGi3vPIAk+4Vxv11N9F9o2Nl7c3Z51afRlFk2wqKep6u7AcbElQbHs0GnKrV0vQYXZm0FmIjbF4iTdi4LPvGULw/hF+4DWqo4VW1Zqq9tTjO0Yq3iZaJBlL2bINC+VjGD3vbL8a9DdgJ8FY/gK3neGPHQYRAq4f1SVt2FXLdJMOicuAV2FuGvhVV2Bi2wOx8Y+HCAwYnECMMCUAE5UAgEGwHfT+Fj1K125VemRepmAkHAXJ7ACT5gC4rxpAON1+0CvfzHZc1onomxDzY/HTyFS7xxs+UFVuzOBYEkgWTmTXPpRxJxey9mPYXxU8NwLgXmhlGnP6dRWGjJXTLanbFWnUySitLX/ACZdGhZyzqygmwzKwFhoouRbUm/nUiTHoGC6kk5dBfrHgNNSe4XrcfSPll2fj4f3UCy6Gx6pZ1925qj+hfZyeuytYExwDJp7OdusR3kKBfsJ7TUpUYuSTKqPaNVUZzildNX8xrodj0jhkSY7tlkJySAoxVwtjlYAkFsw4cql5sOi2jxckMa/RBUoo7jJGxVR2AgAcLUc2ripJtnYLFkocTHPmR3S4BLSobqpXQryBHAHlT3Tjb0/7MiaPdK2JgcyZkZhY4d3YIA4sSdATe3YazzwUM0pOT6mP4yc38q1uDhtvDiwMyXPAE9ZrcbDn2m1dLtvDm9pUNtDbWx7DbgfGrdisAzYzBT2G6hgnDsSBlZ/V8vO+oR9eAsb8RVU6Jbcthdt4yEh8uInliLXKtkhRkPEEqbDs0qP6VT/AHP0D9Rn0RTNu9J5XlaONzFHcqtkIkkt7RBIvbjbKL2F766VRI1jdVJup0VdcwYa2I4kW/rW77blLbQ2Mx4sZybcLnDk0to7NfBxbYxq5BNIjSROAGYLHh1CBswtpIrG2o4eFa4YWMFaOxKPaNrdxX66+7eBi6TqeBB1tYam44iw1v3Ut8NePV9rQ9Xn1tNNNda2Pa+GX9r7KmsBI8WIVmsAWAjQrc87Zmt4mmGjIg2+SCAWkIuCLj1SLhS+Ej1NT7dqcoL1Mj366a+17Oh632freVerKDcC5I4gAkjxAFx51t2yNj75NlTN7OHw+YfbeKNF0+yXPiBQvoXIVx+3GHESoR5RtR8JHqL9dq/tXqZDdS43gYKCMoKt13vewFtbC5tzPhUvFbjK+Qpe3WDKbpce0Ra6i2utavtDHtPFsOd7B5ZopGC3C5nw0zG1ydLk86nbV2MIotsYg2zYiMkH+CPDKig/3t4fOt1GSpQypGGrj51JOUktT5Y2rs14HyONeRHAjtFc7NTM4XtBHwNXjamzt4osqmw5jWhz7AVU3gGWRRmsDoba2tyvwqx0mnoUyoNO62CfQy2WYjm4PvUH8zXHpAe2GUdsg+Ct/SofQjHqZHTUFxcDlZOHmQT92p3TmLPFEo5ygf8AK1ZH85qjK+FdvepXuj+GypnPFvwovXCIAABwGle0NnNKttz59/L+UV5S238+/l/KKVTWwGj7O+aj+wv4CpFR9nfNR/YX8BUmqzfHZDGHlLF7/Raw8LA/maeqNgDcOe2RvgbflUqgFsRMZhgRcDUfGhOJay5hxWzDxU3+NredWChmNw9j3GmmQmuZZeh+Miw+1Ip5pUiiMEiZ3YKua6lRc6XIJ07jRfbPSfCy7O2nF6zC8hnlaFGkUlwGR4zECesL8MvMG1UrBKs0ARicyWUke0rraxHjx7waZfDTL9ESDtQhSfFWIA+8ad7EKtJt5lzNeHSrAPPFjzjYUVMPJGYmYCYNI8L23d8+YbsjLa5vpVPwvSXDS7Fxab6NZpp5XWEuu9s8+ZRlve9jVOyv+5kv/wDD/wC6o8sDC7GKWM82ARvvBWa48Rp2ik27EacLSTknb6Gp+jiGGDZ8+JlnWD1h2j3jlVVN2ZI47EnU3zNrzNqI7RweDbAYAri4mw+Bnw532dMhMVo+s17D2r+NhWP4XaUrJuC7tCGzhVa8OY3a9uINyTzFzRfYuBxOKY4PDuSpBmaN5CkRyNFropObMUNuGlVxq2agkdCpgnUi8Q5qzfjs/Lfw9TTD0x2dLPjImmgRWiRDOZkyShlk6q626mY3sfpVRPRRt2LCz5sS4jSWBVztoqupvZjwUEFtTpcW5ihkexMS2HGIEaCMzCAXksxkMm6uBl9jeaXvfQ6URXoTjjiGw+SDeLGsp+WbLkZmUa7u97odLdlJyqNp5dvEnClhIQnDjfNbk+TuXELh5sPh9nRSx4so5kmMTBkSNd4wLMp0YuyKBfNc3GgJA7b0y4rZ+Fgw0sbzRYZ94g67LbDMpVlUgq2YhdeeljXHo96P46FxilihaOSEqF35VtWRlJ+TI0yn31dMJtfFSPKi4WO8LiN74iwzGOOQZfktRlkXXTW9QqSqu9o7rqcypGMJ2hK6XO1gXielOG9dwTLiozEsM6yssgMasfV93vCDZScr2zcwQKDNicNHgdrJFPHPLjHxLxwwDePeRSiWVLk3sHJsAA2vC9WvB7axMrTImFS8L7uS+IsMxRH6vyZuMsi6m2t65HSGc4j1UYRhOIzKc8qCIx5lW6SKGLHMbWKgixvxF3xq37PUqsupXtp9JsGcZslhioCsO+3p3iWjvAVGfXq3bTXnpTB6UYSY7Xwr4pI1xJYQzMbwEPh44zlf2eqw1Fxe5textX+lmz8RPm2gsSJEZDCQZbuX3+5GgS2US59b8Dfur3F9ANoRqGZILFkXSZuLsqL/AGfC7DyqziVP2+pto0MNKF51bPpYk+kLpHHNiMGcFOWOFVzvo+Ad92oCkgq3VV7jUdYA1J2J0sDbP2kmNxitO6yCJZWjR2UwAAIgCixfMOqON+dDV9G20UViVw5AzN883C5P7qqvDJmUMOBAPvF6qnVnCV2tDo0MFhsRRUKcu8tW7enI1LCdN8LGmyYhiYgMo9YOdcsaphnAWQ3spMrIADa5U1E2Z0iwOHbauIOMhc4iQlIkZWchEKrlAJLZidNLVmOJJZgg4DV/DkvmdfAd9DsbjWe4XKFXjqDfUA37AOsdOytVJ5o5noczFYaFCeVSvbwNXj6S4MYXYa+tQZoWh3o3iXjy4aRWzi/VsxCm/M0S2p05wko2onrUOUQCOH5VLSExSFjHr1us4TTmtYruzbVTqOym/ZHaPKr+H4lHC8QpFtY2GZR5VKw+0430zWJ5Gq+XVtD+Nq4ljBIBJy8T3KOOvfw8zV2dov4jQ5srAD1hCnVzOwVgTfKQ9iBwGnjR/b0JCxnKqjeDqqWKi0cgJuxvdjqfzNyYvRuJmmzNwVLgW1BYkKPug++ivSMfIg9jp8TY/AmsVR96yJxprgyf1AdKlSqBzyq7b+efy/lFKltv55/L+UUqsWwGj7O+aj+wv4CpNRtnfNR/YX8BXWNlyxu3YpPnbSqzcvlG9l/NKfrXb7xLfnUumsPFlVVHBQB7hanKBrY9rmRARY17SoGCpME6tmQkN9ZbajsYHQj/AAKdGMnHFUPfldfzNS8LPnXMBYEm3eL6HwPHzp2ncitNmDhtWQcUQ+DMp+INTcFtFJDl1V+OVuNu0W0I8DSlgVuI8+dCMfDk1Jtl6ysOII5/05+dA88o+I8FG8lIAAL8tOAUHzuDVy9Ef+cz/ssv/Vw1UrCKQgze0dW+02rfEmjvRHbvqOK9YMbSgwvHlVlU3Z4mB62lvkyPMVihNca78TvYmhN4HhxV3ZaeabNK6YYZIsBBHGbqmLw4v/F6wme/fmvfvqwokPrzkM3rHq6Bl1y7nPJkPC18+cceQ0rHn6Ys2DWB4WMgxXrDOHXKf/EmcqL63scvC1GU9I4GNfE+qyZWgSLLnjzXV5GJ7LWcDyrbxYdUed+AxP7H/A96Lpm9V2l1mOUnLdmOXqP7Nzp5UZ6OYWNcHtJGkaGPMM0uZiyBsDhC75iSbi5NUroLttod/hRCXfGEhDnVVVij6MSL27wK0PB4CaH1mNsOmIinKk/KKoKjDwQsrKw5mJj4MKq40U1d8n+COKpSp1GmrbAXopho2wW2I3lKwtJKrTMjKRGcLCC5VtdF17/Oi+ytorNtRDGsuRME6iR43jDnew3y5wCwAy3YC3W0PGoP7GnXD7Qw8WEjiTF5ggEqhY88EcRLAL9ZS2l9D21YNoQzLiop4oxKFikjZc4Rru0LKRcWI+TYHxFJ4mCkkmrFGUA9KEhXZLDDsXj9bU3N75zjgZRqBoJC4GnADjxI70yxRfJv6zIs4C5MOpYLIplTM5y8CgJYG+mUVD6S4mfDbPbDSwa744jMsqlcpxZntwve3V7L91Qul/THD46J1OAInyFYpnMRMZPAgjUWOulWurBx0aNGGoVJzUoxbS6E3pTO52Fsw53uxizEOwLXgmJzEG5uQDrWfzSBEJ5AaAfAD8KN7a6TbzZ2Dwm6ZThjGWkLKVYIjobAa/Tvr2VXZlzvl+imp72PAeQ18x2VnqJVJqz0OvhJvB4abmrSvp57fkawk2UHNa5OY8eJ8BwHDwAruSNJAQyA+Fr+R0NSlQDgAK53Qvewv4dtblVitLaHHdZN6iWUADX38fO1KTDKeI/KuDB2MR46j41zkYch4qbH41YqkXzJqpFnjYFNSb0KhTMe49Y3+qPYB8eJ86l4+bTL1gCLvfhkHH3nTwvXGzITKQtrGRjm7kHtfCy+JFScluJ96VkWPo/DaLOeMhzf3eCf8oB8Sab6SP1Y1+s9/JQT+OX30XAoBtKN5pyERmEahSVViFZ7E5iBYCwTU99Yr3dzZiP/ADo5fIHUqk/s6a9tzLfUaRudQcptYa9bTTnpXp2dLZTu3Oc2WykknKrWAAvfKwPeL9hqRyCl7b+efy/lFKp219jYhpmIgmI04RScQADy7QRSqa2AjYnaMyswWWQAEgAOwAAOgAvwpltpTHQyyEd7t+te0qRY9j07Un/fS/ff9a8/ak/76X77/rSpUDuL9qT/AL6X77/rXjbTmIsZpbfbb9a9pUBc9O05hoJpB/fb9a8/ak/76X77/rSpUAL9qT/vpfvv+tePj5W0aWQjvdj+dKlQJvQc9fl/eSffb9aXr8v7yT77frSpVCyNfEl1YvX5f3kn32/Wl6/L+8k++360qVFkHEl1Yk2pOhDpNKrKbqyu4YHXUEG4Nial/wCWO0P9Oxn/ABE3/dSpVJRT5GWtJuWp5/ljtD/TsZ/xE3/dS/yx2h/p2M/4ib/ur2lTyR6FRHxPSHFy6S4rESAixDzSNp2atwrj1+X95J99v1pUqTSNNGTV7M5fGyEEGRyCPrN+tNtjpBwkceDNx99KlTikFWTa1Z5+0Jf3sn32/Wl+0Jf3sn32/WlSpmcX7Ql/eyffb9aX7Ql/eyffb9aVKgDz1pzqXYnTixPA6U5DjZF9mR10tozDTs0PClSqT2Jw3HP2vP8Av5f94/60/s3aEub52TrOC3XbU5ZBc66mxI8zSpVBDm2yx7T2xiAYWE8wYxqxYSOCXtihmJvfNbS/G1BNobZxGe2/mtu+G8e2qNfnzuffXlKpFQUw21ZyqkzSk24mRz4c69pU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AutoShape 4" descr="data:image/jpeg;base64,/9j/4AAQSkZJRgABAQAAAQABAAD/2wCEAAkGBxQTEhUUExQVFRUXGR8bGBgYFxUXGBwYHB4YIBghGhwcHCggIBwlHBoYITEhJSorLi4uHB8zODMtOCgtLi0BCgoKDg0OGxAQGywkHyQwLCw0LywsLCwsMDQsLCwsLCwsLCwsLC0sLC8sLCwsLCwsLCwtLCwsLCw0LCwsLCwsLP/AABEIAMIBAwMBIgACEQEDEQH/xAAcAAABBQEBAQAAAAAAAAAAAAAFAAMEBgcCAQj/xABSEAACAQIDBAYFCQUDCgILAAABAgMAEQQSIQUTMUEGIlFhcYEHFDKRoSMzQlJykrHB0RVTYrLhQ4LwFjVUc3STlKKz0iQlFzRFY4OFtMLD4vH/xAAaAQACAwEBAAAAAAAAAAAAAAAAAQIDBAUG/8QAMREAAgECBAMGBQUBAQAAAAAAAAECAxEEEiExE0FRBSJhgaHwFDJxscEVUpHR4fEj/9oADAMBAAIRAxEAPwDGpY7E8PMA8a8JJ1OpGmoHlxr2cHMSNbE8fGuJHvext2/0pAdvJ4cOQA/Cj3QboTNtR5UgkiTdqGO8LC9yQLZVPZQXCbKeQ3Gi/WOmnhVy6DbKSLHYMi5b1iPU/aHCgCZjvQljImhUz4YmWTdrYy6HI73PU4WQ+8UA2j0M9VxEsE7h3iKg5CcpzIjixIB4OBw5VrG3VH+VOFPPInxjxd/wFFOkHRvA46faNkljxUATNKJHysxhVoyEzFCAoVSCo4edDAy7aHQw4bDYbEyJAY8TlyBSzOM0ZkGbMgHsgjQnWiWwvRxLi8OuIjGDVHZlUSFla6u0etoiNWXTU8RVh6dtfY2xz2iH/wClejfQwRHYmF35cJ60LZLX3nrzbq9x7OfLfna9FtQM/wAF6O55MXJgzDho5Y4xISxJjZGNlKFYyTrfiBaxoANmJnEe6izmQRcBlzl93xy3y5udr25VuezhL+38TvChHqUe6ygg7vev7Vybtnz6jS1qq+0+jWCkw6Y/CpLCy41AymR2ViMWsb3VmYAFrsMtvxFFgK1/6Mp/W/VMuDz7nfZrvly58lvmr3vrSxfoynjxMGGK4MvOsjKQXygRZM2b5K9znFrd9av/AO3f/l//AOcVm3o4iA247WFzJi7nmflG40WQETbfounwuHlxEi4MpEhdgpcsQONrxAX8SK62b6KcTMiPu8HFnXMqSM28ym3tKsRAOo0BNr1d9tf5s23/AK2f/pxVY9lm8mCOIGXF+qy2VDmjy3wu9uSoN77qw7248aLAYZsnoI+NxE2GiXDo+HZhIWLqpyO0ZyFUvqVJuRwpjpT6KMTg9wzSwETzpAoVpGs8maxa8Y6vVPfWk+jBQNo7ZmOipM6k8vn8Uze4ZT5im+lExfZmwXPFsVg2PiY2JoQFLwPouxYxb4Q+qOUhWUyEMFAZmVVvu75jlY8OA41xg+gssmFw2KEeFCYl0RFJbMDI2UFvkrWB42r6DSGNZ3YfOyIt+3JGTl8gZG95rPtgf5m2R/r8P/1TRYCmRejCdp5oAuDzQpG7G72Ik3uW3yV7jdNfxFV3bPQaX1CHHAQKkuXKqM2frgkZhkC8u2t7wP8AnLaH+zYb8cZQDYmGw8uxdmxYqNpEl3SKFdkIchsrXVgbDXnzosB80xYYmQR8GLBdeRJtrWgv6HcYMYuE3sBYwmYveTIFDZbHqXzEnTTtr30g9Go8LtPdw5sqmKRcxzHKxAIzHU2IvrrY91fR26jXE5v7WSKwH8ETEm396YX8qYGAbG9G2ImwZxKrhSF3gIJbOxhZ0a3yZFyUNteYpmboLKuzv2gY8Nut2JQl23mVrW/s8t7EHjWu+j7EBNnQg8HxM6H+9iJ/ztUTpuix7FxuHT2MNGkK9tlSAi/fZqVgM/216K8RhsPLiHGDKxIzsFL5iFBJAvFa+leTei3ELiIoCuDzSxySKbvlAjMQYH5K9zvVt4GrX6e8Ng2gRp5ZFxCxy+roq5lc3iz5/k2tbq63Xiav85g9bw+a+/3Mu6423d4N7fle+6tfvosBgjdBpRh8XiMmFyYR5EcXbMxi9or8lax5XtULpF6K8XFjMPh1MDPis5QIXyIIwucuSgsLG+gPvtWu7H3HqW1/Wr7j1zFb3Le+S4zWtrw7KLbX/wA8YD/Z8T+OHpgYP0u9FWJwWHbECWGeOM5Zd2TmQ3A1BGoBIB5i/CqBX0xt4f8AlO2f9fP+KV86bP2a8p0Fl5seHl20AQqmYfZkr+yht2nQfGrJgtlRx62zN2n8uyiIqOYCj4mN42KE2I7Cbai/515Unb/z7+X8q0qkgGRhmkkYKCesfDjzo9s/Yqpq/Wb4D9an4OMBBYAXFz3k8aeqDYCqRs7GGGaKYKHMUivlLZQ2Ug2zWNvGxqPSqIiwY3pc8m049o7hQYwoEO+JBAWZb7zdi3zt7ZT7PfoZxvpMdln3WBhhlxAs8u/ZzfLkUkblcxVeAuOFUalUszGG9s9JnxGDweEMCxjChBnEpcvkiMY6u7XLe9+J7O+iXR7p4cLhI8K2CjnWN2cM05S7GVpVOXctYqxHM+zeqFtHayRae03Z2eNDkhnxGrHKnuHkOdPUDRf/AEtGLHSYx4I3LwrCIlmYZFVi18+6OYks3Jbacag7Z9L4lgTDwYFIIxMkrASls2SUSkD5NbFnFy2vE6VV8PsOJeILHv8A0FS91HGL2VQOdhRmAtC+mRjjvXBgCf8Aw+4yb8/vM+bNuvK1vOgvRLpy+DxWIxJwJmaVmMYLld0Hd2cA7s5r5gCdPZFVvF9IbaRrfvP6UwmJxUmq3A7gAPfTAuz+kqZsHjcM+DJbFvI5kDkBN4AAAmQ3CgAe0L0Sk9NLDEQTHAEbmGSLKZz1t4YDe+50tubWsb5uVtc9XA4o8Zbf3j+VPxYScMCXVwD7LXII4EHTgRcUXGrX1NV2H6RsJh9myz5IHnxGJleTDGRVYiaVz1zkJYKhAuV1AqRjenOGxuzlCRwR4iLEQGHDCQMbRSxG6ERgqu7zi4XRc3hQT0f9E9m44vHOJjKSXiGZlG5VYgwLAWLLKzqQTfQeNSdk9EtmvtdMPgzOBEk/rHWkXroyIArMNQCzXtpwqN80bxJ5VGdp7eH4JmM9IWIhxhxD4WNllhESoMS1lKMzE5jBqzZ+FhovGoPRv0hthcJBhmwUU24As5xBF2BJDBTAbEeNEulPRiFcfs7DBpHw+KLkkuSwMa3BRrXFw4HhTq9AMKJdogmYph1QxLvCNTFna54m5I48LVGnxMvftfwJV+FmvSvbx3GZfS44zMNnR53AUkYnrNxCAn1cXsWNgTzPbQfYHpMEGFiw7YKKb1SwDnEEdeO4DBdwbc7anjVTwBOUynXcoD2BpmFox7zmt3rS6O7FVsQGF8kYBcci30L+7MfAdtQnXUVKT2Xv+iylhpTcIreT9Ov3/gNdNMbJPiExEiqskgJ3YJIRUEWVc1rk3uSbcTw0ohtH0vyR45MS+DBUYdoljE59p3RnbPuuyNBly8r35UI6SyXnUfUj/nb/APSq7t6DNETzXUfnSw05SpqUt2PHQhTryhDZWXoWXYfpRYQQ4VMMLpiDPnMxAI3zTMlt0bXDFM1z225UR2v04lnw2NgOGRfW3zZ9+xyDLEoFtyM1hHxuONZTsU/Lp4/kauFXt2MhdOk3pD9cgkik2dBmaN0SRp85jLrbMt8Pe4NjoRwGtOT+k2VsVBiPU0G5iljy+st1t6YTe+40tuuFjfNytrR6RNLMwDmP6eumCx8LYdLYuSV82/N031uqF3XWt23F+6o+2vTJJNjMJio8MIzhxIrIZd4JFkyhhfIuW2XQ6627LHP9tbQ3rWHsLw7z21M2Hsq9pHGn0R+ZqV9NQNI270+OMwrwRYQYaOds8xaQu7EkFgoyiwYgdY8r6C96qyKALAWA5CvaVQbuI9roVxXQoAqG3/n38v5VpUtv/Pv5fyrXlTWwy1Yf2F8B+FOU3h/YXwH4U5UGIVKvGYAXJAHfpQ3F7bjTReue7h76ACZNA9rbaABWM3PNuzw/WhWN2nJJxNl7BwqFUlEYW2Hgd4xZtVX4mrQBQzo4vyI7yaJ1F7iG1l6oYqyqTYMbZb8LEgkA35GxqtbbxhkkyL7INgO01Zmx5w95V1GgdD7LjhY99uB/EaU9+wYJwuKwdu0xaAX7B9Vh2cDpw41VKsqb7+3X+zXTw3Gjek7tbrn9V197gfZmx1QBnF2+Aopep+A2JJKhkLFVBIKqFLKR+8vfKeBtYaW11qNjsE8OrEOl/aAsVvwzC507x7hTVWMpWvqUypTSu0M1w0gHEgeJFO4PCNNrqE5Zb5m778l8NT3DiXh2PYdWNR93486pq4qFN2NVDs+rVWbkFvQ1L/5oVBBHq8jW7CWgB8jlHxo56L8Kf2xtaVrWSSRV7hJiJS1/OL3AVTUgmwpafDkwShSDIgjJymxbMCCCOqDwvpxo3BE0TmPB4s+s4o58Q6tE11BZmdhkOpLlRaw697aWqUMZTsmKrg6sJWkXbF4IW2K4kSbdTBN7GQyMDBKCykE6EovOpe3z6xFtSAfImNReSOwZ7whuvpqNMp5ldLiqXufVIoomx88aR6xRIImIIv7AMTO1rnt41Aw0+JMs8oxOIUTZVbNuS7qgIBcZCo0JACgGw11Ngvj6Vr62+hKn2fWqStGwKMYyKDlYgCVxl0kmkuIkyjgCc5/hWMchRPZmDESZRa5JZiOBY8bd3IdwFRdkbMKEs5ub2RbkhEACrqeLZVW58bcSTK2gxyhFuGkOUEC5UcXb+6gZvEAc65VWo6jVKL+r6v8Aw9JRpqmnWmraWS6L/SuY+F2LT2ukjHKf4V6o8LgZvBqGbQPyT3+qfwrUI8BGVRIVFkAG8tcWHLsckadgue4Vm3T7Z7wqAoBWR2XTS2UnS3fa/hXap2Voo87jMM1er13KjsJLzL3XPwq3UC2PEkILSMoY8r6gfrTmK6QINEGY9p0FWvU5wXkkCi5IAHM1W9r7W3nUS4Xn2n+lcbqfEG5vl79FHhRjZ+yEj1PWbtPAeAo0QA7ZOxibPILDkvM+PdViAr2vKTdxCpUqVIBV0K5rpaYFP2/8+/l/KtKlt/59/L+VaVTWwyQ+3JFJUBbDQaHgPOmJNtTH6VvAAVCxPtt4n8a4AosB3LOze0xPiabo3gujcjWLkID5t7qf27scKI90nE2PMk8r/GjMth2K7SqfjdmNGis3Ekqw7COHvFQKYg90cxWjILX4qDprzFH8PlI+VeRPswg/g7k+7yqjQTFGDDiDVyweKEiBh5jsPOq5xvzJwkou7Sf1CX7JwswyetMb/RO7RvcUBolsToyuFctHLIQRZlbKQezgOI7aAMoOhFx31O2GhAkIlaMKQoFxkGgJ6raa5rcuHKsFejUcHaenRpHUwmMoKabpJPqmy0OhVt5G2SQC2a11ZeyRb9ZfcRyIoTiJWmDxqkd2BF1lR0ANx3OQOzL5869wG1omZjO0Mm7ICIDdGawJdl14XAC6gENroLGI9tYefqPHDIByXLmXvA4g94tWSEKlJaq/4/s14itQrSul+L+goIgqhQLACuMTi0jy5jbMbLoSSewADjXmHw8pkeOEpKiBWVnkZXyPnAB6jXIKMLmxItftPeKw0liJcM5W2pXJKPcpz3/u1k4Tz97XzVzqRxdNw7js/FOw1JtCNfabJ9sMg/5gKSxxyAFDw1DRuVOvGzIQdfHWpvRzbnXGHeTP+7ZiRINL5JQetmtqGOpAN9RdjGO2RA92kjS9vbHUcD7a2Ye+iSVOVtV78jP8XKWk4p+/Mr0OGVSSBqeLElmPixuT5mmMXjsrZEXPIRe17ADkXaxsCeAsSddNDUpMGSzDDyh7cEmuCfsyAXt9pWPfUvYyPAZDLhnzM+YOhSS4soAJuCLW7LWt31JQ1vLXwvb7jqY2PDSpaeW34AjSYi+piH8OST+bOP5akbDdWmY4jSQLaNFu6smhciy5ic2W624BeN6K4jahd0SaNI4XNrtIryBz7AYKbISeBuwvpoSKr/SbASKrhGKyoC0bLoeB4eIuvnWzDuKkrxSZzamIq7uTaLRFjt2HFgqqdM7qoUHWx4nTsA4ECsw9I22o5cqIwds2fMp6oFstrX0JtfwtfWq+Zt91ZWbOdb5jZu+3CoeJ2Y66jrDu/SutGnZ3MNfGupHKlYg1NweNVP7JWPaST/SmI5F4Mt/DQ1NhwMUnsSEH6rAVYzAEI+kSc0I8CDUuLbMLfSt4gigcuxJBws3gf1qFLhnX2lI8qVkBdY5lb2WB8CDXdUIMRw0qZDtSVeDnz1/GjKBcaVV2DpE301B8NKIwbaibmVPePzqNmII10KbjkDC4II7jenFoAp+3/n38v5VpV7t/59/L+VaVWLYZCxHtt4n8aP8ARjZl/lWGg9kd/bQZIDJNkHEsR8avsMQVQq8ALCoTdhpHdcyRhhY8Pd4WrqlVZMrnSshURBzYniSfMnxoVsfAhyWcdQAkkkgaDmQDYagcOJHbTm3597PlXW3VHjz+NWnB4BUjVPq63BIObje47/wFWXsiBWJthPlzR9ccwOPl2jmKjbOxjQvqDbgwP+ONXiKMKLAWFCNvzx+xkEkh4DmPEjXyoUrjaIm09qZShUhgRcrqLjvYG48rUb6N44SarhYA1rgszZmANmszKx0094qipGWcKNSTYVfIo90Iyv8AZlfNSQHv5EnxAqutTUo2LcPWlSleP2X5LlFHPlVtwWB/dvG1vJip9wryPYzYu4kVoogeLLaViOOTMOoB9a1zytoSZ6NyXjZfqt8D/W9FJWspNr2BNq87KeSbUVqeh406lO0np9ARB0dWK7QSyxuQASzGUNlvlDCS+nWPAqdTrU7ZuLL5lcBZIzZwL2NxdWW/0WHuNxyqv4LbOJyK94pAyhspDR2uAeq4zaeKk99Eej0pmZ8Q2VXYCMxqScm7LmzMQLsc972Ata173pzUnFuTTtz5/wBlbpum1pa/8DnSDdWQyRq7qwaO41Uqbgg8RY24caEYjFSS3LMAg1JJCxqO1idPfT+0Q0uKESKXduqiXsNBclmscqC5Jbs0AJIBvWw+iMUOV5bTTDUMy2RD/wC6j1CcT1tXPNjV1OKjBOXv6GCvWSk0ZThsQkjuYpM6AhQQdCVvmYDkCTYX45b8CKenne63LNHqGA6zDhYgEi4Gtxx104WOu7b6N4bFD5WIZvoyL1JF+y41HhwPMEVmM+wZVxseAdiTI3VlAyloLMztpoJAEZDbgxU6AgVpi4z29fuZ1V6jeBwAxStuVknS5Vv/AA8gW44g7wKpIPEX0qLi9nTYYjPHMkAB1ZH3cZFuDaqikXuCQLgWtc32zB4VIkWONQiIAqqosABwAqHPt3DriEwjSqJ5FLLGb3Ki9+VuR0PGxqEamtkm0RdVnyzt/AGOdkA6jdeNhyB4+QN/K1SYsOSB8oTpxAW3xBrS/Sj0WWB4ZYVCwSSEFRpu5MjnqDkj2vl4Arpx0okeD6zgGw0PvGvxF/Ougq6cVqa8Jg1VWe19belwRitn5uIDd46rfofhQmfAMp0ue7g3u5+VW18Mw5X8KYkjB0Iv41ZGsSrdnJbaADBbXdNH6w7+Io/hcSsgupv3c/MUPxeyw3D4/rx996EPG8LXF1P+PI1ampbHNq0J0/mRZJ9nRtxQeI0obiOj/wBRvI/rUrZm1hJ1W0b4HwonSu0UlPxOzpE4qbdo1FRKvdRMVsyN+K2PaNDUlICpRylTdSQe42ojhtuyrxIYd/6iu8ZsJ11Trj3H3UJZSNDpT0YEnH4kSOXta9tOPAAflSqLSpgWTo1hryyOfokgeJJ/L8as1DthQ5Y782Zj8SB8BRGqpPUmhU1ipsiM31QTTtB+lM+WHLzYgeQ1P5UkrsGCejGGzylzwXX+8eH5mrdQro5h8kAJ4t1j4cvh+NOzY4tpHw+ueH90c/E6eNOT1JU4OTtEb2ztTdjImsjcBxt30NwOGYKxI+UcEF2NyL/VA/EmpyR2N9STxJ1J8/yruoZ7bHQp4FbzYOwezN04dTmI5MNPhwqaMTI4PWseaWAHgeJ8we+nAK5lwr+0qm45do7P0qPE6l3wcN4x+5p3QrEiWJpF0BNiDxDAag+F6sEjgAk6AC58BxrMui+1BhnD5vkZLbzsH1X7svA932RRvFbfGLZ4U6kVgTmHXlTnYfRQ6A36xB4LeuNXw7dRzXy/Y0xi4NUub28TnZAtBECLfJrp2dUUsDtVYpmcEgAhMQp0sv0JPAdv1Sb6rYS6GbRwCtJHITlPzbOBeyubLmH0lDEAg6ZWY6EAiqk4yqPNzOnioNUbLW345l86IYUftDEuQLiGLIeYDtLvPeYk9wq8VmHR/wBZw6xSFQ8sQaJ0DfOw36hVj9MAKQWtfrg2zXF2wPSjCykLvVjk/dy/JSaceq9iR/ELg8iavav8uttNDyuIi1Jya3InRzZuOjxOKfE4lZoHa8CAWKLcmx6otYELoTe1656YYqPDyYTEuL5JWj0XM+SSKS4UduZEJ7gaIbQ6SYWHR5kLHhGh3kjfZjW7HyFVfGO2LkEs6ZUUERQtZiub2mexK7wjTS4UXAJzGm6mV55/95EKVGVR2RZth9JsPiiVifrrq0bqySAduVgCV/iFx309NsHDviUxTRKZ0Uqkmtwpv5czra+prOtp7EZWSSAsrq11KkZkbtUnkRoQbggkG4NSf2ntT983+7w3/ZRFwavGVvqWTw04uyVyR6X9oDJBhwesX3rDsRVZR4XZhb7LVl+FN8zcmOngAAPeQT51P6TLiXxDNiSS0ovnsV6q2ARRwUAHkebHiSajqLCw0FabKMUkd/sullpr6t+f+I9rl4weIrqlUTqtJ6Mhy4P6vuNQ5ogeqwv3GjFcSxBuNWxqtbmOtg4yXdKhj9k5etHfTiOflT+yNrXskh15N+tGJoSp/A1WdtYXI9xwbXz51upzzaHmsbhOH3krdUWoCvaC7D2nm+Tc6/RPb3eNGrVJqxzhWqNjcAko6w17RxqVSoEUrHYbduyXvbn4gH868qRt759/L+UUqsQy6YP5tPsj8KepnB/Np9kfhT1UMmhVV+lEmaVEvYAa+Z/QVZ3YAEk2A1J7qALhw0rTHmeqDyA0B8aadtSynSdSWVEl2L2BFkGgXttwLfp7+7qlT+Hw99Tw/GqZT5s7mHw9u7BDUcRbhUyPCAcdfwp9RbhXtZpVG9jrUsLCOr1Z4BbhXtKlVZpIcj7skWJD6qB9b6Q7geP3qTsYYlcNZolFm7SBYgjmG4EUG25tvLIoiIOS+Y8QSeVLbWP3uHDIbDNZxz4aeV630qfd15nku0cTetlg9I7e/qaNgc0sMc0znDRyAZEUB5nJFxbqniL2UKSRrpwriTDKqbvOZcPKCkchPWB1BjkOhzg3sSAdLHUak9mTx43DwTwbvew2yhr9RgAJENtVDDS4H1TY8Kny5cjLiIkTfOFyoxkLuwUA+wpzCwNxqAl7i2nGbSeW3Pbp+X9TbGvUbzt308n+ES9jYkywRSN7TIpb7Vhm+N6lSxKwswDDsIBHuNR9l4IQxJEGZgotma2Y3JOtuetSiaxzaztxLI/KrnEMCpoiqo/hAH4U5TODE8yh4cOzRnVXZ40zjkUBObKeRYLfiNLGmZ8fuv8A1iOTD98oG7/3qFo/ItfuqboVd2iqNek3ZNEtjobansqB6zPygHnKo/BTU6NwwupBB4EG494pO4HEgeJtUIu26v8AyWSV+YC2hsaTF235EQS+QRNnOY26zMyAcLjLl5k34WB4nohiF9hopR35o291mB94q9A01isUkal5GVFHFmIA+NXQxFRaJeVvbJQk6esZW9/wZhiYHjbJKjRta4BtqO1SCQR4HS4vauKmdMuksUrqnXAUExqAVkZ2FgzX9hLcm1NybaC9cV5LaysfJB/9tdWNKTinLR9C+j2immmrtc0FZJAvE25efdXVRcJhQvWNy3aSSQPE1KqEklsdGnKUleSscyICLGqv0lSygHjm+Fj/AEq1UC2jtlI5yrRLKuXKQeVzc20Iv7NX4a+Y5va6hwbt2exU1Yg3HEVb9k47epf6Q0b9fOoTbKgxNzhGyvxMMmh/um/5nyods6VoJrOCvJgdLVuep5WUHHUtdKkKVQKyo7e+ffy/lFKlt759/L+UUqsWwy6YP5tPsj8KepnB/Np9kfhT1UsmiDtNr5E5EknvC2095Hupin9qC2Ruw2Pg39QtMVCR1MFbI+tx/CQ3NzwFT6bgSygU5WOcrs9LQpqEPEVKvGOnbUSaF3Gpyj6oP4t+Q08aUVclUm4rRXZ5jdqxRe0wv9Uan+nnUGIz4sOI7RIFvY3zuDe2Xu0I7O+uMRs9DoyAeGh+FSfW5UWMLlO7FkPB8trZST1SDYXuOQ5gGttKFNas4GMr4qpdbR6LfzO/2Dh1QgAsHQOjMTm0IDjS1vaXTvPZUXafRdSz7hivXCKjXIJyhn63GwGvPgalz49SosbFiGKHQqWOWUW+qSwcHn1qhzbZDE2tkubljYEyEsy8dR7Km3AKeRJGzQ4rstDjYCGPDvIHZG6xzI7KbKNNVIuLg6cKuezMU8WPgEvWOXIzmR5LiYnd5S7EghkRSNL3J51UpMSGV11dpDcAFTbRQDddOIB00HDlenMFgTCrSaFxZgAAAChDLw4nMONZqtNSTT5jp1HBm3UK6S4sJhsQAeuMPK4GvBVOt+HEiiaOCARwIuPA8KrHSjE5Uxzm2WPChAf45M9x7jF7683Qhepry/s7tWVoGS7P6aY6GbfpiZd5lC3Y5wUXgpVrjKNbC2lzRlvSztMzLKZx1dN3kUREHjmUcfEm45EVR7UrV6lwi90ecNB2j6Tt5qmzsFHISM7hGu33Sp95P51dtldMcGIIpX2VGJJgxWxickIcpLM65wt+GjcedZb0X6OrIjYrEXXDRm2mjyvyRPE2BPK/iQaw2IaR2ZgF0Cqq+yiqXCqv8IFvEknnVEowbsuW/wDRbZpa8y1RdJ4+tm2dhxckjcTS4a3YGyL1u9tL9lVzo/iDLisSZOsVYFLln3YYtdULkkAaDjc2rzfC7D6ouTy//ttfMVW9jY1y85XQScT2C5Nh3kad2tNQSuyyg3xESIoi00szalnbL9m5t8LAd1FsJB9I+VNYSC/gKIVmrVLux6XA4RRjmfvxFSpUqznUGMbiRGjOeQ955D31n80hZix4k3Piase3dpoX3ZGZV4i5AzeQ5D8TQLEopGZAQL2IJvqb8O7Sulh6eWF+bPJ9rYri1ckXpH78yPG5BBBII1BGhB7qvGzhHtGArLpNHpnA1seB7wdbj8L1Rav/AEAweWFpDxdrD7K/1J91Wz2uYsKs08vJ7kDCJJC+4m4j2G5MvdXOO2ukeg6zdg/M1K9IGLAESA9cEt3hbW+P5VUMDhjI4X3+HOkldXZXWgoTcULGTGRy5FibfgLfClTu2VtMwHAZf5RSqZUXTASAotjwAB7jYVIrrDYZZYY2jYbxUC37wNVfuv5imopL3BFmBsyniD/jUHmKpaLpQcbAjpXJaEDtYfAGucNLqUY3ZbX8wDf/ABzpvpUbmFe1j+QoXjJCMW2U269r/DXup5c0SdCu6U78i60qYw89+qRZxxH5jtB7afrmSTTsz21OpGpFSi7pipUqVImcSRg8aiS4Qjhr+NTqVSjNxKqlCFTcDTQhtGF/y/Sg2L2NY3U9Xvube7iKuDxg8RUdsGORt8a0QxFjl4jszOuv3GNktGiLGrhj29vPTtr2fGkkqgB5FjqL8wBzqPjcMFCoDxN+ywBuSO++g/pUzBYewBt4DsFWSqpLMYKPZjdXJLkaVsLGhcBDLITZIFLnn1Fs3ncGqL6StomLDJh2sJsQ++nA1sPor3gWVQeYiqy7Hf8A8s11CSMW/wBWk5Zh9y9ROmvQwYuUzXkN0VVMeRgpBNyyMQWQgj2WzCx6r305mHyQrty01fpt9xYlT4eWPJf9Kz0A2NEYd8yq7liBmFwoFuAOl++imK2XhJnXfRCOQH2T1M/dddHHPQ38OFHNmdGMNh4gmHxGOzEgyZsIcp4BjGHVQjaaEswHMGntpbIV2j3UeMCqwLCePCTowswayrMrBiGIsdNdALVpnK9Ryz287FlLEUo0Yw4bbW+mj/JU+lOA3MEYjJESOLREkqHJ0KXuQSbgjh1ieN7wdnR5YwSeOt+6wt8AD76sm1OiiSjcQhwwzSRyNA8WU3uYpDqhU5uqUNwFAy2HWqEmIZ1sPk1ItyLd/cPjWijNZbXuYq8HWq5qcLJ8hrac5EQRfnJtbdgPG/gLCvdn4MKAi+Z/E0vUJC2cG5ItdrXA/htYUTwkBUakE9oFtPfTq1VayZ0Oz8BNSvNDyLYWFdUqVYj0SVlZCqNjsRlFl9ptB3dp8B+nbT8jhQSTYDU0HEpYs7adg7FF9PzNacNR4k9dkYMfiuFDLH5n7uVfaIAkYDtrrCx5kYd4I8lc/lTGIfMxPaal7JlCtr4/Aj866S3PHPWRGwuHMjqii7MQB4mtawsCwxKg9lFtfwGp/E1TOg2A+Xkc/wBloPtEkfgD76svSvEZMLKRxIy/eIB+BNUz1djfhY5KbqMzjauNM0ryH6R07hyHkLUb2BhMqZzxb8KB7Ow28kC8ufhVwUWFhUn0Oe3d3ZVNufPv5fyilS258+/l/KK8prYRb8KGQI6HK2UeDCw0btHfxFEHUTjeR9WVdGUnj/C1uXMN+pFe4fDhoY+3IuvkKiSwMpuMyMNAy/4sR3G9QNa0VnsCds4aVpoTuZbKRmsha2uuq3B0pv8AyZnlmd7CNSxILcbX5KNffaj642fkyHxjN/g4HwriWeVvakIHYgyD36t8aaI5IeJLGxgbF3YsOBWyhT2gfkxIqPKGjNpOHJx7J7L/AFT3HTsPKoyoRqHkB7d5IfxJB86IYDHEndS2bMOq1gM3aGHDNbXTQi+gtVc6amtTdhcW6L7mnhyGi3vPIAk+4Vxv11N9F9o2Nl7c3Z51afRlFk2wqKep6u7AcbElQbHs0GnKrV0vQYXZm0FmIjbF4iTdi4LPvGULw/hF+4DWqo4VW1Zqq9tTjO0Yq3iZaJBlL2bINC+VjGD3vbL8a9DdgJ8FY/gK3neGPHQYRAq4f1SVt2FXLdJMOicuAV2FuGvhVV2Bi2wOx8Y+HCAwYnECMMCUAE5UAgEGwHfT+Fj1K125VemRepmAkHAXJ7ACT5gC4rxpAON1+0CvfzHZc1onomxDzY/HTyFS7xxs+UFVuzOBYEkgWTmTXPpRxJxey9mPYXxU8NwLgXmhlGnP6dRWGjJXTLanbFWnUySitLX/ACZdGhZyzqygmwzKwFhoouRbUm/nUiTHoGC6kk5dBfrHgNNSe4XrcfSPll2fj4f3UCy6Gx6pZ1925qj+hfZyeuytYExwDJp7OdusR3kKBfsJ7TUpUYuSTKqPaNVUZzildNX8xrodj0jhkSY7tlkJySAoxVwtjlYAkFsw4cql5sOi2jxckMa/RBUoo7jJGxVR2AgAcLUc2ripJtnYLFkocTHPmR3S4BLSobqpXQryBHAHlT3Tjb0/7MiaPdK2JgcyZkZhY4d3YIA4sSdATe3YazzwUM0pOT6mP4yc38q1uDhtvDiwMyXPAE9ZrcbDn2m1dLtvDm9pUNtDbWx7DbgfGrdisAzYzBT2G6hgnDsSBlZ/V8vO+oR9eAsb8RVU6Jbcthdt4yEh8uInliLXKtkhRkPEEqbDs0qP6VT/AHP0D9Rn0RTNu9J5XlaONzFHcqtkIkkt7RBIvbjbKL2F766VRI1jdVJup0VdcwYa2I4kW/rW77blLbQ2Mx4sZybcLnDk0to7NfBxbYxq5BNIjSROAGYLHh1CBswtpIrG2o4eFa4YWMFaOxKPaNrdxX66+7eBi6TqeBB1tYam44iw1v3Ut8NePV9rQ9Xn1tNNNda2Pa+GX9r7KmsBI8WIVmsAWAjQrc87Zmt4mmGjIg2+SCAWkIuCLj1SLhS+Ej1NT7dqcoL1Mj366a+17Oh632freVerKDcC5I4gAkjxAFx51t2yNj75NlTN7OHw+YfbeKNF0+yXPiBQvoXIVx+3GHESoR5RtR8JHqL9dq/tXqZDdS43gYKCMoKt13vewFtbC5tzPhUvFbjK+Qpe3WDKbpce0Ra6i2utavtDHtPFsOd7B5ZopGC3C5nw0zG1ydLk86nbV2MIotsYg2zYiMkH+CPDKig/3t4fOt1GSpQypGGrj51JOUktT5Y2rs14HyONeRHAjtFc7NTM4XtBHwNXjamzt4osqmw5jWhz7AVU3gGWRRmsDoba2tyvwqx0mnoUyoNO62CfQy2WYjm4PvUH8zXHpAe2GUdsg+Ct/SofQjHqZHTUFxcDlZOHmQT92p3TmLPFEo5ygf8AK1ZH85qjK+FdvepXuj+GypnPFvwovXCIAABwGle0NnNKttz59/L+UV5S238+/l/KKVTWwGj7O+aj+wv4CpFR9nfNR/YX8BUmqzfHZDGHlLF7/Raw8LA/maeqNgDcOe2RvgbflUqgFsRMZhgRcDUfGhOJay5hxWzDxU3+NredWChmNw9j3GmmQmuZZeh+Miw+1Ip5pUiiMEiZ3YKua6lRc6XIJ07jRfbPSfCy7O2nF6zC8hnlaFGkUlwGR4zECesL8MvMG1UrBKs0ARicyWUke0rraxHjx7waZfDTL9ESDtQhSfFWIA+8ad7EKtJt5lzNeHSrAPPFjzjYUVMPJGYmYCYNI8L23d8+YbsjLa5vpVPwvSXDS7Fxab6NZpp5XWEuu9s8+ZRlve9jVOyv+5kv/wDD/wC6o8sDC7GKWM82ARvvBWa48Rp2ik27EacLSTknb6Gp+jiGGDZ8+JlnWD1h2j3jlVVN2ZI47EnU3zNrzNqI7RweDbAYAri4mw+Bnw532dMhMVo+s17D2r+NhWP4XaUrJuC7tCGzhVa8OY3a9uINyTzFzRfYuBxOKY4PDuSpBmaN5CkRyNFropObMUNuGlVxq2agkdCpgnUi8Q5qzfjs/Lfw9TTD0x2dLPjImmgRWiRDOZkyShlk6q626mY3sfpVRPRRt2LCz5sS4jSWBVztoqupvZjwUEFtTpcW5ihkexMS2HGIEaCMzCAXksxkMm6uBl9jeaXvfQ6URXoTjjiGw+SDeLGsp+WbLkZmUa7u97odLdlJyqNp5dvEnClhIQnDjfNbk+TuXELh5sPh9nRSx4so5kmMTBkSNd4wLMp0YuyKBfNc3GgJA7b0y4rZ+Fgw0sbzRYZ94g67LbDMpVlUgq2YhdeeljXHo96P46FxilihaOSEqF35VtWRlJ+TI0yn31dMJtfFSPKi4WO8LiN74iwzGOOQZfktRlkXXTW9QqSqu9o7rqcypGMJ2hK6XO1gXielOG9dwTLiozEsM6yssgMasfV93vCDZScr2zcwQKDNicNHgdrJFPHPLjHxLxwwDePeRSiWVLk3sHJsAA2vC9WvB7axMrTImFS8L7uS+IsMxRH6vyZuMsi6m2t65HSGc4j1UYRhOIzKc8qCIx5lW6SKGLHMbWKgixvxF3xq37PUqsupXtp9JsGcZslhioCsO+3p3iWjvAVGfXq3bTXnpTB6UYSY7Xwr4pI1xJYQzMbwEPh44zlf2eqw1Fxe5textX+lmz8RPm2gsSJEZDCQZbuX3+5GgS2US59b8Dfur3F9ANoRqGZILFkXSZuLsqL/AGfC7DyqziVP2+pto0MNKF51bPpYk+kLpHHNiMGcFOWOFVzvo+Ad92oCkgq3VV7jUdYA1J2J0sDbP2kmNxitO6yCJZWjR2UwAAIgCixfMOqON+dDV9G20UViVw5AzN883C5P7qqvDJmUMOBAPvF6qnVnCV2tDo0MFhsRRUKcu8tW7enI1LCdN8LGmyYhiYgMo9YOdcsaphnAWQ3spMrIADa5U1E2Z0iwOHbauIOMhc4iQlIkZWchEKrlAJLZidNLVmOJJZgg4DV/DkvmdfAd9DsbjWe4XKFXjqDfUA37AOsdOytVJ5o5noczFYaFCeVSvbwNXj6S4MYXYa+tQZoWh3o3iXjy4aRWzi/VsxCm/M0S2p05wko2onrUOUQCOH5VLSExSFjHr1us4TTmtYruzbVTqOym/ZHaPKr+H4lHC8QpFtY2GZR5VKw+0430zWJ5Gq+XVtD+Nq4ljBIBJy8T3KOOvfw8zV2dov4jQ5srAD1hCnVzOwVgTfKQ9iBwGnjR/b0JCxnKqjeDqqWKi0cgJuxvdjqfzNyYvRuJmmzNwVLgW1BYkKPug++ivSMfIg9jp8TY/AmsVR96yJxprgyf1AdKlSqBzyq7b+efy/lFKltv55/L+UUqsWwGj7O+aj+wv4CpNRtnfNR/YX8BXWNlyxu3YpPnbSqzcvlG9l/NKfrXb7xLfnUumsPFlVVHBQB7hanKBrY9rmRARY17SoGCpME6tmQkN9ZbajsYHQj/AAKdGMnHFUPfldfzNS8LPnXMBYEm3eL6HwPHzp2ncitNmDhtWQcUQ+DMp+INTcFtFJDl1V+OVuNu0W0I8DSlgVuI8+dCMfDk1Jtl6ysOII5/05+dA88o+I8FG8lIAAL8tOAUHzuDVy9Ef+cz/ssv/Vw1UrCKQgze0dW+02rfEmjvRHbvqOK9YMbSgwvHlVlU3Z4mB62lvkyPMVihNca78TvYmhN4HhxV3ZaeabNK6YYZIsBBHGbqmLw4v/F6wme/fmvfvqwokPrzkM3rHq6Bl1y7nPJkPC18+cceQ0rHn6Ys2DWB4WMgxXrDOHXKf/EmcqL63scvC1GU9I4GNfE+qyZWgSLLnjzXV5GJ7LWcDyrbxYdUed+AxP7H/A96Lpm9V2l1mOUnLdmOXqP7Nzp5UZ6OYWNcHtJGkaGPMM0uZiyBsDhC75iSbi5NUroLttod/hRCXfGEhDnVVVij6MSL27wK0PB4CaH1mNsOmIinKk/KKoKjDwQsrKw5mJj4MKq40U1d8n+COKpSp1GmrbAXopho2wW2I3lKwtJKrTMjKRGcLCC5VtdF17/Oi+ytorNtRDGsuRME6iR43jDnew3y5wCwAy3YC3W0PGoP7GnXD7Qw8WEjiTF5ggEqhY88EcRLAL9ZS2l9D21YNoQzLiop4oxKFikjZc4Rru0LKRcWI+TYHxFJ4mCkkmrFGUA9KEhXZLDDsXj9bU3N75zjgZRqBoJC4GnADjxI70yxRfJv6zIs4C5MOpYLIplTM5y8CgJYG+mUVD6S4mfDbPbDSwa744jMsqlcpxZntwve3V7L91Qul/THD46J1OAInyFYpnMRMZPAgjUWOulWurBx0aNGGoVJzUoxbS6E3pTO52Fsw53uxizEOwLXgmJzEG5uQDrWfzSBEJ5AaAfAD8KN7a6TbzZ2Dwm6ZThjGWkLKVYIjobAa/Tvr2VXZlzvl+imp72PAeQ18x2VnqJVJqz0OvhJvB4abmrSvp57fkawk2UHNa5OY8eJ8BwHDwAruSNJAQyA+Fr+R0NSlQDgAK53Qvewv4dtblVitLaHHdZN6iWUADX38fO1KTDKeI/KuDB2MR46j41zkYch4qbH41YqkXzJqpFnjYFNSb0KhTMe49Y3+qPYB8eJ86l4+bTL1gCLvfhkHH3nTwvXGzITKQtrGRjm7kHtfCy+JFScluJ96VkWPo/DaLOeMhzf3eCf8oB8Sab6SP1Y1+s9/JQT+OX30XAoBtKN5pyERmEahSVViFZ7E5iBYCwTU99Yr3dzZiP/ADo5fIHUqk/s6a9tzLfUaRudQcptYa9bTTnpXp2dLZTu3Oc2WykknKrWAAvfKwPeL9hqRyCl7b+efy/lFKp219jYhpmIgmI04RScQADy7QRSqa2AjYnaMyswWWQAEgAOwAAOgAvwpltpTHQyyEd7t+te0qRY9j07Un/fS/ff9a8/ak/76X77/rSpUDuL9qT/AL6X77/rXjbTmIsZpbfbb9a9pUBc9O05hoJpB/fb9a8/ak/76X77/rSpUAL9qT/vpfvv+tePj5W0aWQjvdj+dKlQJvQc9fl/eSffb9aXr8v7yT77frSpVCyNfEl1YvX5f3kn32/Wl6/L+8k++360qVFkHEl1Yk2pOhDpNKrKbqyu4YHXUEG4Nial/wCWO0P9Oxn/ABE3/dSpVJRT5GWtJuWp5/ljtD/TsZ/xE3/dS/yx2h/p2M/4ib/ur2lTyR6FRHxPSHFy6S4rESAixDzSNp2atwrj1+X95J99v1pUqTSNNGTV7M5fGyEEGRyCPrN+tNtjpBwkceDNx99KlTikFWTa1Z5+0Jf3sn32/Wl+0Jf3sn32/WlSpmcX7Ql/eyffb9aX7Ql/eyffb9aVKgDz1pzqXYnTixPA6U5DjZF9mR10tozDTs0PClSqT2Jw3HP2vP8Av5f94/60/s3aEub52TrOC3XbU5ZBc66mxI8zSpVBDm2yx7T2xiAYWE8wYxqxYSOCXtihmJvfNbS/G1BNobZxGe2/mtu+G8e2qNfnzuffXlKpFQUw21ZyqkzSk24mRz4c69pU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7" name="Picture 5" descr="C:\Users\Владелец\Desktop\загружен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2000250"/>
            <a:ext cx="2286000" cy="1712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8" name="Picture 5" descr="C:\Documents and Settings\Ирина_\Рабочий стол\СЕминар ЕМЦ - ИКТ ноябрь 2014\plansh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000250"/>
            <a:ext cx="3143250" cy="171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8625" y="214313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Проблемы ИКТ в школе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928938" y="1285875"/>
            <a:ext cx="2786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Стоимость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трафика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85750" y="1285875"/>
            <a:ext cx="2786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Необеспеченность ПК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000750" y="1285875"/>
            <a:ext cx="2786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Низкое качество связи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090195" y="1053306"/>
            <a:ext cx="500062" cy="5965825"/>
          </a:xfrm>
          <a:prstGeom prst="rightBrace">
            <a:avLst>
              <a:gd name="adj1" fmla="val 61489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3" grpId="0"/>
      <p:bldP spid="14" grpId="0"/>
      <p:bldP spid="15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01E25-0933-4482-AEAD-AE9471E50EC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000250"/>
            <a:ext cx="571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</a:rPr>
              <a:t>Основная цель:</a:t>
            </a:r>
          </a:p>
          <a:p>
            <a:r>
              <a:rPr lang="ru-RU"/>
              <a:t>- </a:t>
            </a:r>
            <a:r>
              <a:rPr lang="ru-RU" i="1"/>
              <a:t>повысить интерес к получению новых знаний                с использованием информационно-коммуникационных технологий; </a:t>
            </a:r>
          </a:p>
          <a:p>
            <a:r>
              <a:rPr lang="ru-RU" i="1"/>
              <a:t>- через игровые формы обучения усилить использование материалов сети Интернет</a:t>
            </a:r>
          </a:p>
          <a:p>
            <a:r>
              <a:rPr lang="ru-RU" i="1"/>
              <a:t> для образовательных задач.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857375"/>
            <a:ext cx="19288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6500813" y="3357563"/>
            <a:ext cx="1928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4143375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</a:rPr>
              <a:t>Аудитория турнира:</a:t>
            </a:r>
          </a:p>
          <a:p>
            <a:pPr>
              <a:buFontTx/>
              <a:buChar char="-"/>
            </a:pPr>
            <a:r>
              <a:rPr lang="ru-RU" i="1"/>
              <a:t> школьники, обладающие широкой эрудицией, увлеченные поиском  нового, способные работать в команде и принимать оперативные решения.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5429250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</a:rPr>
              <a:t>Задания:</a:t>
            </a:r>
          </a:p>
          <a:p>
            <a:pPr>
              <a:buFontTx/>
              <a:buChar char="-"/>
            </a:pPr>
            <a:r>
              <a:rPr lang="ru-RU" i="1"/>
              <a:t>Однозначно шире школьной программы,  а  могут и не изучаться в школе, НО при правильной организации поиска ответы могут быть найдены в интернет.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39557-AAD2-4F44-9C42-67743E5575D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88"/>
          </a:xfrm>
          <a:noFill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071688"/>
            <a:ext cx="735806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CC"/>
                </a:solidFill>
              </a:rPr>
              <a:t>Тема ДООГ-2015 </a:t>
            </a:r>
          </a:p>
          <a:p>
            <a:pPr algn="ctr"/>
            <a:r>
              <a:rPr lang="ru-RU" b="1" i="1">
                <a:solidFill>
                  <a:srgbClr val="0000CC"/>
                </a:solidFill>
              </a:rPr>
              <a:t>«Космическая география для формирования образа Земли: </a:t>
            </a:r>
          </a:p>
          <a:p>
            <a:pPr algn="ctr"/>
            <a:r>
              <a:rPr lang="ru-RU" b="1" i="1">
                <a:solidFill>
                  <a:srgbClr val="0000CC"/>
                </a:solidFill>
              </a:rPr>
              <a:t>природа, люди, хозяйство»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1D9EA-14C8-4B69-AF18-32264A00BFB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3429000" cy="2484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71934" y="285728"/>
            <a:ext cx="464347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Общие правила игры: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Войти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Википедию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странице  с заданной или произвольной темой.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Прочитать статью.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Найти в статье слово или факт, о котором вы ранее ничего не знали.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Перейти по ссылке на статью об этом слове или факте. Прочитать ее и найти уже новый факт.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Игра может ограничиться количеством шагов, или пока не придете к уже известным фактам, или пока не надоест.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2857500"/>
          <a:ext cx="8715404" cy="384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65"/>
                <a:gridCol w="6196151"/>
                <a:gridCol w="1838388"/>
              </a:tblGrid>
              <a:tr h="561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CC"/>
                          </a:solidFill>
                        </a:rPr>
                        <a:t>Класс </a:t>
                      </a:r>
                      <a:endParaRPr lang="ru-RU" sz="1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CC"/>
                          </a:solidFill>
                        </a:rPr>
                        <a:t>Текст задания</a:t>
                      </a:r>
                      <a:endParaRPr lang="ru-RU" sz="1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CC"/>
                          </a:solidFill>
                        </a:rPr>
                        <a:t>№ задания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CC"/>
                          </a:solidFill>
                        </a:rPr>
                        <a:t>в «</a:t>
                      </a:r>
                      <a:r>
                        <a:rPr lang="ru-RU" sz="1600" baseline="0" dirty="0" err="1" smtClean="0">
                          <a:solidFill>
                            <a:srgbClr val="0000CC"/>
                          </a:solidFill>
                        </a:rPr>
                        <a:t>Дневник.ру</a:t>
                      </a:r>
                      <a:r>
                        <a:rPr lang="ru-RU" sz="1600" baseline="0" dirty="0" smtClean="0">
                          <a:solidFill>
                            <a:srgbClr val="0000CC"/>
                          </a:solidFill>
                        </a:rPr>
                        <a:t>»</a:t>
                      </a:r>
                      <a:endParaRPr lang="ru-RU" sz="1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2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Дополнительно 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Чимборасо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Путешествуем 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Лукса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en-US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криншоты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726728070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2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Чимборасо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Путешествуем по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Википедии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от «Охотского моря»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Скриншоты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или ссылки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741288890</a:t>
                      </a:r>
                    </a:p>
                    <a:p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3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:) поиграем в 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Чимборасо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Начало путешествия для всех статья "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Лукс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(читаем, кто и чем знаменит, в статье находим новый для вас факт и переходим по этой ссылке, в новой статье находим новый для вас факт и переходим на следующую статью. Во время «путешествия» делаем 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скриншоты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посещенных страниц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копируем и оформляем в отдельный файл ссылки на посещенные статьи).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Побеждает тот, чей маршрут интереснее и ссылок больше.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706084503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6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Чимборасо</a:t>
                      </a:r>
                      <a:r>
                        <a:rPr lang="ru-RU" sz="14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Начинаем </a:t>
                      </a:r>
                      <a:r>
                        <a:rPr lang="ru-RU" sz="1400" b="1" i="0" kern="120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400" b="1" i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ЗОЛОТА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:) мне кидаем </a:t>
                      </a:r>
                      <a:r>
                        <a:rPr lang="ru-RU" sz="1400" b="1" i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скриншоты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последовательность ссылок вашего путешествия по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википедии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734061127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1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143380"/>
            <a:ext cx="399510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90953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71810"/>
            <a:ext cx="3714776" cy="310680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071810"/>
            <a:ext cx="4761300" cy="307183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5214974" cy="6429396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0000CC"/>
                </a:solidFill>
              </a:rPr>
              <a:t>С кем </a:t>
            </a:r>
            <a:r>
              <a:rPr lang="ru-RU" sz="4000" b="1" dirty="0" smtClean="0">
                <a:solidFill>
                  <a:srgbClr val="0000CC"/>
                </a:solidFill>
              </a:rPr>
              <a:t>работать? </a:t>
            </a: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ru-RU" sz="4000" b="1" dirty="0">
                <a:solidFill>
                  <a:srgbClr val="0000CC"/>
                </a:solidFill>
              </a:rPr>
              <a:t>Кому работать?</a:t>
            </a:r>
            <a:r>
              <a:rPr lang="ru-RU" sz="4000" dirty="0">
                <a:solidFill>
                  <a:srgbClr val="0000CC"/>
                </a:solidFill>
              </a:rPr>
              <a:t> </a:t>
            </a:r>
            <a:r>
              <a:rPr lang="ru-RU" sz="4000" i="1" dirty="0" smtClean="0">
                <a:solidFill>
                  <a:srgbClr val="0000CC"/>
                </a:solidFill>
              </a:rPr>
              <a:t> </a:t>
            </a: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ru-RU" sz="4000" b="1" dirty="0">
                <a:solidFill>
                  <a:srgbClr val="0000CC"/>
                </a:solidFill>
              </a:rPr>
              <a:t>Как работать?</a:t>
            </a:r>
            <a:r>
              <a:rPr lang="ru-RU" sz="4000" dirty="0">
                <a:solidFill>
                  <a:srgbClr val="0000CC"/>
                </a:solidFill>
              </a:rPr>
              <a:t> </a:t>
            </a:r>
            <a:endParaRPr lang="ru-RU" sz="4000" dirty="0" smtClean="0">
              <a:solidFill>
                <a:srgbClr val="0000CC"/>
              </a:solidFill>
            </a:endParaRP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 smtClean="0">
              <a:solidFill>
                <a:srgbClr val="0000CC"/>
              </a:solidFill>
            </a:endParaRPr>
          </a:p>
          <a:p>
            <a:pPr lvl="0"/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ru-RU" sz="4000" b="1" dirty="0">
                <a:solidFill>
                  <a:srgbClr val="0000CC"/>
                </a:solidFill>
              </a:rPr>
              <a:t>Для чего работать?</a:t>
            </a:r>
            <a:r>
              <a:rPr lang="ru-RU" sz="4000" dirty="0">
                <a:solidFill>
                  <a:srgbClr val="0000CC"/>
                </a:solidFill>
              </a:rPr>
              <a:t> </a:t>
            </a:r>
            <a:r>
              <a:rPr lang="ru-RU" sz="4000" i="1" dirty="0" smtClean="0">
                <a:solidFill>
                  <a:srgbClr val="0000CC"/>
                </a:solidFill>
              </a:rPr>
              <a:t> </a:t>
            </a:r>
            <a:endParaRPr lang="ru-RU" sz="4000" dirty="0">
              <a:solidFill>
                <a:srgbClr val="0000CC"/>
              </a:solidFill>
            </a:endParaRPr>
          </a:p>
          <a:p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6" name="Picture 4" descr="C:\Documents and Settings\Ирина_\Рабочий стол\ребенко 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42852"/>
            <a:ext cx="1928826" cy="1307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8914" name="Picture 2" descr="Картинки по запросу как работать с одаренны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500438"/>
            <a:ext cx="1932338" cy="12858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38916" name="Picture 4" descr="Картинки по запросу учителя  работают с одаренными рисун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714488"/>
            <a:ext cx="1907467" cy="142876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38918" name="AutoShape 6" descr="Картинки по запросу побед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побед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побед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Картинки по запросу побед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Картинки по запросу побед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8" name="AutoShape 16" descr="data:image/jpeg;base64,/9j/4AAQSkZJRgABAQAAAQABAAD/2wCEAAkGBxQQDxEQEBAQDw8QEBAQEBAQEA8QDxAPFBQWFhUVFBQYHCggGBolHxYWITEhJSkrMC4uFx8zODMsNygtLisBCgoKDg0OGxAQGywlICYsLDQ0LiwtLywtLSwsLCwvLyw0LDQsLi8sLCwwLCwsLCwsLCwsLCwsLC0sLCwsNCwvLP/AABEIAMIBAwMBEQACEQEDEQH/xAAcAAEAAQUBAQAAAAAAAAAAAAAAAQIDBQYHBAj/xABCEAABAwIDBQUFBgIJBQEAAAABAAIDBBEFEiEGEzFBUSJhcYGRBxQyobEjQlJygsGS0TRDYmOistLh8CRTVJPCFf/EABoBAQACAwEAAAAAAAAAAAAAAAAEBQIDBgH/xAAzEQEAAgECAwQIBgMBAQAAAAAAAQIDBBESITEFQVGRExUyYXGBodEUIkLB4fBSYrGCI//aAAwDAQACEQMRAD8A7igICAgICAgICAgICAgICAgICAgICAgICAgICAgICAgICAgICAgICAgICAgICAgICAgICAgICAgICAgICAgICAgICAgICAgICAgICAgICAgICAgICAgICAgICAgICAgICAgICAgICAgICAgICAgICAgICAgIMNtZjgoqYygB0jnCOJp4F5BNz3AAnytzUfU5/Q04u9v0+H0t9u5qGE7WTvcHOlvrq0taGW6WAXO37Q1VL8XF8to2XU6LBNNor92+YbiDZ2Xbo4fE3mD+471f6PWU1NN69e+PBS59PbDbaeni9iltAg89dXRwM3k0jY2cMzja56Dqe4LG960je07QypS152rG7Fw7V0zzZr3EfiyOt/NV9u1dNWdpmfKUv1fm232jzZinnbI3Mxwc08wp2LNTLXipO8It6WpO1o2lcWxgICAgICAgICAgICAgICAgICAgICAgICAg1rb7BX1dKBELywvEjWcM4sQ5o79bjwUXV4Zy49q9YSdLljHfn0lyulmMbrEFrmkhzSCCCOIIPArnMmPflK8pZteD4qWkOa6zh/yx6hQq2yYLxek7TH98meTHXJXhs3/CsUbO38LwO039x1C6vQ6+mpr4WjrH29yg1Omthn3eL1zzBjHPecrGNc5xPANaLkqdM7c0eI3nZ8/bQbQyV1S6aQkMuRDHfsxR8hbqeZ5nyVLnyTkneVtirGONoe/B661gSqrPiT8d3Qdm8RyyMsdHkMcORvoD6rzs7PODUVjutO0/Pp9UfWYePHM+HNuq7FQiAgICAgICAgICAgICAgICAgICAgICAgICDW9qdko60Z22iqQNJANH24CQcx38R8lF1GlrmjfpPik4NTbFy7nMqqCajl3UzCx41HNr2/iaeYVBn01qTtaFzhzVvG9ZZvCcWIIIdlcNQRxVfNb4rRek7TDfatbxtLb67Efe6CqhbpUPppmtaP6xxYbZfHoui0naNdTjmluV9unj8PspsulnBki36d/JwiLVR5SuF76V5BWm8bs6zs37Yi808bRwYRI49GtN/rYea06XTTk1NfdO/kz1OWK4Znx5ebqK6tz4gICAgICAgICAgICAgICAgICAgICAgICAgIMfjeDxVkRimbccWuGj43fiaeR+q15cVcteGzZjyWx23q5FjeEy4fNkk1Y4ndSgWZIP2d1CoNTpLY52np4rnBqYvG8PZhmK8ATqqrJhmOcJkTFlrEdnYprvhO7kOpH3XE938lsx6q9eVuf/AFhNIW8J2QklcA+angF9c7zn8m2F/VWGHgy/riPj18kbLbg6Vmfg6ps5gUVFFki7RdYvkNszz+w6BXmnwUxV/L396ozZrZJ/N5MspDSICAgICAgICAgICAgICAgICCCbcUFsVDfxBBdQEBAQEBAQEHjxfDI6qF8ErbseLf2mu5OaeThxCxvSL14ZZUtNZ3hwasidS1EtO83dDIWFw4OA4OHS4IPmufzYOG01XOLNxREs1hdfpxVbmxJtL7s5FXaa2PjqosxLLhhkKWuy/A5zPyuIHovaZcmP2LTHwn9mu+GLe1ET8WSbj8g++0/maP2U6na+qjlxRPxj7bIs6DHPd9Q7Syfii/gd/NbPXOp/18p+7z1dj9/n/CBtM/8AFF/A7/UvfXGp/wBfKfuersfv84+ytm0z76mMjua4fuvY7Z1Hfw+U/d5PZ1O7fzj7M7hmICYG1ri17d6u9DrI1FZ8YVuo084p5vcpyOICAgICAgICAgICAg1jbvFDTxRW0a97gT3gXA+vog0pm1Bv8SDetjMVNTE++oY4AHxF7f8AOqDYkEEoMUcfj95ZTNDnl2YF4H2bXAXAvz8RotXpY4uFO/AZPQTmnaIju72WW1BEBBjsUxympReoqIoe572h58G8T5BY2vWvWW7Fp8uX2KzLTsU9rlHHcQsmqT1DRFH6u1+S021NY6LPF2Jnt7UxH1clxvHnVVVNU5BGZn5smbNl0AAvYX4dFAy/ntNlth7JrWsRNpX8MqpCL9kN5aH+ajXxVnqscPZeLvmXudiUg++B5Ba/w+PwS47Nwx3T5vVh+J1BljjYN86RwaIw0ZjfoRw81hbR0vyrHNhn0OCmK15nbaOrfRsrWPHGGO/Jz3Ejxs0j5rKnY2Xv2/vycnPaWKOm43YepPGohHgHu/YLfHY9u+0Nc9p17olWNhJv/KZ/63f6ll6n/wBvp/Lz1nH+P1XGbCSc6seUR/1J6m/2+n8nrSP8fr/DacFwptLHlDi9xN3PdxJ8OQVlpdJTT12r39ZQdTqbZ7bzy27mQUpGEBAQEBAQEBAQEFEsoaLuIaOpNkGPlx2FptnB8EHhxh9PXQOgkJLXWIc0jOx44Obfn/ug0Iezlxk0rY93f4jFIJLflva/mg6LgdFDRU25hdmyguJcRnlktqT3mwHog107WyThpjux0b2yZRa8rW/FEb9QSO42PJY3323hv0/o5ycOTpPLfw36T8p6+7dtdbAyuo3xh32VVA5oeACQ2Rtg4A8xe6cr1+JHHp83OOdZ6fBztns0rKN28w/Ei1w4NeHRgjobFzXDuIso/oLV51lb+tsOaOHPj5f34f8AWSk2zrqJmWvwySQtH9Ip3XifbmbAhvqPALL0t6+1VqjQabPO+HLEe6ev8tcqvaXiFYSygpDHyvHG6plHnbKPNq1Tnvb2YTa9k6XDzz33+e0ff6vJJgmPVZ+0dUtaeIdUMhZ5sa4fRecGa3VsjUdm4fZiPLf6qGey98fbrq6kpG8Td+Z3+LKL+ZXn4eY9qdns9sVtyw45t/fmu/8A5uA02klVPXSfhjzZCegLAAP4llw4a9Z3ab6ntC8bxWKx/fH7NRpKFrj8I15akDu1VZkyTDGupzT+qW0UWFtDQMqgZNRbfqlRmzbe3PnK+7Dm/hWv00+LGeKesy3T2fbPtjc6rLRct3UfG4F+276DyKvOyqTas5J+X7qztDV34Pw8Ty33n9v78G8q3U4gICAgICAgICAgIPFjFd7vA+Yi4YB8yB+6DVYduWk6kINxo6gSxskHB7WuHgRdBXLIGtLnGwAuSg5btxjz55GxQ5i4uDY2N1JJNgLdSguH2fVYh3hqo96G5jFldlva5bvL/OyDA0M8ttSQUGSGIvtYuPqg8lVjTgQy7nC132uQxg5m3AajVBbhfupAQbsf2mn6hB0XZCpL4HCJzXZHkmN9xlznN2XDg0nNoQdb8tFhFZr0SLZa5dvSRz2iN479um8ePzjz5vZiGK1EIv7oyTpkqmNvpr8bQvd7eDzgxT0v5x/MsHJtPiTyRDhDTbm6tgd8hb6rXa+Tur9UrFptJPt5tv8AzLF1NbtDLcMpqamB4EGBxH8T3fRYb5p7tkn0fZtP1Tbz+0MfLsljlSft68Rg8QKiRgt+SJoBWM48s9Zbq63s/HH5ce/y+5Texpzjmnrrk6u3cRJJ/M537JGl8Ze37cjbalPqs7Xez+kw6iMzXTyzukjjjMj25Q4m5OVrRfstdxWGfFXHjmUaO0s2eeGdoj3NcwiC5Co89toSsVW3QQ6BVlrc0peipS9zWtF3OIaPEmyUi17RWvWeTy1orE2npDpVHTiKNkbeDGho7+9dzhxRipFI6RDl8l5vabT3ry2MBAQEBAQEBAQEBAJQYbE8Zpw10cpa5rgWua74XNIsQUGk0ez+GmfNmmLL33RmvH4fDmI/Ug6XTuaWjJbIAA3LawA4AdEGne0LGJIMjAx+7e24e1pLTJcjKbcDa1vFBb2A2aLT79UtImeDuY3CxijP3iDwcfkPEoN2nPZd+U/RByWRgCDxzFBtPssox/1cpF8zo4hfo0OcR55h6ILm0uwme7qFzIyTcwPJEQd1jIByeFreCDJ7B7Oy0UUhqHtdLK5t2sJLWNaDYXIFzqfkg8vtEpKkiOWma6UNBY+NnxjW4c1v3ummvBB4/Z7HUGV76kGFoYWtjkIbK5xI1ycQBbmOaDf0BAQcy9slXc0kA6yTOHhZrfq5V+vtyiE3R15zLWMCiXPaiy5xRybTE3RV0y3M5svS5p854RtJ/UdB+6tuxcXHqOKf0x9Z5fdA7QycOLh8W3rrFEICAgICAgICAgICDB4/iBB3DCN4Wh1i4N0JIGp8Cg51i+z1VJIH5HSDLmO7exwDifh0NzYW9UHg92eCWEFjxpZ1wQ7vCDdfZO+Z8E0kxdlMjWRggj4RdxF/zAeSDe0BB58QdaGQ9I3/AEKDmlXBpwQYWXmg6J7OoctEXf8Acmkd5ABv/wAoMZBQV3v2Uyx+77zNvd4LmO97ZOObl070G8zEhrsvxZTl8baIOe45ij7CTNxZp1zHmDytr6hBi8CmqaycRRyhhsXPldqQwWF+86gBB1eNtmgXJsALnibcygqQEHHvak4uxMA8G08QHm55P/O5VGvn8/yWeij8vzRgdL2bjXS5XPZ7byt68oZ1jVDl7La9lobROdzc75Af7ldT2Fj4cNr+M/8AP7Kk7RvvkivhDNK7V4gICAgICAgICAgIMXjWAw1gbvmnM2+WRjnMkaDyuOI7jcIOSY1FJT1UsUM8u7Y9zW5nBztNNTZBNK573AFxc9xa3MdSSbAIOkbIYfU02aGZsQhYLMe12Z0rr6Ot93Tr1QbMgIPHjH9Hl/IUGuT4feLNx04BBpGIw31bw1+SDPMbUSUrIopWwQU8LnPLDmmfNqS0t5ak6ngEGCY+UPY0TOLnOa0PJPEm17IOibFVc0kDm1IO9jfa55sI0N/IoOa7VyPNdNGHWiZK/K0DhrqPVBsns2itUvP9w7/MxB0dAQEHM/a1h9pKeqA0IMDz3i72fV/oqztCnKLLDQ35zVi9nqqwt3WXNZ67Tuuojihmd5Z+U8xcd6izXlu923hu2BH7K3Q/XVdb2PbfT8PhLn9ZH/03ZFWqIICAgICAgICAgICAg49ijDLUuDBmklmIaL2Bc99hc9NUGa2fwXI9rpg0vZMB2blt2yWuDzGiDo6AgIKJYw5padQ4Fp8CLFBq9BO6CV1NNxb8DjwfGfhcP37wUHn2nwMSt3kVg8G5A0zjn5oPXtjgzH07pGNLKgbtrZI3FjiLgWdb4hbTVBp+D4aTW07HggsmY5w4/B29fRB0bDcIhpBK6FpYJHGR4L3uAtf4QT2Rx0CDleJFrpnPJs57idTxJN0G77DUgaXP6sy258Qf2QbegICDE7U4T73RzQaZy3NGTylbqz5i3gStWbH6Sk1bMV+C8WcawmoLXC9wQbEHQg8wVy+ejo8Vm5j7SMOHxM18lW+5n7Nvi2zZua7R3i3mFedi5NrTXxj/AIp9fTaWcXRq0QEBAQEBAQEBAQEFEz8rXO6NJ9Ag5PgIz4jSt/vS8/oa531AQbfSvG8jHMytP+K6DbEBAQEGC2wY0U+9I+0iezdkce04NLfAjl3DogwUuMWba6DY6VxqKEH7zozb8zT2fm0INfwxrH4hBKy2ZzHB/W7Gutf1t5INj2mqt1SyHgXDIP1aH5XQaBsxLTGSb3mITkgNYzdNkyN1zu14cQNNdCg2PAalkby1jszGOLWnW5ZyvfW9uqDbwUEoCAg45t7hnuuIOc0Wjqftm9A8n7Qeuv6lR6/Fw338VzosvFTbwezZ+s4AnuKocteGVjaOKrcsBOU26H5KX2dfgyxPvVmtjijdsq69UCAgICAgICAgICAg8GPS5KSof+GCU+eQoOTbAVJfWvkP9TTzPHiQGD/Mg27AAZK1g+7GHSHyFh8yEG9ICAgINS2zxJptCDfId5J4jRrfU38kHOqmtc5wY25c4hrR1JNgEHVqycYfh1ydYYQwf2pSLfXVBqnsvoJZHvrJLiKzmRX++4ntOHcNR4k9EF/2nY4I8kAOo7b+4nRo9L+qD2YVslmoYCXGCrDXSbwC9t4c2SRvMAWHUW8bhi6nBsRMzYxFGAdHVDZG7u34iPi8rIOiQR5WNbe+VrW362FroLiAgINR9puG76hMo+OmcJR1ycHj01/Somsx8WPfwStJfhybeLnGC1NiFzWopvC+x2dAwSp7Y7xZRdPbhvsj6rHvRucZuAeoC7fFbipFvGFBMbTsqWbwQEBAQEBAQRdBGZALwg89Y2OWN8UliyRrmOF7Xa4WOvJBpNRg9JhcLzC5znzODXPkeHuyN7WUWAsL25ckHr2Cka7fz34lsbSdOGrvq30Qbf7wOqCd8OqBvUGO2gxM09NJMNS0DyuQL/NBzCqqyYs7j25jvDfjl+6PTX9SCvYLDzUVu9PwU4EhJ4bw6MHrc/pQdAx/BxWRiOZ/Ya4PsLi5HI2Oo1QX6WJ0LGsEjGxsAa1ojawNaOAFig0VuBPmxQzVUsDoWPMmkrHbwg9huS9wOF78hZB0ZtaD99p8CEFwVQ/EEFYqB1CCsTDqg1z2g4xJTULnwktke9kWccYw65Lh36Wv3qPqck0x7wk6Wlb5PzOJ1OJyuuTK8k8SXOJPiVTxWJneVtbLMRtDwFxc4FzideZJWzuauKZlmcOlsQomWu7fjs33BKg3Za5JIAA4klVfDPpIisc0jJETSd3SYG2a0HiAAfFdvipwY61nuiHMXne0yuLYxEBAQEBAQEHnN0FDmlBadBfmgsPw4Hig8dXs5DM3LI3M297XcNeuiD0UmDxxNDI25Wt0Au6w+aD0tpwEFeUBALwOaC1LUMsQ4tIIsQ6xBHMEHig5vtBgUzpiIDC+EnsESNZkbya5p6cNL8EG27J4eyjphHma6Rzi+VzeBcdABfkAAPXqgzW+B5oKXAFBZdRMPIeiCBhzOiCttC0ILzacBBcbGgtYhh7KiJ8Mrc8bxZw4HqCDyINiD3LG1YtG0sqXmk8UNCq/ZUCTuqstHISRBxHiWuF/RQ50XhKX+M36w1XarY92HCNz545d6XBrWtc1wDQLk35aj1WjPh9HEc27Dl9JvyYul4hQLpdHVfZ1S3D5XAHIGtYTyceJHfa3qt3ZWGLZLZJjpyj92jtHJMVrSO9vF1fKhN0E3QLoJugXQEBBKC0ghBBQUkoKSUFJcgtucgtPcg80rkHimYCg8rmNHJBLJAOAKD0RzIPSyUoL7JEF1r0FYegrD0E50FWdBO8Qch9p+Ib6v3YN208bWfrd23fVo8lV6y+99vBZ6Wm2Pfxa9QMu4eKrsk7Qm445u2bJ026pIxwL7yH9XD5WVx2fj4MEe/n5/wAKrW5OPNPu5MznU1ETmQTmQTmQTmQMyCboJugXQWyghBSUFJQUlBSUFBCC25iC26BBT7sEEe6jogn3QdEE+7DogkQBBO7QTlQQggvQW3T2QWn1tl4LLsSsvJs9iHINomuFZUF17ule8E82uJLfkR6Kmzb8c7+K4xbTSNvB69nKXeStbyLgD3Dn8lEmnpLxj8ZSIt6Ok38HXoqwWAGgAsB0AXSxtHKHPzv1lfbUr14uidBWJUFYkQVCRBIegqzoJDkE5kEICCLIKbIIsgjKgjKgZUEZUEZUDKgZUEZUEZUFNkEEIKCEFtzUFp8aDzSQIPJNRkrGa7vYnZruN7Lmcg5rEcDYHToo+TTxfqkY8806LGFbPSU5JDgSedrGy1U00UneOrZfUTeNp6M7AJBxUivEj22e+KV3NbYa5eqOYrJ49DJEF1siC4HoLgegqDkFYcgnMgvICCLIFkEWQRZAsgiyBZBFkCyCLIIsgiyCCEFJCCCEFJagpLEFBjQUmJBQYUFJgQQacLzYU+7r0SIUFYYgrDUFwBBUEFYQVAoKroPUghAQEEICCEBBCBZBFkBBFkEWQRZBFkEWQRZBBagjKggtQRlQMqCMqCMiBkQMqBlQTlQeWpqyx2XIXaXvfkLd3f8AIoLYxPj2NB0dx4HS47/kUEtxS5tk5jnbibaXHn4IMi03APUXQexAQEBBCAghAQQgIIQEEIIQEEIIQEEIIQQgIIKAghAQEBAQSgIJCC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5143512"/>
            <a:ext cx="1928826" cy="144727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550" y="0"/>
            <a:ext cx="9192550" cy="428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500306"/>
            <a:ext cx="4857784" cy="409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МИНИ-ТЕСТ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«Что мешает работать с одаренными?»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006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Используйте </a:t>
            </a:r>
            <a:r>
              <a:rPr lang="ru-RU" dirty="0"/>
              <a:t>для ответов пятибалльную шкалу:</a:t>
            </a:r>
          </a:p>
          <a:p>
            <a:pPr>
              <a:buNone/>
            </a:pPr>
            <a:r>
              <a:rPr lang="ru-RU" dirty="0"/>
              <a:t>5 – да, </a:t>
            </a:r>
            <a:r>
              <a:rPr lang="ru-RU" dirty="0" smtClean="0"/>
              <a:t>способствует</a:t>
            </a:r>
          </a:p>
          <a:p>
            <a:pPr>
              <a:buNone/>
            </a:pPr>
            <a:r>
              <a:rPr lang="ru-RU" dirty="0" smtClean="0"/>
              <a:t>4 </a:t>
            </a:r>
            <a:r>
              <a:rPr lang="ru-RU" dirty="0"/>
              <a:t>– скорее да, чем </a:t>
            </a:r>
            <a:r>
              <a:rPr lang="ru-RU" dirty="0" smtClean="0"/>
              <a:t>нет</a:t>
            </a:r>
          </a:p>
          <a:p>
            <a:pPr>
              <a:buNone/>
            </a:pPr>
            <a:r>
              <a:rPr lang="ru-RU" dirty="0" smtClean="0"/>
              <a:t>3 </a:t>
            </a:r>
            <a:r>
              <a:rPr lang="ru-RU" dirty="0"/>
              <a:t>– и да, и </a:t>
            </a:r>
            <a:r>
              <a:rPr lang="ru-RU" dirty="0" smtClean="0"/>
              <a:t>нет</a:t>
            </a:r>
          </a:p>
          <a:p>
            <a:pPr>
              <a:buNone/>
            </a:pPr>
            <a:r>
              <a:rPr lang="ru-RU" dirty="0" smtClean="0"/>
              <a:t>2 </a:t>
            </a:r>
            <a:r>
              <a:rPr lang="ru-RU" dirty="0"/>
              <a:t>– скорее нет, чем </a:t>
            </a:r>
            <a:r>
              <a:rPr lang="ru-RU" dirty="0" smtClean="0"/>
              <a:t>да</a:t>
            </a:r>
          </a:p>
          <a:p>
            <a:pPr>
              <a:buNone/>
            </a:pPr>
            <a:r>
              <a:rPr lang="ru-RU" dirty="0" smtClean="0"/>
              <a:t>1 </a:t>
            </a:r>
            <a:r>
              <a:rPr lang="ru-RU" dirty="0"/>
              <a:t>– нет</a:t>
            </a:r>
          </a:p>
          <a:p>
            <a:endParaRPr lang="ru-RU" dirty="0"/>
          </a:p>
          <a:p>
            <a:pPr>
              <a:buNone/>
            </a:pPr>
            <a:r>
              <a:rPr lang="ru-RU" i="1" dirty="0"/>
              <a:t>Если в списке не все учтено, добавьте свои факторы и тоже оцените их выраженность. </a:t>
            </a:r>
            <a:endParaRPr lang="ru-RU" dirty="0"/>
          </a:p>
          <a:p>
            <a:pPr>
              <a:buNone/>
            </a:pPr>
            <a:r>
              <a:rPr lang="ru-RU" dirty="0"/>
              <a:t>1. Налаженная система методической работы ___________________________________________</a:t>
            </a:r>
          </a:p>
          <a:p>
            <a:pPr>
              <a:buNone/>
            </a:pPr>
            <a:r>
              <a:rPr lang="ru-RU" dirty="0"/>
              <a:t>2. Наличие специалистов, у которых можно поучиться ___________________________________</a:t>
            </a:r>
          </a:p>
          <a:p>
            <a:pPr>
              <a:buNone/>
            </a:pPr>
            <a:r>
              <a:rPr lang="ru-RU" dirty="0"/>
              <a:t>3. Пример и влияние коллег _________________</a:t>
            </a:r>
          </a:p>
          <a:p>
            <a:pPr>
              <a:buNone/>
            </a:pPr>
            <a:r>
              <a:rPr lang="ru-RU" dirty="0"/>
              <a:t>4. Поддержка и внимание к этой проблеме руководителя _________________________________</a:t>
            </a:r>
          </a:p>
          <a:p>
            <a:pPr>
              <a:buNone/>
            </a:pPr>
            <a:r>
              <a:rPr lang="ru-RU" dirty="0"/>
              <a:t>5. Интерес к педагогической деятельности _____________________________________________</a:t>
            </a:r>
          </a:p>
          <a:p>
            <a:pPr>
              <a:buNone/>
            </a:pPr>
            <a:r>
              <a:rPr lang="ru-RU" dirty="0"/>
              <a:t>6. Личный пример руководителя ОУ __________________________________________________</a:t>
            </a:r>
          </a:p>
          <a:p>
            <a:pPr>
              <a:buNone/>
            </a:pPr>
            <a:r>
              <a:rPr lang="ru-RU" dirty="0"/>
              <a:t>7. Возможность признания в коллективе _______________________________________________</a:t>
            </a:r>
          </a:p>
          <a:p>
            <a:pPr>
              <a:buNone/>
            </a:pPr>
            <a:r>
              <a:rPr lang="ru-RU" dirty="0"/>
              <a:t>8. Новизна деятельности, условия работы, возможность экспериментировать ________________</a:t>
            </a:r>
          </a:p>
          <a:p>
            <a:pPr>
              <a:buNone/>
            </a:pPr>
            <a:r>
              <a:rPr lang="ru-RU" dirty="0"/>
              <a:t>9. Система материального стимулирования _____________________________________________</a:t>
            </a:r>
          </a:p>
          <a:p>
            <a:pPr>
              <a:buNone/>
            </a:pPr>
            <a:r>
              <a:rPr lang="ru-RU" dirty="0"/>
              <a:t>10. Потребность в саморазвитии ______________________________________________________</a:t>
            </a:r>
          </a:p>
          <a:p>
            <a:pPr>
              <a:buNone/>
            </a:pPr>
            <a:r>
              <a:rPr lang="ru-RU" dirty="0"/>
              <a:t>11. Атмосфера сотрудничества и поддержки, сложившаяся в коллективе </a:t>
            </a:r>
            <a:r>
              <a:rPr lang="ru-RU" dirty="0" smtClean="0"/>
              <a:t>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Для чего работать?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572000" y="1000108"/>
            <a:ext cx="4000528" cy="2726904"/>
            <a:chOff x="142844" y="1071546"/>
            <a:chExt cx="4000528" cy="272690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1071546"/>
              <a:ext cx="4000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7030A0"/>
                  </a:solidFill>
                </a:rPr>
                <a:t>Повышение качества </a:t>
              </a:r>
              <a:r>
                <a:rPr lang="ru-RU" b="1" dirty="0" smtClean="0">
                  <a:solidFill>
                    <a:srgbClr val="7030A0"/>
                  </a:solidFill>
                </a:rPr>
                <a:t>образования (процесса и результата)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pic>
          <p:nvPicPr>
            <p:cNvPr id="6146" name="Picture 2" descr="http://www.jobmax.ru/uploads/mce/Runok_truda/February_2014/biudzhentniky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7224" y="1714488"/>
              <a:ext cx="2428860" cy="208396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1285852" y="3500438"/>
            <a:ext cx="2102307" cy="2753221"/>
            <a:chOff x="5429256" y="1071546"/>
            <a:chExt cx="2102307" cy="27532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29256" y="1071546"/>
              <a:ext cx="21023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err="1" smtClean="0">
                  <a:solidFill>
                    <a:srgbClr val="7030A0"/>
                  </a:solidFill>
                </a:rPr>
                <a:t>Портфолио</a:t>
              </a:r>
              <a:endParaRPr lang="ru-RU" b="1" i="1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ru-RU" b="1" i="1" dirty="0" smtClean="0">
                  <a:solidFill>
                    <a:srgbClr val="7030A0"/>
                  </a:solidFill>
                </a:rPr>
                <a:t>учителя и ученика</a:t>
              </a:r>
              <a:endParaRPr lang="ru-RU" b="1" i="1" dirty="0">
                <a:solidFill>
                  <a:srgbClr val="7030A0"/>
                </a:solidFill>
              </a:endParaRPr>
            </a:p>
          </p:txBody>
        </p:sp>
        <p:pic>
          <p:nvPicPr>
            <p:cNvPr id="6148" name="Picture 4" descr="http://xn--e1affeecick9a.xn--p1ai/media/catalog/product/cache/1/image/9df78eab33525d08d6e5fb8d27136e95/f/i/file_2_38_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643570" y="1714488"/>
              <a:ext cx="1500198" cy="2110279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285720" y="1142984"/>
            <a:ext cx="4225939" cy="1928826"/>
            <a:chOff x="4357686" y="4143380"/>
            <a:chExt cx="4225939" cy="19288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214942" y="4143380"/>
              <a:ext cx="228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i="1" dirty="0" smtClean="0">
                  <a:solidFill>
                    <a:srgbClr val="7030A0"/>
                  </a:solidFill>
                </a:rPr>
                <a:t>Формирование УУД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pic>
          <p:nvPicPr>
            <p:cNvPr id="6150" name="Picture 6" descr="http://900igr.net/datas/informatika/Formirovanie-UUD/0006-006-Vidy-UUD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57686" y="4500570"/>
              <a:ext cx="4225939" cy="1571636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4786314" y="4000504"/>
            <a:ext cx="3786214" cy="2500330"/>
            <a:chOff x="214282" y="4143380"/>
            <a:chExt cx="3786214" cy="25003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28596" y="4143380"/>
              <a:ext cx="3143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7030A0"/>
                  </a:solidFill>
                </a:rPr>
                <a:t>Моральное и материальное стимулирование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pic>
          <p:nvPicPr>
            <p:cNvPr id="16" name="Picture 8" descr="http://www.dolina-podarkov.ru/UserFiles/Image/img1927_21909_big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57356" y="4786322"/>
              <a:ext cx="2143140" cy="1857388"/>
            </a:xfrm>
            <a:prstGeom prst="rect">
              <a:avLst/>
            </a:prstGeom>
            <a:noFill/>
          </p:spPr>
        </p:pic>
        <p:pic>
          <p:nvPicPr>
            <p:cNvPr id="17" name="Picture 10" descr="http://storage.vsemayki.ru/images/0/0/443/443510/previews/sign_front_white_500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282" y="4929198"/>
              <a:ext cx="1643042" cy="16430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 кем работать?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7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93366"/>
                </a:solidFill>
              </a:rPr>
              <a:t>Единого </a:t>
            </a:r>
            <a:r>
              <a:rPr lang="ru-RU" b="1" dirty="0">
                <a:solidFill>
                  <a:srgbClr val="993366"/>
                </a:solidFill>
              </a:rPr>
              <a:t>определения одаренности </a:t>
            </a:r>
            <a:r>
              <a:rPr lang="ru-RU" b="1" dirty="0" smtClean="0">
                <a:solidFill>
                  <a:srgbClr val="993366"/>
                </a:solidFill>
              </a:rPr>
              <a:t>нет! </a:t>
            </a:r>
            <a:r>
              <a:rPr lang="ru-RU" dirty="0" smtClean="0">
                <a:solidFill>
                  <a:srgbClr val="993366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78592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993366"/>
                </a:solidFill>
              </a:rPr>
              <a:t>Одаренность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500306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Актуальная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500306"/>
            <a:ext cx="294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Потенциальная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232669" y="910811"/>
            <a:ext cx="821538" cy="5143536"/>
          </a:xfrm>
          <a:prstGeom prst="rightBrace">
            <a:avLst>
              <a:gd name="adj1" fmla="val 97028"/>
              <a:gd name="adj2" fmla="val 502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00050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</a:rPr>
              <a:t>Одаренные в массовой школе  - редко?! 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429264"/>
            <a:ext cx="718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Разглядеть их среди своих учеников</a:t>
            </a:r>
            <a:r>
              <a:rPr lang="ru-RU" sz="3200" dirty="0" smtClean="0">
                <a:solidFill>
                  <a:srgbClr val="0000CC"/>
                </a:solidFill>
              </a:rPr>
              <a:t>!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574501">
            <a:off x="2947658" y="2100949"/>
            <a:ext cx="314723" cy="72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528820">
            <a:off x="5911981" y="2132077"/>
            <a:ext cx="277486" cy="638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 rot="5400000">
            <a:off x="4429124" y="4714884"/>
            <a:ext cx="464347" cy="3214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3235365">
            <a:off x="4493681" y="4936165"/>
            <a:ext cx="364206" cy="33312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«Банк одаренных»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857628"/>
            <a:ext cx="8429684" cy="276862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Цель</a:t>
            </a:r>
            <a:r>
              <a:rPr lang="ru-RU" sz="2000" dirty="0" smtClean="0"/>
              <a:t> – возможность использования данных педагогами для </a:t>
            </a:r>
            <a:r>
              <a:rPr lang="ru-RU" sz="2000" dirty="0"/>
              <a:t>создания условий развития одаренных школьников.</a:t>
            </a:r>
          </a:p>
          <a:p>
            <a:pPr algn="ctr">
              <a:buNone/>
            </a:pPr>
            <a:r>
              <a:rPr lang="ru-RU" sz="2000" b="1" u="sng" dirty="0" smtClean="0"/>
              <a:t>Группы </a:t>
            </a:r>
            <a:r>
              <a:rPr lang="ru-RU" sz="2000" b="1" u="sng" dirty="0"/>
              <a:t>одарённости</a:t>
            </a:r>
            <a:r>
              <a:rPr lang="ru-RU" sz="2000" b="1" dirty="0"/>
              <a:t> </a:t>
            </a:r>
            <a:r>
              <a:rPr lang="ru-RU" sz="2000" b="1" dirty="0" smtClean="0"/>
              <a:t>= </a:t>
            </a:r>
            <a:r>
              <a:rPr lang="ru-RU" sz="2000" b="1" dirty="0"/>
              <a:t>«уровень достижений ребёнка»: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1.</a:t>
            </a:r>
            <a:r>
              <a:rPr lang="ru-RU" sz="2000" b="1" dirty="0"/>
              <a:t> </a:t>
            </a:r>
            <a:r>
              <a:rPr lang="ru-RU" sz="2000" dirty="0"/>
              <a:t>Способности, </a:t>
            </a:r>
            <a:r>
              <a:rPr lang="ru-RU" sz="2000" i="1" dirty="0" smtClean="0">
                <a:solidFill>
                  <a:srgbClr val="0000CC"/>
                </a:solidFill>
              </a:rPr>
              <a:t>незначительно превышающие </a:t>
            </a:r>
            <a:r>
              <a:rPr lang="ru-RU" sz="2000" i="1" dirty="0">
                <a:solidFill>
                  <a:srgbClr val="0000CC"/>
                </a:solidFill>
              </a:rPr>
              <a:t>средний </a:t>
            </a:r>
            <a:r>
              <a:rPr lang="ru-RU" sz="2000" dirty="0" smtClean="0"/>
              <a:t>уровень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i="1" dirty="0">
                <a:solidFill>
                  <a:srgbClr val="0000CC"/>
                </a:solidFill>
              </a:rPr>
              <a:t>Весьма яркие </a:t>
            </a:r>
            <a:r>
              <a:rPr lang="ru-RU" sz="2000" dirty="0"/>
              <a:t>интеллектуальные, художественные, коммуникативные или какие-то другие </a:t>
            </a:r>
            <a:r>
              <a:rPr lang="ru-RU" sz="2000" i="1" dirty="0">
                <a:solidFill>
                  <a:srgbClr val="0000CC"/>
                </a:solidFill>
              </a:rPr>
              <a:t>способности и склонности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sz="2000" dirty="0" smtClean="0"/>
              <a:t>3</a:t>
            </a:r>
            <a:r>
              <a:rPr lang="ru-RU" sz="2000" dirty="0"/>
              <a:t>. Способности, </a:t>
            </a:r>
            <a:r>
              <a:rPr lang="ru-RU" sz="2000" i="1" dirty="0" smtClean="0">
                <a:solidFill>
                  <a:srgbClr val="0000CC"/>
                </a:solidFill>
              </a:rPr>
              <a:t>превосходящие </a:t>
            </a:r>
            <a:r>
              <a:rPr lang="ru-RU" sz="2000" i="1" dirty="0">
                <a:solidFill>
                  <a:srgbClr val="0000CC"/>
                </a:solidFill>
              </a:rPr>
              <a:t>среднюю возрастную </a:t>
            </a:r>
            <a:r>
              <a:rPr lang="ru-RU" sz="2000" i="1" dirty="0" smtClean="0">
                <a:solidFill>
                  <a:srgbClr val="0000CC"/>
                </a:solidFill>
              </a:rPr>
              <a:t>норму </a:t>
            </a:r>
            <a:r>
              <a:rPr lang="ru-RU" sz="2000" dirty="0" smtClean="0"/>
              <a:t>=</a:t>
            </a:r>
            <a:r>
              <a:rPr lang="ru-RU" sz="2000" dirty="0"/>
              <a:t> </a:t>
            </a:r>
            <a:r>
              <a:rPr lang="ru-RU" sz="2000" dirty="0" smtClean="0"/>
              <a:t>особая одаренность.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071678"/>
          <a:ext cx="8429685" cy="1577340"/>
        </p:xfrm>
        <a:graphic>
          <a:graphicData uri="http://schemas.openxmlformats.org/drawingml/2006/table">
            <a:tbl>
              <a:tblPr/>
              <a:tblGrid>
                <a:gridCol w="1859953"/>
                <a:gridCol w="1162010"/>
                <a:gridCol w="874778"/>
                <a:gridCol w="1590507"/>
                <a:gridCol w="1670031"/>
                <a:gridCol w="1272406"/>
              </a:tblGrid>
              <a:tr h="80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Фамилия, имя 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уч-ся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рожд.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Область,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напр. интереса учащегося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Достижения учащегося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Ф.И.О. педагога, классного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14356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993366"/>
                </a:solidFill>
              </a:rPr>
              <a:t>Сведения об одаренных детях,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993366"/>
                </a:solidFill>
              </a:rPr>
              <a:t>учащихся лицея № 1 им. Н.К. Крупской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993366"/>
                </a:solidFill>
              </a:rPr>
              <a:t>на ……..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Процент использования данных «Банка одаренных»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при подготовке к НПК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2643182"/>
          <a:ext cx="4572033" cy="1643074"/>
        </p:xfrm>
        <a:graphic>
          <a:graphicData uri="http://schemas.openxmlformats.org/drawingml/2006/table">
            <a:tbl>
              <a:tblPr/>
              <a:tblGrid>
                <a:gridCol w="1493241"/>
                <a:gridCol w="1539939"/>
                <a:gridCol w="1538853"/>
              </a:tblGrid>
              <a:tr h="82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3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57 %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54 %</a:t>
                      </a:r>
                      <a:endParaRPr lang="ru-RU" sz="3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42 %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4643446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Управленческие решения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методическую работу </a:t>
            </a:r>
            <a:r>
              <a:rPr lang="ru-RU" b="1" dirty="0" smtClean="0">
                <a:solidFill>
                  <a:srgbClr val="7030A0"/>
                </a:solidFill>
              </a:rPr>
              <a:t>включены мероприятия</a:t>
            </a:r>
            <a:r>
              <a:rPr lang="ru-RU" dirty="0" smtClean="0"/>
              <a:t> по </a:t>
            </a:r>
            <a:r>
              <a:rPr lang="ru-RU" dirty="0"/>
              <a:t>проблеме создания условий для раскрытия одаренности и способностей учащихся, </a:t>
            </a:r>
            <a:endParaRPr lang="ru-RU" dirty="0" smtClean="0"/>
          </a:p>
          <a:p>
            <a:pPr algn="just"/>
            <a:r>
              <a:rPr lang="ru-RU" dirty="0" smtClean="0"/>
              <a:t>Внесены </a:t>
            </a:r>
            <a:r>
              <a:rPr lang="ru-RU" b="1" dirty="0" smtClean="0">
                <a:solidFill>
                  <a:srgbClr val="7030A0"/>
                </a:solidFill>
              </a:rPr>
              <a:t>изменения </a:t>
            </a:r>
            <a:r>
              <a:rPr lang="ru-RU" b="1" dirty="0">
                <a:solidFill>
                  <a:srgbClr val="7030A0"/>
                </a:solidFill>
              </a:rPr>
              <a:t>в ШЦП </a:t>
            </a:r>
            <a:r>
              <a:rPr lang="ru-RU" dirty="0"/>
              <a:t>«Одаренные </a:t>
            </a:r>
            <a:r>
              <a:rPr lang="ru-RU" dirty="0" smtClean="0"/>
              <a:t>дети»,</a:t>
            </a:r>
          </a:p>
          <a:p>
            <a:r>
              <a:rPr lang="ru-RU" dirty="0" smtClean="0"/>
              <a:t>Обеспечен </a:t>
            </a:r>
            <a:r>
              <a:rPr lang="ru-RU" b="1" dirty="0" smtClean="0">
                <a:solidFill>
                  <a:srgbClr val="7030A0"/>
                </a:solidFill>
              </a:rPr>
              <a:t>доступ к «Банку одаренных»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Локальная сеть лицея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143512"/>
            <a:ext cx="6472254" cy="12858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Список «одаренных» уменьшился</a:t>
            </a:r>
          </a:p>
          <a:p>
            <a:pPr algn="just"/>
            <a:r>
              <a:rPr lang="ru-RU" dirty="0" smtClean="0"/>
              <a:t>Появился резерв мотивированных школьников</a:t>
            </a:r>
          </a:p>
          <a:p>
            <a:pPr algn="just"/>
            <a:r>
              <a:rPr lang="ru-RU" dirty="0" smtClean="0"/>
              <a:t>Охват индивидуальной работой вырос</a:t>
            </a:r>
          </a:p>
          <a:p>
            <a:pPr algn="just"/>
            <a:r>
              <a:rPr lang="ru-RU" dirty="0" smtClean="0"/>
              <a:t>Удается избегать перегрузки отдельных школьников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143404" cy="285752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3116"/>
            <a:ext cx="4214842" cy="221457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Правая фигурная скобка 5"/>
          <p:cNvSpPr/>
          <p:nvPr/>
        </p:nvSpPr>
        <p:spPr>
          <a:xfrm rot="5400000">
            <a:off x="4161231" y="2125257"/>
            <a:ext cx="821538" cy="5143536"/>
          </a:xfrm>
          <a:prstGeom prst="rightBrace">
            <a:avLst>
              <a:gd name="adj1" fmla="val 97028"/>
              <a:gd name="adj2" fmla="val 502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Признаки особо мотивированных учащихся: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12" y="1071546"/>
            <a:ext cx="9001188" cy="3829064"/>
          </a:xfrm>
        </p:spPr>
        <p:txBody>
          <a:bodyPr>
            <a:normAutofit/>
          </a:bodyPr>
          <a:lstStyle/>
          <a:p>
            <a:r>
              <a:rPr lang="ru-RU" dirty="0" smtClean="0"/>
              <a:t>Имеют </a:t>
            </a:r>
            <a:r>
              <a:rPr lang="ru-RU" dirty="0"/>
              <a:t>более </a:t>
            </a:r>
            <a:r>
              <a:rPr lang="ru-RU" b="1" dirty="0">
                <a:solidFill>
                  <a:srgbClr val="7030A0"/>
                </a:solidFill>
              </a:rPr>
              <a:t>высокие </a:t>
            </a:r>
            <a:r>
              <a:rPr lang="ru-RU" b="1" dirty="0" smtClean="0">
                <a:solidFill>
                  <a:srgbClr val="7030A0"/>
                </a:solidFill>
              </a:rPr>
              <a:t>интеллектуальные способности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Имеют </a:t>
            </a:r>
            <a:r>
              <a:rPr lang="ru-RU" b="1" dirty="0" smtClean="0">
                <a:solidFill>
                  <a:srgbClr val="7030A0"/>
                </a:solidFill>
              </a:rPr>
              <a:t>не </a:t>
            </a:r>
            <a:r>
              <a:rPr lang="ru-RU" b="1" dirty="0">
                <a:solidFill>
                  <a:srgbClr val="7030A0"/>
                </a:solidFill>
              </a:rPr>
              <a:t>насыщаемую познавательную </a:t>
            </a:r>
            <a:r>
              <a:rPr lang="ru-RU" b="1" dirty="0" smtClean="0">
                <a:solidFill>
                  <a:srgbClr val="7030A0"/>
                </a:solidFill>
              </a:rPr>
              <a:t>потребность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Испытывают </a:t>
            </a:r>
            <a:r>
              <a:rPr lang="ru-RU" b="1" dirty="0">
                <a:solidFill>
                  <a:srgbClr val="7030A0"/>
                </a:solidFill>
              </a:rPr>
              <a:t>радость от умственного </a:t>
            </a:r>
            <a:r>
              <a:rPr lang="ru-RU" b="1" dirty="0" smtClean="0">
                <a:solidFill>
                  <a:srgbClr val="7030A0"/>
                </a:solidFill>
              </a:rPr>
              <a:t>труда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Обладают </a:t>
            </a:r>
            <a:r>
              <a:rPr lang="ru-RU" b="1" dirty="0" smtClean="0">
                <a:solidFill>
                  <a:srgbClr val="7030A0"/>
                </a:solidFill>
              </a:rPr>
              <a:t>высокой скоростью </a:t>
            </a:r>
            <a:r>
              <a:rPr lang="ru-RU" b="1" dirty="0">
                <a:solidFill>
                  <a:srgbClr val="7030A0"/>
                </a:solidFill>
              </a:rPr>
              <a:t>развития </a:t>
            </a:r>
            <a:r>
              <a:rPr lang="ru-RU" dirty="0"/>
              <a:t>интеллектуальной и творческой </a:t>
            </a:r>
            <a:r>
              <a:rPr lang="ru-RU" dirty="0" smtClean="0"/>
              <a:t>сфер.</a:t>
            </a:r>
            <a:endParaRPr lang="ru-RU" dirty="0"/>
          </a:p>
          <a:p>
            <a:endParaRPr lang="ru-RU" dirty="0"/>
          </a:p>
        </p:txBody>
      </p:sp>
      <p:sp>
        <p:nvSpPr>
          <p:cNvPr id="32770" name="AutoShape 2" descr="Картинки по запросу учителя  работают с одаренными рисунок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4786322"/>
            <a:ext cx="1928826" cy="192882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1386</Words>
  <Application>Microsoft Office PowerPoint</Application>
  <PresentationFormat>Экран (4:3)</PresentationFormat>
  <Paragraphs>243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Система работы  по сопровождению и поддержке одаренных  и особо мотивированных учащихся (из опыта работы  МАОУ «Лицей № 1 им. Н. К. Крупской»)     </vt:lpstr>
      <vt:lpstr>Всероссийский конкурс эссе «25 предложений  или несвоевременные размышления о пяти пунктах Национальной образовательной инициативы «Наша Новая школа» </vt:lpstr>
      <vt:lpstr>Слайд 3</vt:lpstr>
      <vt:lpstr>С кем работать?</vt:lpstr>
      <vt:lpstr>«Банк одаренных» </vt:lpstr>
      <vt:lpstr>Процент использования данных «Банка одаренных» при подготовке к НПК </vt:lpstr>
      <vt:lpstr>Управленческие решения</vt:lpstr>
      <vt:lpstr>Локальная сеть лицея</vt:lpstr>
      <vt:lpstr>Признаки особо мотивированных учащихся:</vt:lpstr>
      <vt:lpstr>Мини-тест «Способны ли вы увидеть в своих учениках особо мотивированных»</vt:lpstr>
      <vt:lpstr>Каких “+” у Вас больше? Если чётных “+” больше, то Вы – нестандартный учитель, умеющий обнаружить, выявить, разглядеть скрытую незаурядную одарённость.  На практике такие учителя встречаются редко! </vt:lpstr>
      <vt:lpstr>Кому работать? </vt:lpstr>
      <vt:lpstr>Один на всех  и все за одного!</vt:lpstr>
      <vt:lpstr>  = конкретный потенциал  (знания, опыт, компетентности, способности).  </vt:lpstr>
      <vt:lpstr>Требования   к квалификационным категориям</vt:lpstr>
      <vt:lpstr>Анализ эффективность использования кадрового потенциала </vt:lpstr>
      <vt:lpstr>НОВЕЙШИЙ ТЕСТ ИНТЕЛЛЕКТА </vt:lpstr>
      <vt:lpstr>НОВЕЙШИЙ ТЕСТ ИНТЕЛЛЕКТА </vt:lpstr>
      <vt:lpstr>Слайд 19</vt:lpstr>
      <vt:lpstr>Как работать?</vt:lpstr>
      <vt:lpstr>Слайд 21</vt:lpstr>
      <vt:lpstr>Слайд 22</vt:lpstr>
      <vt:lpstr>Новые образовательные технологии</vt:lpstr>
      <vt:lpstr>Мобильные технологии! </vt:lpstr>
      <vt:lpstr>Слайд 25</vt:lpstr>
      <vt:lpstr>Слайд 26</vt:lpstr>
      <vt:lpstr>Слайд 27</vt:lpstr>
      <vt:lpstr>Слайд 28</vt:lpstr>
      <vt:lpstr>Слайд 29</vt:lpstr>
      <vt:lpstr>Слайд 30</vt:lpstr>
      <vt:lpstr>МИНИ-ТЕСТ  «Что мешает работать с одаренными?» </vt:lpstr>
      <vt:lpstr>Для чего работать?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сопровождению и поддержке одаренных и особо мотивированных учащихся (из опыта работы МАОУ «Лицей № 1 им. Н. К. Крупской»)   Николаева Ирина Вадимовна,  учитель географии  МАОУ «Лицей № 1 им. Н. К. Крупской» </dc:title>
  <dc:creator>Your User Name</dc:creator>
  <cp:lastModifiedBy>Ируся</cp:lastModifiedBy>
  <cp:revision>59</cp:revision>
  <dcterms:created xsi:type="dcterms:W3CDTF">2015-03-24T23:48:38Z</dcterms:created>
  <dcterms:modified xsi:type="dcterms:W3CDTF">2015-03-26T10:30:26Z</dcterms:modified>
</cp:coreProperties>
</file>