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9"/>
  </p:notesMasterIdLst>
  <p:sldIdLst>
    <p:sldId id="258" r:id="rId2"/>
    <p:sldId id="260" r:id="rId3"/>
    <p:sldId id="259" r:id="rId4"/>
    <p:sldId id="262" r:id="rId5"/>
    <p:sldId id="261" r:id="rId6"/>
    <p:sldId id="263" r:id="rId7"/>
    <p:sldId id="264" r:id="rId8"/>
    <p:sldId id="265" r:id="rId9"/>
    <p:sldId id="266" r:id="rId10"/>
    <p:sldId id="267" r:id="rId11"/>
    <p:sldId id="268" r:id="rId12"/>
    <p:sldId id="275" r:id="rId13"/>
    <p:sldId id="271" r:id="rId14"/>
    <p:sldId id="277" r:id="rId15"/>
    <p:sldId id="256" r:id="rId16"/>
    <p:sldId id="279" r:id="rId17"/>
    <p:sldId id="278" r:id="rId1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72939" autoAdjust="0"/>
  </p:normalViewPr>
  <p:slideViewPr>
    <p:cSldViewPr>
      <p:cViewPr varScale="1">
        <p:scale>
          <a:sx n="52" d="100"/>
          <a:sy n="52" d="100"/>
        </p:scale>
        <p:origin x="-189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CFAEA19-1491-4979-B600-FAB4629D1AED}" type="datetimeFigureOut">
              <a:rPr lang="ru-RU" smtClean="0"/>
              <a:pPr/>
              <a:t>03.09.2014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697A645-D498-4FEB-BBDA-47B3024BDF2A}"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D697A645-D498-4FEB-BBDA-47B3024BDF2A}" type="slidenum">
              <a:rPr lang="ru-RU" smtClean="0"/>
              <a:pPr/>
              <a:t>4</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D697A645-D498-4FEB-BBDA-47B3024BDF2A}" type="slidenum">
              <a:rPr lang="ru-RU" smtClean="0"/>
              <a:pPr/>
              <a:t>6</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D697A645-D498-4FEB-BBDA-47B3024BDF2A}" type="slidenum">
              <a:rPr lang="ru-RU" smtClean="0"/>
              <a:pPr/>
              <a:t>15</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Заголовок 28"/>
          <p:cNvSpPr>
            <a:spLocks noGrp="1"/>
          </p:cNvSpPr>
          <p:nvPr>
            <p:ph type="ctrTitle"/>
          </p:nvPr>
        </p:nvSpPr>
        <p:spPr>
          <a:xfrm>
            <a:off x="381000" y="4853411"/>
            <a:ext cx="8458200" cy="1222375"/>
          </a:xfrm>
        </p:spPr>
        <p:txBody>
          <a:bodyPr anchor="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16" name="Дата 15"/>
          <p:cNvSpPr>
            <a:spLocks noGrp="1"/>
          </p:cNvSpPr>
          <p:nvPr>
            <p:ph type="dt" sz="half" idx="10"/>
          </p:nvPr>
        </p:nvSpPr>
        <p:spPr/>
        <p:txBody>
          <a:bodyPr/>
          <a:lstStyle/>
          <a:p>
            <a:fld id="{5D9C5709-5A32-438F-81D2-F025E2341DDE}" type="datetimeFigureOut">
              <a:rPr lang="ru-RU" smtClean="0"/>
              <a:pPr/>
              <a:t>03.09.2014</a:t>
            </a:fld>
            <a:endParaRPr lang="ru-RU"/>
          </a:p>
        </p:txBody>
      </p:sp>
      <p:sp>
        <p:nvSpPr>
          <p:cNvPr id="2" name="Нижний колонтитул 1"/>
          <p:cNvSpPr>
            <a:spLocks noGrp="1"/>
          </p:cNvSpPr>
          <p:nvPr>
            <p:ph type="ftr" sz="quarter" idx="11"/>
          </p:nvPr>
        </p:nvSpPr>
        <p:spPr/>
        <p:txBody>
          <a:bodyPr/>
          <a:lstStyle/>
          <a:p>
            <a:endParaRPr lang="ru-RU"/>
          </a:p>
        </p:txBody>
      </p:sp>
      <p:sp>
        <p:nvSpPr>
          <p:cNvPr id="15" name="Номер слайда 14"/>
          <p:cNvSpPr>
            <a:spLocks noGrp="1"/>
          </p:cNvSpPr>
          <p:nvPr>
            <p:ph type="sldNum" sz="quarter" idx="12"/>
          </p:nvPr>
        </p:nvSpPr>
        <p:spPr>
          <a:xfrm>
            <a:off x="8229600" y="6473952"/>
            <a:ext cx="758952" cy="246888"/>
          </a:xfrm>
        </p:spPr>
        <p:txBody>
          <a:bodyPr/>
          <a:lstStyle/>
          <a:p>
            <a:fld id="{3812CEF0-9781-4314-BAED-7D340AD46B73}"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D9C5709-5A32-438F-81D2-F025E2341DDE}" type="datetimeFigureOut">
              <a:rPr lang="ru-RU" smtClean="0"/>
              <a:pPr/>
              <a:t>03.09.2014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812CEF0-9781-4314-BAED-7D340AD46B73}"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D9C5709-5A32-438F-81D2-F025E2341DDE}" type="datetimeFigureOut">
              <a:rPr lang="ru-RU" smtClean="0"/>
              <a:pPr/>
              <a:t>03.09.2014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812CEF0-9781-4314-BAED-7D340AD46B73}"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smtClean="0"/>
              <a:t>Образец заголовка</a:t>
            </a:r>
            <a:endParaRPr kumimoji="0" lang="en-US"/>
          </a:p>
        </p:txBody>
      </p:sp>
      <p:sp>
        <p:nvSpPr>
          <p:cNvPr id="27" name="Содержимое 26"/>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5D9C5709-5A32-438F-81D2-F025E2341DDE}" type="datetimeFigureOut">
              <a:rPr lang="ru-RU" smtClean="0"/>
              <a:pPr/>
              <a:t>03.09.2014</a:t>
            </a:fld>
            <a:endParaRPr lang="ru-RU"/>
          </a:p>
        </p:txBody>
      </p:sp>
      <p:sp>
        <p:nvSpPr>
          <p:cNvPr id="19" name="Нижний колонтитул 18"/>
          <p:cNvSpPr>
            <a:spLocks noGrp="1"/>
          </p:cNvSpPr>
          <p:nvPr>
            <p:ph type="ftr" sz="quarter" idx="11"/>
          </p:nvPr>
        </p:nvSpPr>
        <p:spPr>
          <a:xfrm>
            <a:off x="3581400" y="76200"/>
            <a:ext cx="2895600" cy="288925"/>
          </a:xfrm>
        </p:spPr>
        <p:txBody>
          <a:bodyPr/>
          <a:lstStyle/>
          <a:p>
            <a:endParaRPr lang="ru-RU"/>
          </a:p>
        </p:txBody>
      </p:sp>
      <p:sp>
        <p:nvSpPr>
          <p:cNvPr id="16" name="Номер слайда 15"/>
          <p:cNvSpPr>
            <a:spLocks noGrp="1"/>
          </p:cNvSpPr>
          <p:nvPr>
            <p:ph type="sldNum" sz="quarter" idx="12"/>
          </p:nvPr>
        </p:nvSpPr>
        <p:spPr>
          <a:xfrm>
            <a:off x="8229600" y="6473952"/>
            <a:ext cx="758952" cy="246888"/>
          </a:xfrm>
        </p:spPr>
        <p:txBody>
          <a:bodyPr/>
          <a:lstStyle/>
          <a:p>
            <a:fld id="{3812CEF0-9781-4314-BAED-7D340AD46B73}"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9" name="Дата 18"/>
          <p:cNvSpPr>
            <a:spLocks noGrp="1"/>
          </p:cNvSpPr>
          <p:nvPr>
            <p:ph type="dt" sz="half" idx="10"/>
          </p:nvPr>
        </p:nvSpPr>
        <p:spPr/>
        <p:txBody>
          <a:bodyPr/>
          <a:lstStyle/>
          <a:p>
            <a:fld id="{5D9C5709-5A32-438F-81D2-F025E2341DDE}" type="datetimeFigureOut">
              <a:rPr lang="ru-RU" smtClean="0"/>
              <a:pPr/>
              <a:t>03.09.2014</a:t>
            </a:fld>
            <a:endParaRPr lang="ru-RU"/>
          </a:p>
        </p:txBody>
      </p:sp>
      <p:sp>
        <p:nvSpPr>
          <p:cNvPr id="11" name="Нижний колонтитул 10"/>
          <p:cNvSpPr>
            <a:spLocks noGrp="1"/>
          </p:cNvSpPr>
          <p:nvPr>
            <p:ph type="ftr" sz="quarter" idx="11"/>
          </p:nvPr>
        </p:nvSpPr>
        <p:spPr/>
        <p:txBody>
          <a:bodyPr/>
          <a:lstStyle/>
          <a:p>
            <a:endParaRPr lang="ru-RU"/>
          </a:p>
        </p:txBody>
      </p:sp>
      <p:sp>
        <p:nvSpPr>
          <p:cNvPr id="16" name="Номер слайда 15"/>
          <p:cNvSpPr>
            <a:spLocks noGrp="1"/>
          </p:cNvSpPr>
          <p:nvPr>
            <p:ph type="sldNum" sz="quarter" idx="12"/>
          </p:nvPr>
        </p:nvSpPr>
        <p:spPr/>
        <p:txBody>
          <a:bodyPr/>
          <a:lstStyle/>
          <a:p>
            <a:fld id="{3812CEF0-9781-4314-BAED-7D340AD46B73}" type="slidenum">
              <a:rPr lang="ru-RU" smtClean="0"/>
              <a:pPr/>
              <a:t>‹#›</a:t>
            </a:fld>
            <a:endParaRPr lang="ru-RU"/>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4" name="Содержимое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0"/>
          </p:nvPr>
        </p:nvSpPr>
        <p:spPr/>
        <p:txBody>
          <a:bodyPr/>
          <a:lstStyle/>
          <a:p>
            <a:fld id="{5D9C5709-5A32-438F-81D2-F025E2341DDE}" type="datetimeFigureOut">
              <a:rPr lang="ru-RU" smtClean="0"/>
              <a:pPr/>
              <a:t>03.09.2014</a:t>
            </a:fld>
            <a:endParaRPr lang="ru-RU"/>
          </a:p>
        </p:txBody>
      </p:sp>
      <p:sp>
        <p:nvSpPr>
          <p:cNvPr id="10" name="Нижний колонтитул 9"/>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3812CEF0-9781-4314-BAED-7D340AD46B73}"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304800" y="5410200"/>
            <a:ext cx="8610600" cy="882650"/>
          </a:xfrm>
        </p:spPr>
        <p:txBody>
          <a:bodyPr anchor="ctr"/>
          <a:lstStyle>
            <a:lvl1pPr>
              <a:defRPr/>
            </a:lvl1pPr>
          </a:lstStyle>
          <a:p>
            <a:r>
              <a:rPr kumimoji="0" lang="ru-RU" smtClean="0"/>
              <a:t>Образец заголовка</a:t>
            </a:r>
            <a:endParaRPr kumimoji="0"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Содержимое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8" name="Содержимое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0"/>
          </p:nvPr>
        </p:nvSpPr>
        <p:spPr/>
        <p:txBody>
          <a:bodyPr/>
          <a:lstStyle/>
          <a:p>
            <a:fld id="{5D9C5709-5A32-438F-81D2-F025E2341DDE}" type="datetimeFigureOut">
              <a:rPr lang="ru-RU" smtClean="0"/>
              <a:pPr/>
              <a:t>03.09.2014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229600" y="6477000"/>
            <a:ext cx="762000" cy="246888"/>
          </a:xfrm>
        </p:spPr>
        <p:txBody>
          <a:bodyPr/>
          <a:lstStyle/>
          <a:p>
            <a:fld id="{3812CEF0-9781-4314-BAED-7D340AD46B73}" type="slidenum">
              <a:rPr lang="ru-RU" smtClean="0"/>
              <a:pPr/>
              <a:t>‹#›</a:t>
            </a:fld>
            <a:endParaRPr lang="ru-RU"/>
          </a:p>
        </p:txBody>
      </p:sp>
      <p:sp>
        <p:nvSpPr>
          <p:cNvPr id="11"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5D9C5709-5A32-438F-81D2-F025E2341DDE}" type="datetimeFigureOut">
              <a:rPr lang="ru-RU" smtClean="0"/>
              <a:pPr/>
              <a:t>03.09.2014</a:t>
            </a:fld>
            <a:endParaRPr lang="ru-RU"/>
          </a:p>
        </p:txBody>
      </p:sp>
      <p:sp>
        <p:nvSpPr>
          <p:cNvPr id="21" name="Нижний колонтитул 20"/>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812CEF0-9781-4314-BAED-7D340AD46B73}"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5D9C5709-5A32-438F-81D2-F025E2341DDE}" type="datetimeFigureOut">
              <a:rPr lang="ru-RU" smtClean="0"/>
              <a:pPr/>
              <a:t>03.09.2014</a:t>
            </a:fld>
            <a:endParaRPr lang="ru-RU"/>
          </a:p>
        </p:txBody>
      </p:sp>
      <p:sp>
        <p:nvSpPr>
          <p:cNvPr id="24" name="Нижний колонтитул 23"/>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812CEF0-9781-4314-BAED-7D340AD46B73}"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Заголовок 11"/>
          <p:cNvSpPr>
            <a:spLocks noGrp="1"/>
          </p:cNvSpPr>
          <p:nvPr>
            <p:ph type="title"/>
          </p:nvPr>
        </p:nvSpPr>
        <p:spPr>
          <a:xfrm>
            <a:off x="457200" y="5486400"/>
            <a:ext cx="8458200" cy="520700"/>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14" name="Содержимое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5D9C5709-5A32-438F-81D2-F025E2341DDE}" type="datetimeFigureOut">
              <a:rPr lang="ru-RU" smtClean="0"/>
              <a:pPr/>
              <a:t>03.09.2014</a:t>
            </a:fld>
            <a:endParaRPr lang="ru-RU"/>
          </a:p>
        </p:txBody>
      </p:sp>
      <p:sp>
        <p:nvSpPr>
          <p:cNvPr id="29" name="Нижний колонтитул 28"/>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812CEF0-9781-4314-BAED-7D340AD46B73}"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smtClean="0"/>
              <a:t>Вставка рисунка</a:t>
            </a:r>
            <a:endParaRPr kumimoji="0" lang="en-US" dirty="0"/>
          </a:p>
        </p:txBody>
      </p:sp>
      <p:sp>
        <p:nvSpPr>
          <p:cNvPr id="7" name="Дата 6"/>
          <p:cNvSpPr>
            <a:spLocks noGrp="1"/>
          </p:cNvSpPr>
          <p:nvPr>
            <p:ph type="dt" sz="half" idx="10"/>
          </p:nvPr>
        </p:nvSpPr>
        <p:spPr/>
        <p:txBody>
          <a:bodyPr/>
          <a:lstStyle/>
          <a:p>
            <a:fld id="{5D9C5709-5A32-438F-81D2-F025E2341DDE}" type="datetimeFigureOut">
              <a:rPr lang="ru-RU" smtClean="0"/>
              <a:pPr/>
              <a:t>03.09.2014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3812CEF0-9781-4314-BAED-7D340AD46B73}" type="slidenum">
              <a:rPr lang="ru-RU" smtClean="0"/>
              <a:pPr/>
              <a:t>‹#›</a:t>
            </a:fld>
            <a:endParaRPr lang="ru-RU"/>
          </a:p>
        </p:txBody>
      </p:sp>
      <p:sp>
        <p:nvSpPr>
          <p:cNvPr id="17" name="Заголовок 16"/>
          <p:cNvSpPr>
            <a:spLocks noGrp="1"/>
          </p:cNvSpPr>
          <p:nvPr>
            <p:ph type="title"/>
          </p:nvPr>
        </p:nvSpPr>
        <p:spPr>
          <a:xfrm>
            <a:off x="381000" y="4993760"/>
            <a:ext cx="5867400" cy="522288"/>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Текст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5D9C5709-5A32-438F-81D2-F025E2341DDE}" type="datetimeFigureOut">
              <a:rPr lang="ru-RU" smtClean="0"/>
              <a:pPr/>
              <a:t>03.09.2014</a:t>
            </a:fld>
            <a:endParaRPr lang="ru-RU"/>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ru-RU"/>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3812CEF0-9781-4314-BAED-7D340AD46B73}" type="slidenum">
              <a:rPr lang="ru-RU" smtClean="0"/>
              <a:pPr/>
              <a:t>‹#›</a:t>
            </a:fld>
            <a:endParaRPr lang="ru-RU"/>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kumimoji="0" lang="ru-RU" smtClean="0"/>
              <a:t>Образец заголовка</a:t>
            </a:r>
            <a:endParaRPr kumimoji="0"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Галина\Desktop\1281895447_oblozhka.jpg"/>
          <p:cNvPicPr>
            <a:picLocks noChangeAspect="1" noChangeArrowheads="1"/>
          </p:cNvPicPr>
          <p:nvPr/>
        </p:nvPicPr>
        <p:blipFill>
          <a:blip r:embed="rId2"/>
          <a:srcRect/>
          <a:stretch>
            <a:fillRect/>
          </a:stretch>
        </p:blipFill>
        <p:spPr bwMode="auto">
          <a:xfrm>
            <a:off x="0" y="0"/>
            <a:ext cx="9144000" cy="68580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Рисунок 1"/>
          <p:cNvSpPr>
            <a:spLocks noGrp="1"/>
          </p:cNvSpPr>
          <p:nvPr>
            <p:ph type="pic" idx="1"/>
          </p:nvPr>
        </p:nvSpPr>
        <p:spPr>
          <a:xfrm>
            <a:off x="1714480" y="616634"/>
            <a:ext cx="5643602" cy="3526746"/>
          </a:xfrm>
        </p:spPr>
      </p:sp>
      <p:sp>
        <p:nvSpPr>
          <p:cNvPr id="3" name="Заголовок 2"/>
          <p:cNvSpPr>
            <a:spLocks noGrp="1"/>
          </p:cNvSpPr>
          <p:nvPr>
            <p:ph type="title"/>
          </p:nvPr>
        </p:nvSpPr>
        <p:spPr>
          <a:xfrm>
            <a:off x="381000" y="4286256"/>
            <a:ext cx="8262966" cy="2571744"/>
          </a:xfrm>
        </p:spPr>
        <p:txBody>
          <a:bodyPr>
            <a:normAutofit/>
          </a:bodyPr>
          <a:lstStyle/>
          <a:p>
            <a:r>
              <a:rPr lang="ru-RU" sz="2800" dirty="0" smtClean="0">
                <a:solidFill>
                  <a:srgbClr val="C00000"/>
                </a:solidFill>
                <a:latin typeface="Arial Black" pitchFamily="34" charset="0"/>
              </a:rPr>
              <a:t>Войска углубились в половецкие степи, двигаясь в сторону Азовского моря. И 10 мая подошли к реке </a:t>
            </a:r>
            <a:r>
              <a:rPr lang="ru-RU" sz="2800" dirty="0" err="1" smtClean="0">
                <a:solidFill>
                  <a:srgbClr val="C00000"/>
                </a:solidFill>
                <a:latin typeface="Arial Black" pitchFamily="34" charset="0"/>
              </a:rPr>
              <a:t>Сююрлеи</a:t>
            </a:r>
            <a:r>
              <a:rPr lang="ru-RU" sz="2800" dirty="0" smtClean="0">
                <a:solidFill>
                  <a:srgbClr val="C00000"/>
                </a:solidFill>
                <a:latin typeface="Arial Black" pitchFamily="34" charset="0"/>
              </a:rPr>
              <a:t>, где напали на селение кочевников</a:t>
            </a:r>
            <a:endParaRPr lang="ru-RU" sz="2800" dirty="0">
              <a:solidFill>
                <a:srgbClr val="C00000"/>
              </a:solidFill>
              <a:latin typeface="Arial Black" pitchFamily="34" charset="0"/>
            </a:endParaRPr>
          </a:p>
        </p:txBody>
      </p:sp>
      <p:sp>
        <p:nvSpPr>
          <p:cNvPr id="4" name="Текст 3"/>
          <p:cNvSpPr>
            <a:spLocks noGrp="1"/>
          </p:cNvSpPr>
          <p:nvPr>
            <p:ph type="body" sz="half" idx="2"/>
          </p:nvPr>
        </p:nvSpPr>
        <p:spPr>
          <a:xfrm flipV="1">
            <a:off x="381000" y="6857999"/>
            <a:ext cx="5867400" cy="45719"/>
          </a:xfrm>
        </p:spPr>
        <p:txBody>
          <a:bodyPr>
            <a:normAutofit fontScale="25000" lnSpcReduction="20000"/>
          </a:bodyPr>
          <a:lstStyle/>
          <a:p>
            <a:endParaRPr lang="ru-RU"/>
          </a:p>
        </p:txBody>
      </p:sp>
      <p:pic>
        <p:nvPicPr>
          <p:cNvPr id="28675" name="Picture 3" descr="C:\Users\Галина\Desktop\7958b82baf63e5f304926a9ccca.jpg"/>
          <p:cNvPicPr>
            <a:picLocks noChangeAspect="1" noChangeArrowheads="1"/>
          </p:cNvPicPr>
          <p:nvPr/>
        </p:nvPicPr>
        <p:blipFill>
          <a:blip r:embed="rId2"/>
          <a:srcRect/>
          <a:stretch>
            <a:fillRect/>
          </a:stretch>
        </p:blipFill>
        <p:spPr bwMode="auto">
          <a:xfrm>
            <a:off x="1500166" y="214290"/>
            <a:ext cx="6286544" cy="413385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Рисунок 1"/>
          <p:cNvSpPr>
            <a:spLocks noGrp="1"/>
          </p:cNvSpPr>
          <p:nvPr>
            <p:ph type="pic" idx="1"/>
          </p:nvPr>
        </p:nvSpPr>
        <p:spPr>
          <a:xfrm>
            <a:off x="5143504" y="571480"/>
            <a:ext cx="3643338" cy="5857916"/>
          </a:xfrm>
        </p:spPr>
      </p:sp>
      <p:sp>
        <p:nvSpPr>
          <p:cNvPr id="3" name="Заголовок 2"/>
          <p:cNvSpPr>
            <a:spLocks noGrp="1"/>
          </p:cNvSpPr>
          <p:nvPr>
            <p:ph type="title"/>
          </p:nvPr>
        </p:nvSpPr>
        <p:spPr>
          <a:xfrm>
            <a:off x="214282" y="428604"/>
            <a:ext cx="5072098" cy="6215106"/>
          </a:xfrm>
        </p:spPr>
        <p:txBody>
          <a:bodyPr>
            <a:noAutofit/>
          </a:bodyPr>
          <a:lstStyle/>
          <a:p>
            <a:r>
              <a:rPr lang="ru-RU" sz="2800" dirty="0" smtClean="0">
                <a:solidFill>
                  <a:srgbClr val="C00000"/>
                </a:solidFill>
                <a:latin typeface="Arial Black" pitchFamily="34" charset="0"/>
              </a:rPr>
              <a:t>Разграбив богатые вежи, полк остался там ночевать. Хотя Игорь и хотел сразу же покинуть селение, Святослав </a:t>
            </a:r>
            <a:r>
              <a:rPr lang="ru-RU" sz="2800" dirty="0" err="1" smtClean="0">
                <a:solidFill>
                  <a:srgbClr val="C00000"/>
                </a:solidFill>
                <a:latin typeface="Arial Black" pitchFamily="34" charset="0"/>
              </a:rPr>
              <a:t>Ольгович</a:t>
            </a:r>
            <a:r>
              <a:rPr lang="ru-RU" sz="2800" dirty="0" smtClean="0">
                <a:solidFill>
                  <a:srgbClr val="C00000"/>
                </a:solidFill>
                <a:latin typeface="Arial Black" pitchFamily="34" charset="0"/>
              </a:rPr>
              <a:t> предложил отдохнуть после тяжелого боя, и князь согласился. Это была роковая ошибка</a:t>
            </a:r>
            <a:endParaRPr lang="ru-RU" sz="2800" dirty="0">
              <a:solidFill>
                <a:srgbClr val="C00000"/>
              </a:solidFill>
              <a:latin typeface="Arial Black" pitchFamily="34" charset="0"/>
            </a:endParaRPr>
          </a:p>
        </p:txBody>
      </p:sp>
      <p:sp>
        <p:nvSpPr>
          <p:cNvPr id="4" name="Текст 3"/>
          <p:cNvSpPr>
            <a:spLocks noGrp="1"/>
          </p:cNvSpPr>
          <p:nvPr>
            <p:ph type="body" sz="half" idx="2"/>
          </p:nvPr>
        </p:nvSpPr>
        <p:spPr>
          <a:xfrm>
            <a:off x="381000" y="7286652"/>
            <a:ext cx="5867400" cy="571504"/>
          </a:xfrm>
        </p:spPr>
        <p:txBody>
          <a:bodyPr/>
          <a:lstStyle/>
          <a:p>
            <a:endParaRPr lang="ru-RU" dirty="0"/>
          </a:p>
        </p:txBody>
      </p:sp>
      <p:pic>
        <p:nvPicPr>
          <p:cNvPr id="30722" name="Picture 2" descr="C:\Users\Галина\Desktop\1313741505_a0873f40de484a71f5924c04b11(3).jpg"/>
          <p:cNvPicPr>
            <a:picLocks noChangeAspect="1" noChangeArrowheads="1"/>
          </p:cNvPicPr>
          <p:nvPr/>
        </p:nvPicPr>
        <p:blipFill>
          <a:blip r:embed="rId2"/>
          <a:srcRect/>
          <a:stretch>
            <a:fillRect/>
          </a:stretch>
        </p:blipFill>
        <p:spPr bwMode="auto">
          <a:xfrm>
            <a:off x="5143504" y="500042"/>
            <a:ext cx="3643338" cy="6097608"/>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Рисунок 1"/>
          <p:cNvSpPr>
            <a:spLocks noGrp="1"/>
          </p:cNvSpPr>
          <p:nvPr>
            <p:ph type="pic" idx="1"/>
          </p:nvPr>
        </p:nvSpPr>
        <p:spPr>
          <a:xfrm>
            <a:off x="2143108" y="214290"/>
            <a:ext cx="5143536" cy="3571900"/>
          </a:xfrm>
        </p:spPr>
      </p:sp>
      <p:sp>
        <p:nvSpPr>
          <p:cNvPr id="3" name="Заголовок 2"/>
          <p:cNvSpPr>
            <a:spLocks noGrp="1"/>
          </p:cNvSpPr>
          <p:nvPr>
            <p:ph type="title"/>
          </p:nvPr>
        </p:nvSpPr>
        <p:spPr>
          <a:xfrm rot="10800000" flipV="1">
            <a:off x="428596" y="4214818"/>
            <a:ext cx="8429684" cy="2643182"/>
          </a:xfrm>
        </p:spPr>
        <p:txBody>
          <a:bodyPr>
            <a:normAutofit/>
          </a:bodyPr>
          <a:lstStyle/>
          <a:p>
            <a:r>
              <a:rPr lang="ru-RU" sz="2800" dirty="0" smtClean="0">
                <a:solidFill>
                  <a:srgbClr val="C00000"/>
                </a:solidFill>
                <a:latin typeface="Arial Black" pitchFamily="34" charset="0"/>
              </a:rPr>
              <a:t>Утром вокруг селения собрались войска половцев. Отступать было некуда, и полки Киевской Руси, как могли, удерживали оборону. Но силы были далеко не равными</a:t>
            </a:r>
            <a:r>
              <a:rPr lang="ru-RU" dirty="0" smtClean="0">
                <a:solidFill>
                  <a:srgbClr val="C00000"/>
                </a:solidFill>
                <a:latin typeface="Arial Black" pitchFamily="34" charset="0"/>
              </a:rPr>
              <a:t> </a:t>
            </a:r>
            <a:endParaRPr lang="ru-RU" dirty="0"/>
          </a:p>
        </p:txBody>
      </p:sp>
      <p:sp>
        <p:nvSpPr>
          <p:cNvPr id="4" name="Текст 3"/>
          <p:cNvSpPr>
            <a:spLocks noGrp="1"/>
          </p:cNvSpPr>
          <p:nvPr>
            <p:ph type="body" sz="half" idx="2"/>
          </p:nvPr>
        </p:nvSpPr>
        <p:spPr>
          <a:xfrm>
            <a:off x="357158" y="7286652"/>
            <a:ext cx="5867400" cy="339698"/>
          </a:xfrm>
        </p:spPr>
        <p:txBody>
          <a:bodyPr/>
          <a:lstStyle/>
          <a:p>
            <a:endParaRPr lang="ru-RU" dirty="0"/>
          </a:p>
        </p:txBody>
      </p:sp>
      <p:pic>
        <p:nvPicPr>
          <p:cNvPr id="31746" name="Picture 2" descr="C:\Users\Галина\Desktop\thumbphoto3950x1125x1x16777215_bitva.jpg"/>
          <p:cNvPicPr>
            <a:picLocks noChangeAspect="1" noChangeArrowheads="1"/>
          </p:cNvPicPr>
          <p:nvPr/>
        </p:nvPicPr>
        <p:blipFill>
          <a:blip r:embed="rId2"/>
          <a:srcRect/>
          <a:stretch>
            <a:fillRect/>
          </a:stretch>
        </p:blipFill>
        <p:spPr bwMode="auto">
          <a:xfrm>
            <a:off x="1857356" y="214290"/>
            <a:ext cx="5500726" cy="3896618"/>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357158" y="0"/>
            <a:ext cx="8501122" cy="3500438"/>
          </a:xfrm>
        </p:spPr>
        <p:txBody>
          <a:bodyPr>
            <a:noAutofit/>
          </a:bodyPr>
          <a:lstStyle/>
          <a:p>
            <a:r>
              <a:rPr lang="ru-RU" sz="2800" dirty="0" smtClean="0">
                <a:solidFill>
                  <a:srgbClr val="C00000"/>
                </a:solidFill>
                <a:latin typeface="Arial Black" pitchFamily="34" charset="0"/>
              </a:rPr>
              <a:t>Кроме того, у осажденных не было воды и продуктов, все были измотаны утомительным долгим походом. Поэтому войско князя Игоря потерпело поражение.</a:t>
            </a:r>
            <a:br>
              <a:rPr lang="ru-RU" sz="2800" dirty="0" smtClean="0">
                <a:solidFill>
                  <a:srgbClr val="C00000"/>
                </a:solidFill>
                <a:latin typeface="Arial Black" pitchFamily="34" charset="0"/>
              </a:rPr>
            </a:br>
            <a:r>
              <a:rPr lang="ru-RU" sz="2800" dirty="0" smtClean="0">
                <a:solidFill>
                  <a:srgbClr val="C00000"/>
                </a:solidFill>
                <a:latin typeface="Arial Black" pitchFamily="34" charset="0"/>
              </a:rPr>
              <a:t>Полк Киевской Руси был разгромлен. Князь Игорь получил ранение и попал в плен</a:t>
            </a:r>
            <a:endParaRPr lang="ru-RU" sz="2800" dirty="0">
              <a:latin typeface="Arial Black" pitchFamily="34" charset="0"/>
            </a:endParaRPr>
          </a:p>
        </p:txBody>
      </p:sp>
      <p:sp>
        <p:nvSpPr>
          <p:cNvPr id="4" name="Текст 3"/>
          <p:cNvSpPr>
            <a:spLocks noGrp="1"/>
          </p:cNvSpPr>
          <p:nvPr>
            <p:ph type="body" sz="half" idx="2"/>
          </p:nvPr>
        </p:nvSpPr>
        <p:spPr>
          <a:xfrm flipV="1">
            <a:off x="381000" y="6857999"/>
            <a:ext cx="5867400" cy="45719"/>
          </a:xfrm>
        </p:spPr>
        <p:txBody>
          <a:bodyPr>
            <a:normAutofit fontScale="25000" lnSpcReduction="20000"/>
          </a:bodyPr>
          <a:lstStyle/>
          <a:p>
            <a:endParaRPr lang="ru-RU" dirty="0"/>
          </a:p>
        </p:txBody>
      </p:sp>
      <p:sp>
        <p:nvSpPr>
          <p:cNvPr id="5" name="Рисунок 1"/>
          <p:cNvSpPr>
            <a:spLocks noGrp="1"/>
          </p:cNvSpPr>
          <p:nvPr>
            <p:ph type="pic" idx="1"/>
          </p:nvPr>
        </p:nvSpPr>
        <p:spPr>
          <a:xfrm>
            <a:off x="2500298" y="3929066"/>
            <a:ext cx="4071966" cy="2357454"/>
          </a:xfrm>
        </p:spPr>
      </p:sp>
      <p:pic>
        <p:nvPicPr>
          <p:cNvPr id="32771" name="Picture 3" descr="C:\Users\Галина\Desktop\posterlux-russkaya_jivopis-mrj1038.jpg"/>
          <p:cNvPicPr>
            <a:picLocks noChangeAspect="1" noChangeArrowheads="1"/>
          </p:cNvPicPr>
          <p:nvPr/>
        </p:nvPicPr>
        <p:blipFill>
          <a:blip r:embed="rId2"/>
          <a:srcRect/>
          <a:stretch>
            <a:fillRect/>
          </a:stretch>
        </p:blipFill>
        <p:spPr bwMode="auto">
          <a:xfrm>
            <a:off x="1857355" y="3571876"/>
            <a:ext cx="5786479" cy="3071834"/>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Рисунок 1"/>
          <p:cNvSpPr>
            <a:spLocks noGrp="1"/>
          </p:cNvSpPr>
          <p:nvPr>
            <p:ph type="pic" idx="1"/>
          </p:nvPr>
        </p:nvSpPr>
        <p:spPr>
          <a:xfrm>
            <a:off x="6143636" y="1000108"/>
            <a:ext cx="1785950" cy="1571636"/>
          </a:xfrm>
        </p:spPr>
      </p:sp>
      <p:sp>
        <p:nvSpPr>
          <p:cNvPr id="3" name="Заголовок 2"/>
          <p:cNvSpPr>
            <a:spLocks noGrp="1"/>
          </p:cNvSpPr>
          <p:nvPr>
            <p:ph type="title"/>
          </p:nvPr>
        </p:nvSpPr>
        <p:spPr>
          <a:xfrm>
            <a:off x="0" y="0"/>
            <a:ext cx="5143504" cy="7215214"/>
          </a:xfrm>
        </p:spPr>
        <p:txBody>
          <a:bodyPr>
            <a:normAutofit fontScale="90000"/>
          </a:bodyPr>
          <a:lstStyle/>
          <a:p>
            <a:r>
              <a:rPr lang="ru-RU" sz="3100" dirty="0" smtClean="0">
                <a:solidFill>
                  <a:srgbClr val="C00000"/>
                </a:solidFill>
                <a:latin typeface="Arial Black" pitchFamily="34" charset="0"/>
              </a:rPr>
              <a:t>Бежать от половцев полководец смог только через год. Весной 1186 года он вернулся домой. После неудачного похода Игорь еще неоднократно воевал с половцами, на этот раз все сражения заканчивались победой</a:t>
            </a:r>
            <a:endParaRPr lang="ru-RU" dirty="0"/>
          </a:p>
        </p:txBody>
      </p:sp>
      <p:sp>
        <p:nvSpPr>
          <p:cNvPr id="4" name="Текст 3"/>
          <p:cNvSpPr>
            <a:spLocks noGrp="1"/>
          </p:cNvSpPr>
          <p:nvPr>
            <p:ph type="body" sz="half" idx="2"/>
          </p:nvPr>
        </p:nvSpPr>
        <p:spPr>
          <a:xfrm>
            <a:off x="381000" y="0"/>
            <a:ext cx="2762240" cy="45719"/>
          </a:xfrm>
        </p:spPr>
        <p:txBody>
          <a:bodyPr>
            <a:normAutofit fontScale="25000" lnSpcReduction="20000"/>
          </a:bodyPr>
          <a:lstStyle/>
          <a:p>
            <a:endParaRPr lang="ru-RU" dirty="0"/>
          </a:p>
        </p:txBody>
      </p:sp>
      <p:pic>
        <p:nvPicPr>
          <p:cNvPr id="1026" name="Picture 2" descr="C:\Users\Галина\Desktop\1228076939_igor.jpg"/>
          <p:cNvPicPr>
            <a:picLocks noChangeAspect="1" noChangeArrowheads="1"/>
          </p:cNvPicPr>
          <p:nvPr/>
        </p:nvPicPr>
        <p:blipFill>
          <a:blip r:embed="rId2"/>
          <a:srcRect/>
          <a:stretch>
            <a:fillRect/>
          </a:stretch>
        </p:blipFill>
        <p:spPr bwMode="auto">
          <a:xfrm>
            <a:off x="4786314" y="0"/>
            <a:ext cx="4357686" cy="664371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Галина\Desktop\55bfa61815e5.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8" name="Заголовок 7"/>
          <p:cNvSpPr>
            <a:spLocks noGrp="1"/>
          </p:cNvSpPr>
          <p:nvPr>
            <p:ph type="title"/>
          </p:nvPr>
        </p:nvSpPr>
        <p:spPr>
          <a:xfrm flipH="1">
            <a:off x="428596" y="5143512"/>
            <a:ext cx="9858444" cy="1214446"/>
          </a:xfrm>
        </p:spPr>
        <p:txBody>
          <a:bodyPr>
            <a:normAutofit/>
          </a:bodyPr>
          <a:lstStyle/>
          <a:p>
            <a:r>
              <a:rPr lang="ru-RU" sz="2800" dirty="0" smtClean="0">
                <a:solidFill>
                  <a:srgbClr val="C00000"/>
                </a:solidFill>
                <a:latin typeface="Arial Black" pitchFamily="34" charset="0"/>
              </a:rPr>
              <a:t>          композиция произведения</a:t>
            </a:r>
            <a:endParaRPr lang="ru-RU" sz="2800" dirty="0">
              <a:solidFill>
                <a:srgbClr val="C00000"/>
              </a:solidFill>
              <a:latin typeface="Arial Black" pitchFamily="34" charset="0"/>
            </a:endParaRPr>
          </a:p>
        </p:txBody>
      </p:sp>
      <p:sp>
        <p:nvSpPr>
          <p:cNvPr id="9" name="Содержимое 8"/>
          <p:cNvSpPr>
            <a:spLocks noGrp="1"/>
          </p:cNvSpPr>
          <p:nvPr>
            <p:ph sz="half" idx="1"/>
          </p:nvPr>
        </p:nvSpPr>
        <p:spPr>
          <a:xfrm flipV="1">
            <a:off x="3575050" y="5410199"/>
            <a:ext cx="68256" cy="45719"/>
          </a:xfrm>
        </p:spPr>
        <p:txBody>
          <a:bodyPr>
            <a:normAutofit fontScale="25000" lnSpcReduction="20000"/>
          </a:bodyPr>
          <a:lstStyle/>
          <a:p>
            <a:endParaRPr lang="ru-RU" dirty="0"/>
          </a:p>
        </p:txBody>
      </p:sp>
      <p:sp>
        <p:nvSpPr>
          <p:cNvPr id="10" name="Текст 9"/>
          <p:cNvSpPr>
            <a:spLocks noGrp="1"/>
          </p:cNvSpPr>
          <p:nvPr>
            <p:ph type="body" idx="2"/>
          </p:nvPr>
        </p:nvSpPr>
        <p:spPr>
          <a:xfrm flipV="1">
            <a:off x="0" y="6215081"/>
            <a:ext cx="45719" cy="45719"/>
          </a:xfrm>
        </p:spPr>
        <p:txBody>
          <a:bodyPr>
            <a:normAutofit fontScale="25000" lnSpcReduction="20000"/>
          </a:bodyPr>
          <a:lstStyle/>
          <a:p>
            <a:endParaRPr lang="ru-RU" dirty="0"/>
          </a:p>
        </p:txBody>
      </p:sp>
    </p:spTree>
  </p:cSld>
  <p:clrMapOvr>
    <a:masterClrMapping/>
  </p:clrMapOvr>
  <p:transition>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Галина\Desktop\original.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Галина\Desktop\Презентация1.jpg"/>
          <p:cNvPicPr>
            <a:picLocks noChangeAspect="1" noChangeArrowheads="1"/>
          </p:cNvPicPr>
          <p:nvPr/>
        </p:nvPicPr>
        <p:blipFill>
          <a:blip r:embed="rId2"/>
          <a:srcRect/>
          <a:stretch>
            <a:fillRect/>
          </a:stretch>
        </p:blipFill>
        <p:spPr bwMode="auto">
          <a:xfrm>
            <a:off x="1" y="357166"/>
            <a:ext cx="9144000" cy="6215106"/>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Рисунок 7"/>
          <p:cNvSpPr>
            <a:spLocks noGrp="1"/>
          </p:cNvSpPr>
          <p:nvPr>
            <p:ph type="pic" idx="1"/>
          </p:nvPr>
        </p:nvSpPr>
        <p:spPr>
          <a:xfrm>
            <a:off x="3505200" y="616634"/>
            <a:ext cx="5029200" cy="2669490"/>
          </a:xfrm>
        </p:spPr>
      </p:sp>
      <p:sp>
        <p:nvSpPr>
          <p:cNvPr id="3" name="Заголовок 2"/>
          <p:cNvSpPr>
            <a:spLocks noGrp="1"/>
          </p:cNvSpPr>
          <p:nvPr>
            <p:ph type="title"/>
          </p:nvPr>
        </p:nvSpPr>
        <p:spPr>
          <a:xfrm>
            <a:off x="381000" y="714356"/>
            <a:ext cx="2833678" cy="1285884"/>
          </a:xfrm>
        </p:spPr>
        <p:txBody>
          <a:bodyPr>
            <a:normAutofit/>
          </a:bodyPr>
          <a:lstStyle/>
          <a:p>
            <a:r>
              <a:rPr lang="ru-RU" sz="1000" b="0" dirty="0" smtClean="0">
                <a:latin typeface="Arial Black" pitchFamily="34" charset="0"/>
              </a:rPr>
              <a:t>Стела, посвященная походу князя Игоря на половцев</a:t>
            </a:r>
            <a:endParaRPr lang="ru-RU" sz="1000" b="0" dirty="0">
              <a:latin typeface="Arial Black" pitchFamily="34" charset="0"/>
            </a:endParaRPr>
          </a:p>
        </p:txBody>
      </p:sp>
      <p:sp>
        <p:nvSpPr>
          <p:cNvPr id="6" name="Текст 5"/>
          <p:cNvSpPr>
            <a:spLocks noGrp="1"/>
          </p:cNvSpPr>
          <p:nvPr>
            <p:ph type="body" sz="half" idx="2"/>
          </p:nvPr>
        </p:nvSpPr>
        <p:spPr>
          <a:xfrm>
            <a:off x="642910" y="4286256"/>
            <a:ext cx="8215370" cy="2015312"/>
          </a:xfrm>
        </p:spPr>
        <p:txBody>
          <a:bodyPr>
            <a:noAutofit/>
          </a:bodyPr>
          <a:lstStyle/>
          <a:p>
            <a:r>
              <a:rPr lang="ru-RU" sz="2800" dirty="0" smtClean="0">
                <a:solidFill>
                  <a:srgbClr val="C00000"/>
                </a:solidFill>
                <a:latin typeface="Arial Black" pitchFamily="34" charset="0"/>
              </a:rPr>
              <a:t>«Слово о    полку Игореве» посвящено неудачному походу против половцев </a:t>
            </a:r>
          </a:p>
          <a:p>
            <a:r>
              <a:rPr lang="ru-RU" sz="2800" dirty="0" smtClean="0">
                <a:solidFill>
                  <a:srgbClr val="C00000"/>
                </a:solidFill>
                <a:latin typeface="Arial Black" pitchFamily="34" charset="0"/>
              </a:rPr>
              <a:t> в 1185 г.  новгород-северского      </a:t>
            </a:r>
          </a:p>
          <a:p>
            <a:r>
              <a:rPr lang="ru-RU" sz="2800" dirty="0" smtClean="0">
                <a:solidFill>
                  <a:srgbClr val="C00000"/>
                </a:solidFill>
                <a:latin typeface="Arial Black" pitchFamily="34" charset="0"/>
              </a:rPr>
              <a:t>князя Игоря </a:t>
            </a:r>
            <a:r>
              <a:rPr lang="ru-RU" sz="2800" dirty="0" err="1" smtClean="0">
                <a:solidFill>
                  <a:srgbClr val="C00000"/>
                </a:solidFill>
                <a:latin typeface="Arial Black" pitchFamily="34" charset="0"/>
              </a:rPr>
              <a:t>Святославича</a:t>
            </a:r>
            <a:endParaRPr lang="ru-RU" sz="2800" dirty="0">
              <a:solidFill>
                <a:srgbClr val="C00000"/>
              </a:solidFill>
              <a:latin typeface="Arial Black" pitchFamily="34" charset="0"/>
            </a:endParaRPr>
          </a:p>
        </p:txBody>
      </p:sp>
      <p:pic>
        <p:nvPicPr>
          <p:cNvPr id="4098" name="Picture 2" descr="C:\Users\Галина\Desktop\kneze-Igor1.jpg"/>
          <p:cNvPicPr>
            <a:picLocks noChangeAspect="1" noChangeArrowheads="1"/>
          </p:cNvPicPr>
          <p:nvPr/>
        </p:nvPicPr>
        <p:blipFill>
          <a:blip r:embed="rId2"/>
          <a:srcRect/>
          <a:stretch>
            <a:fillRect/>
          </a:stretch>
        </p:blipFill>
        <p:spPr bwMode="auto">
          <a:xfrm>
            <a:off x="3500430" y="571480"/>
            <a:ext cx="5072098" cy="321471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Рисунок 3"/>
          <p:cNvSpPr>
            <a:spLocks noGrp="1"/>
          </p:cNvSpPr>
          <p:nvPr>
            <p:ph type="pic" idx="1"/>
          </p:nvPr>
        </p:nvSpPr>
        <p:spPr>
          <a:xfrm>
            <a:off x="1643042" y="3000372"/>
            <a:ext cx="5429288" cy="3357586"/>
          </a:xfrm>
        </p:spPr>
      </p:sp>
      <p:sp>
        <p:nvSpPr>
          <p:cNvPr id="3" name="Заголовок 2"/>
          <p:cNvSpPr>
            <a:spLocks noGrp="1"/>
          </p:cNvSpPr>
          <p:nvPr>
            <p:ph type="title"/>
          </p:nvPr>
        </p:nvSpPr>
        <p:spPr>
          <a:xfrm>
            <a:off x="285720" y="0"/>
            <a:ext cx="8858280" cy="2643182"/>
          </a:xfrm>
        </p:spPr>
        <p:txBody>
          <a:bodyPr>
            <a:normAutofit/>
          </a:bodyPr>
          <a:lstStyle/>
          <a:p>
            <a:r>
              <a:rPr lang="ru-RU" sz="2800" dirty="0" smtClean="0">
                <a:solidFill>
                  <a:srgbClr val="C00000"/>
                </a:solidFill>
                <a:latin typeface="Arial Black" pitchFamily="34" charset="0"/>
              </a:rPr>
              <a:t>Киевская Русь много веков воевала с половецкими племенами, населявшими степи. Начало </a:t>
            </a:r>
            <a:r>
              <a:rPr lang="en-US" sz="2800" dirty="0" smtClean="0">
                <a:solidFill>
                  <a:srgbClr val="C00000"/>
                </a:solidFill>
                <a:latin typeface="Arial Black" pitchFamily="34" charset="0"/>
              </a:rPr>
              <a:t>XII</a:t>
            </a:r>
            <a:r>
              <a:rPr lang="ru-RU" sz="2800" dirty="0" smtClean="0">
                <a:solidFill>
                  <a:srgbClr val="C00000"/>
                </a:solidFill>
                <a:latin typeface="Arial Black" pitchFamily="34" charset="0"/>
              </a:rPr>
              <a:t> века тоже ознаменовалось многочисленными битвами</a:t>
            </a:r>
            <a:endParaRPr lang="ru-RU" sz="2800" dirty="0">
              <a:solidFill>
                <a:srgbClr val="C00000"/>
              </a:solidFill>
              <a:latin typeface="Arial Black" pitchFamily="34" charset="0"/>
            </a:endParaRPr>
          </a:p>
        </p:txBody>
      </p:sp>
      <p:sp>
        <p:nvSpPr>
          <p:cNvPr id="5" name="Текст 4"/>
          <p:cNvSpPr>
            <a:spLocks noGrp="1"/>
          </p:cNvSpPr>
          <p:nvPr>
            <p:ph type="body" sz="half" idx="2"/>
          </p:nvPr>
        </p:nvSpPr>
        <p:spPr>
          <a:xfrm flipV="1">
            <a:off x="357158" y="6857998"/>
            <a:ext cx="5867400" cy="45719"/>
          </a:xfrm>
        </p:spPr>
        <p:txBody>
          <a:bodyPr>
            <a:normAutofit fontScale="25000" lnSpcReduction="20000"/>
          </a:bodyPr>
          <a:lstStyle/>
          <a:p>
            <a:endParaRPr lang="ru-RU" dirty="0">
              <a:cs typeface="DaunPenh" pitchFamily="2" charset="0"/>
            </a:endParaRPr>
          </a:p>
        </p:txBody>
      </p:sp>
      <p:pic>
        <p:nvPicPr>
          <p:cNvPr id="3074" name="Picture 2" descr="C:\Users\Галина\Desktop\11-01.jpg"/>
          <p:cNvPicPr>
            <a:picLocks noChangeAspect="1" noChangeArrowheads="1"/>
          </p:cNvPicPr>
          <p:nvPr/>
        </p:nvPicPr>
        <p:blipFill>
          <a:blip r:embed="rId2"/>
          <a:srcRect/>
          <a:stretch>
            <a:fillRect/>
          </a:stretch>
        </p:blipFill>
        <p:spPr bwMode="auto">
          <a:xfrm>
            <a:off x="1500166" y="2643182"/>
            <a:ext cx="6357982" cy="4000528"/>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0" y="0"/>
            <a:ext cx="5143504" cy="6500834"/>
          </a:xfrm>
        </p:spPr>
        <p:txBody>
          <a:bodyPr>
            <a:noAutofit/>
          </a:bodyPr>
          <a:lstStyle/>
          <a:p>
            <a:r>
              <a:rPr lang="ru-RU" sz="2800" dirty="0" smtClean="0">
                <a:solidFill>
                  <a:srgbClr val="C00000"/>
                </a:solidFill>
                <a:latin typeface="Arial Black" pitchFamily="34" charset="0"/>
              </a:rPr>
              <a:t>Положение  Руси осложнялось разрозненностью русских  князей. </a:t>
            </a:r>
            <a:br>
              <a:rPr lang="ru-RU" sz="2800" dirty="0" smtClean="0">
                <a:solidFill>
                  <a:srgbClr val="C00000"/>
                </a:solidFill>
                <a:latin typeface="Arial Black" pitchFamily="34" charset="0"/>
              </a:rPr>
            </a:br>
            <a:r>
              <a:rPr lang="ru-RU" sz="2800" dirty="0" smtClean="0">
                <a:solidFill>
                  <a:srgbClr val="C00000"/>
                </a:solidFill>
                <a:latin typeface="Arial Black" pitchFamily="34" charset="0"/>
              </a:rPr>
              <a:t>Мелкие княжества-«</a:t>
            </a:r>
            <a:r>
              <a:rPr lang="ru-RU" sz="2800" dirty="0" err="1" smtClean="0">
                <a:solidFill>
                  <a:srgbClr val="C00000"/>
                </a:solidFill>
                <a:latin typeface="Arial Black" pitchFamily="34" charset="0"/>
              </a:rPr>
              <a:t>полугосударства</a:t>
            </a:r>
            <a:r>
              <a:rPr lang="ru-RU" sz="2800" dirty="0" smtClean="0">
                <a:solidFill>
                  <a:srgbClr val="C00000"/>
                </a:solidFill>
                <a:latin typeface="Arial Black" pitchFamily="34" charset="0"/>
              </a:rPr>
              <a:t>» враждовали между собой за владения, вели братоубийственные войны</a:t>
            </a:r>
            <a:endParaRPr lang="ru-RU" sz="2800" dirty="0">
              <a:solidFill>
                <a:srgbClr val="C00000"/>
              </a:solidFill>
              <a:latin typeface="Arial Black" pitchFamily="34" charset="0"/>
            </a:endParaRPr>
          </a:p>
        </p:txBody>
      </p:sp>
      <p:sp>
        <p:nvSpPr>
          <p:cNvPr id="4" name="Текст 3"/>
          <p:cNvSpPr>
            <a:spLocks noGrp="1"/>
          </p:cNvSpPr>
          <p:nvPr>
            <p:ph type="body" sz="half" idx="2"/>
          </p:nvPr>
        </p:nvSpPr>
        <p:spPr>
          <a:xfrm>
            <a:off x="381000" y="7286652"/>
            <a:ext cx="5867400" cy="71438"/>
          </a:xfrm>
        </p:spPr>
        <p:txBody>
          <a:bodyPr>
            <a:normAutofit fontScale="25000" lnSpcReduction="20000"/>
          </a:bodyPr>
          <a:lstStyle/>
          <a:p>
            <a:endParaRPr lang="ru-RU" dirty="0"/>
          </a:p>
        </p:txBody>
      </p:sp>
      <p:pic>
        <p:nvPicPr>
          <p:cNvPr id="1029" name="Picture 5" descr="C:\Users\Галина\Desktop\464629110.jpg"/>
          <p:cNvPicPr>
            <a:picLocks noChangeAspect="1" noChangeArrowheads="1"/>
          </p:cNvPicPr>
          <p:nvPr/>
        </p:nvPicPr>
        <p:blipFill>
          <a:blip r:embed="rId3"/>
          <a:srcRect/>
          <a:stretch>
            <a:fillRect/>
          </a:stretch>
        </p:blipFill>
        <p:spPr bwMode="auto">
          <a:xfrm>
            <a:off x="5000628" y="428604"/>
            <a:ext cx="3929090" cy="5857916"/>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28596" y="0"/>
            <a:ext cx="8429716" cy="3214710"/>
          </a:xfrm>
        </p:spPr>
        <p:txBody>
          <a:bodyPr>
            <a:noAutofit/>
          </a:bodyPr>
          <a:lstStyle/>
          <a:p>
            <a:r>
              <a:rPr lang="ru-RU" sz="2800" dirty="0" smtClean="0">
                <a:solidFill>
                  <a:srgbClr val="C00000"/>
                </a:solidFill>
                <a:latin typeface="Arial Black" pitchFamily="34" charset="0"/>
              </a:rPr>
              <a:t>Весной 1185 года половецкий хан </a:t>
            </a:r>
            <a:r>
              <a:rPr lang="ru-RU" sz="2800" dirty="0" err="1" smtClean="0">
                <a:solidFill>
                  <a:srgbClr val="C00000"/>
                </a:solidFill>
                <a:latin typeface="Arial Black" pitchFamily="34" charset="0"/>
              </a:rPr>
              <a:t>Кончак</a:t>
            </a:r>
            <a:r>
              <a:rPr lang="ru-RU" sz="2800" dirty="0" smtClean="0">
                <a:solidFill>
                  <a:srgbClr val="C00000"/>
                </a:solidFill>
                <a:latin typeface="Arial Black" pitchFamily="34" charset="0"/>
              </a:rPr>
              <a:t> напал на Русь. Но киевские князья </a:t>
            </a:r>
            <a:r>
              <a:rPr lang="ru-RU" sz="2800" dirty="0" err="1" smtClean="0">
                <a:solidFill>
                  <a:srgbClr val="C00000"/>
                </a:solidFill>
                <a:latin typeface="Arial Black" pitchFamily="34" charset="0"/>
              </a:rPr>
              <a:t>Рюрик</a:t>
            </a:r>
            <a:r>
              <a:rPr lang="ru-RU" sz="2800" dirty="0" smtClean="0">
                <a:solidFill>
                  <a:srgbClr val="C00000"/>
                </a:solidFill>
                <a:latin typeface="Arial Black" pitchFamily="34" charset="0"/>
              </a:rPr>
              <a:t> и Святослав сумели отбить вотчину от недруга. Легендарное сражение на Хороле закончилось полным разгромом половцев</a:t>
            </a:r>
            <a:endParaRPr lang="ru-RU" sz="2800" dirty="0">
              <a:solidFill>
                <a:srgbClr val="C00000"/>
              </a:solidFill>
            </a:endParaRPr>
          </a:p>
        </p:txBody>
      </p:sp>
      <p:sp>
        <p:nvSpPr>
          <p:cNvPr id="6" name="Текст 5"/>
          <p:cNvSpPr>
            <a:spLocks noGrp="1"/>
          </p:cNvSpPr>
          <p:nvPr>
            <p:ph type="body" sz="half" idx="2"/>
          </p:nvPr>
        </p:nvSpPr>
        <p:spPr>
          <a:xfrm flipV="1">
            <a:off x="381000" y="7240932"/>
            <a:ext cx="5867400" cy="45719"/>
          </a:xfrm>
        </p:spPr>
        <p:txBody>
          <a:bodyPr>
            <a:normAutofit fontScale="25000" lnSpcReduction="20000"/>
          </a:bodyPr>
          <a:lstStyle/>
          <a:p>
            <a:endParaRPr lang="ru-RU" dirty="0"/>
          </a:p>
        </p:txBody>
      </p:sp>
      <p:pic>
        <p:nvPicPr>
          <p:cNvPr id="2050" name="Picture 2" descr="C:\Users\Галина\Desktop\Barbarians_20.jpg"/>
          <p:cNvPicPr>
            <a:picLocks noChangeAspect="1" noChangeArrowheads="1"/>
          </p:cNvPicPr>
          <p:nvPr/>
        </p:nvPicPr>
        <p:blipFill>
          <a:blip r:embed="rId2"/>
          <a:srcRect/>
          <a:stretch>
            <a:fillRect/>
          </a:stretch>
        </p:blipFill>
        <p:spPr bwMode="auto">
          <a:xfrm>
            <a:off x="2285984" y="3286124"/>
            <a:ext cx="4857784" cy="3357562"/>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Рисунок 1"/>
          <p:cNvSpPr>
            <a:spLocks noGrp="1"/>
          </p:cNvSpPr>
          <p:nvPr>
            <p:ph type="pic" idx="1"/>
          </p:nvPr>
        </p:nvSpPr>
        <p:spPr>
          <a:xfrm>
            <a:off x="357158" y="214290"/>
            <a:ext cx="4429156" cy="6286544"/>
          </a:xfrm>
        </p:spPr>
      </p:sp>
      <p:sp>
        <p:nvSpPr>
          <p:cNvPr id="3" name="Заголовок 2"/>
          <p:cNvSpPr>
            <a:spLocks noGrp="1"/>
          </p:cNvSpPr>
          <p:nvPr>
            <p:ph type="title"/>
          </p:nvPr>
        </p:nvSpPr>
        <p:spPr>
          <a:xfrm>
            <a:off x="5072066" y="-285776"/>
            <a:ext cx="4071934" cy="7143776"/>
          </a:xfrm>
        </p:spPr>
        <p:txBody>
          <a:bodyPr>
            <a:normAutofit fontScale="90000"/>
          </a:bodyPr>
          <a:lstStyle/>
          <a:p>
            <a:r>
              <a:rPr lang="ru-RU" sz="2800" dirty="0" smtClean="0">
                <a:solidFill>
                  <a:srgbClr val="C00000"/>
                </a:solidFill>
                <a:latin typeface="Arial Black" pitchFamily="34" charset="0"/>
              </a:rPr>
              <a:t>Князь Игорь решил незамедлительно воспользоваться сложившейся ситуацией и отправился покорять степные вежи. Уже 23 апреля войско великого новгород-северского князя двинулось в путь</a:t>
            </a:r>
            <a:endParaRPr lang="ru-RU" dirty="0"/>
          </a:p>
        </p:txBody>
      </p:sp>
      <p:sp>
        <p:nvSpPr>
          <p:cNvPr id="4" name="Текст 3"/>
          <p:cNvSpPr>
            <a:spLocks noGrp="1"/>
          </p:cNvSpPr>
          <p:nvPr>
            <p:ph type="body" sz="half" idx="2"/>
          </p:nvPr>
        </p:nvSpPr>
        <p:spPr>
          <a:xfrm flipV="1">
            <a:off x="381000" y="7358089"/>
            <a:ext cx="5867400" cy="45719"/>
          </a:xfrm>
        </p:spPr>
        <p:txBody>
          <a:bodyPr>
            <a:normAutofit fontScale="25000" lnSpcReduction="20000"/>
          </a:bodyPr>
          <a:lstStyle/>
          <a:p>
            <a:endParaRPr lang="ru-RU"/>
          </a:p>
        </p:txBody>
      </p:sp>
      <p:pic>
        <p:nvPicPr>
          <p:cNvPr id="2050" name="Picture 2" descr="C:\Users\Галина\Desktop\1307609616_.0.jpg"/>
          <p:cNvPicPr>
            <a:picLocks noChangeAspect="1" noChangeArrowheads="1"/>
          </p:cNvPicPr>
          <p:nvPr/>
        </p:nvPicPr>
        <p:blipFill>
          <a:blip r:embed="rId3"/>
          <a:srcRect/>
          <a:stretch>
            <a:fillRect/>
          </a:stretch>
        </p:blipFill>
        <p:spPr bwMode="auto">
          <a:xfrm>
            <a:off x="285720" y="214290"/>
            <a:ext cx="4643470" cy="6357982"/>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Рисунок 1"/>
          <p:cNvSpPr>
            <a:spLocks noGrp="1"/>
          </p:cNvSpPr>
          <p:nvPr>
            <p:ph type="pic" idx="1"/>
          </p:nvPr>
        </p:nvSpPr>
        <p:spPr>
          <a:xfrm>
            <a:off x="1928794" y="285728"/>
            <a:ext cx="5429288" cy="3500462"/>
          </a:xfrm>
        </p:spPr>
      </p:sp>
      <p:sp>
        <p:nvSpPr>
          <p:cNvPr id="3" name="Заголовок 2"/>
          <p:cNvSpPr>
            <a:spLocks noGrp="1"/>
          </p:cNvSpPr>
          <p:nvPr>
            <p:ph type="title"/>
          </p:nvPr>
        </p:nvSpPr>
        <p:spPr>
          <a:xfrm>
            <a:off x="357158" y="4500570"/>
            <a:ext cx="8786842" cy="2357430"/>
          </a:xfrm>
        </p:spPr>
        <p:txBody>
          <a:bodyPr>
            <a:noAutofit/>
          </a:bodyPr>
          <a:lstStyle/>
          <a:p>
            <a:r>
              <a:rPr lang="ru-RU" sz="2800" dirty="0" smtClean="0">
                <a:solidFill>
                  <a:srgbClr val="C00000"/>
                </a:solidFill>
                <a:latin typeface="Arial Black" pitchFamily="34" charset="0"/>
              </a:rPr>
              <a:t>К Игорю присоединились войска его сына князя Владимира, племянника Святослава Рыльского и брата Всеволода </a:t>
            </a:r>
            <a:r>
              <a:rPr lang="ru-RU" sz="2800" dirty="0" err="1" smtClean="0">
                <a:solidFill>
                  <a:srgbClr val="C00000"/>
                </a:solidFill>
                <a:latin typeface="Arial Black" pitchFamily="34" charset="0"/>
              </a:rPr>
              <a:t>Трубчевского</a:t>
            </a:r>
            <a:r>
              <a:rPr lang="ru-RU" sz="2800" dirty="0" smtClean="0">
                <a:solidFill>
                  <a:srgbClr val="C00000"/>
                </a:solidFill>
                <a:latin typeface="Arial Black" pitchFamily="34" charset="0"/>
              </a:rPr>
              <a:t/>
            </a:r>
            <a:br>
              <a:rPr lang="ru-RU" sz="2800" dirty="0" smtClean="0">
                <a:solidFill>
                  <a:srgbClr val="C00000"/>
                </a:solidFill>
                <a:latin typeface="Arial Black" pitchFamily="34" charset="0"/>
              </a:rPr>
            </a:br>
            <a:endParaRPr lang="ru-RU" sz="2800" dirty="0">
              <a:solidFill>
                <a:srgbClr val="C00000"/>
              </a:solidFill>
              <a:latin typeface="Arial Black" pitchFamily="34" charset="0"/>
            </a:endParaRPr>
          </a:p>
        </p:txBody>
      </p:sp>
      <p:sp>
        <p:nvSpPr>
          <p:cNvPr id="4" name="Текст 3"/>
          <p:cNvSpPr>
            <a:spLocks noGrp="1"/>
          </p:cNvSpPr>
          <p:nvPr>
            <p:ph type="body" sz="half" idx="2"/>
          </p:nvPr>
        </p:nvSpPr>
        <p:spPr>
          <a:xfrm flipV="1">
            <a:off x="381000" y="6301568"/>
            <a:ext cx="5867400" cy="56390"/>
          </a:xfrm>
        </p:spPr>
        <p:txBody>
          <a:bodyPr>
            <a:normAutofit fontScale="25000" lnSpcReduction="20000"/>
          </a:bodyPr>
          <a:lstStyle/>
          <a:p>
            <a:endParaRPr lang="ru-RU" dirty="0"/>
          </a:p>
        </p:txBody>
      </p:sp>
      <p:pic>
        <p:nvPicPr>
          <p:cNvPr id="1026" name="Picture 2" descr="C:\Users\Галина\Desktop\050a8c19f6a2.jpg"/>
          <p:cNvPicPr>
            <a:picLocks noChangeAspect="1" noChangeArrowheads="1"/>
          </p:cNvPicPr>
          <p:nvPr/>
        </p:nvPicPr>
        <p:blipFill>
          <a:blip r:embed="rId2"/>
          <a:srcRect/>
          <a:stretch>
            <a:fillRect/>
          </a:stretch>
        </p:blipFill>
        <p:spPr bwMode="auto">
          <a:xfrm>
            <a:off x="1285852" y="214290"/>
            <a:ext cx="6715172" cy="4071966"/>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571472" y="357166"/>
            <a:ext cx="8572528" cy="6286544"/>
          </a:xfrm>
        </p:spPr>
        <p:txBody>
          <a:bodyPr>
            <a:normAutofit/>
          </a:bodyPr>
          <a:lstStyle/>
          <a:p>
            <a:r>
              <a:rPr lang="ru-RU" sz="2800" dirty="0" smtClean="0">
                <a:solidFill>
                  <a:srgbClr val="C00000"/>
                </a:solidFill>
                <a:latin typeface="Arial Black" pitchFamily="34" charset="0"/>
              </a:rPr>
              <a:t>1 мая многочисленные войска подошли к границе, отделявшей Киевскую Русь от половецких степей. Как гласят летописи, именно тут участники похода увидели солнечное затмение, которое многими было расценено как страшный предвестник провала грандиозной военной компании. Но полководец не придал природному явлению должного внимания, за что и поплатился практически сразу</a:t>
            </a:r>
            <a:br>
              <a:rPr lang="ru-RU" sz="2800" dirty="0" smtClean="0">
                <a:solidFill>
                  <a:srgbClr val="C00000"/>
                </a:solidFill>
                <a:latin typeface="Arial Black" pitchFamily="34" charset="0"/>
              </a:rPr>
            </a:br>
            <a:endParaRPr lang="ru-RU" sz="2800" dirty="0">
              <a:solidFill>
                <a:srgbClr val="C00000"/>
              </a:solidFill>
              <a:latin typeface="Arial Black" pitchFamily="34" charset="0"/>
            </a:endParaRPr>
          </a:p>
        </p:txBody>
      </p:sp>
      <p:sp>
        <p:nvSpPr>
          <p:cNvPr id="4" name="Текст 3"/>
          <p:cNvSpPr>
            <a:spLocks noGrp="1"/>
          </p:cNvSpPr>
          <p:nvPr>
            <p:ph type="body" sz="half" idx="2"/>
          </p:nvPr>
        </p:nvSpPr>
        <p:spPr>
          <a:xfrm>
            <a:off x="381000" y="7072338"/>
            <a:ext cx="5867400" cy="214314"/>
          </a:xfrm>
        </p:spPr>
        <p:txBody>
          <a:bodyPr>
            <a:normAutofit fontScale="92500" lnSpcReduction="20000"/>
          </a:bodyPr>
          <a:lstStyle/>
          <a:p>
            <a:endParaRPr lang="ru-RU"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Рисунок 1"/>
          <p:cNvSpPr>
            <a:spLocks noGrp="1"/>
          </p:cNvSpPr>
          <p:nvPr>
            <p:ph type="pic" idx="1"/>
          </p:nvPr>
        </p:nvSpPr>
        <p:spPr>
          <a:xfrm>
            <a:off x="214282" y="285728"/>
            <a:ext cx="8715436" cy="6143668"/>
          </a:xfrm>
        </p:spPr>
      </p:sp>
      <p:sp>
        <p:nvSpPr>
          <p:cNvPr id="3" name="Заголовок 2"/>
          <p:cNvSpPr>
            <a:spLocks noGrp="1"/>
          </p:cNvSpPr>
          <p:nvPr>
            <p:ph type="title"/>
          </p:nvPr>
        </p:nvSpPr>
        <p:spPr>
          <a:xfrm flipV="1">
            <a:off x="381000" y="6857999"/>
            <a:ext cx="5867400" cy="45719"/>
          </a:xfrm>
        </p:spPr>
        <p:txBody>
          <a:bodyPr>
            <a:normAutofit fontScale="90000"/>
          </a:bodyPr>
          <a:lstStyle/>
          <a:p>
            <a:endParaRPr lang="ru-RU" dirty="0"/>
          </a:p>
        </p:txBody>
      </p:sp>
      <p:sp>
        <p:nvSpPr>
          <p:cNvPr id="4" name="Текст 3"/>
          <p:cNvSpPr>
            <a:spLocks noGrp="1"/>
          </p:cNvSpPr>
          <p:nvPr>
            <p:ph type="body" sz="half" idx="2"/>
          </p:nvPr>
        </p:nvSpPr>
        <p:spPr>
          <a:xfrm flipV="1">
            <a:off x="381000" y="6857999"/>
            <a:ext cx="5867400" cy="45719"/>
          </a:xfrm>
        </p:spPr>
        <p:txBody>
          <a:bodyPr>
            <a:normAutofit fontScale="25000" lnSpcReduction="20000"/>
          </a:bodyPr>
          <a:lstStyle/>
          <a:p>
            <a:endParaRPr lang="ru-RU"/>
          </a:p>
        </p:txBody>
      </p:sp>
      <p:pic>
        <p:nvPicPr>
          <p:cNvPr id="27650" name="Picture 2" descr="C:\Users\Галина\Desktop\46937.jpg"/>
          <p:cNvPicPr>
            <a:picLocks noChangeAspect="1" noChangeArrowheads="1"/>
          </p:cNvPicPr>
          <p:nvPr/>
        </p:nvPicPr>
        <p:blipFill>
          <a:blip r:embed="rId2"/>
          <a:srcRect/>
          <a:stretch>
            <a:fillRect/>
          </a:stretch>
        </p:blipFill>
        <p:spPr bwMode="auto">
          <a:xfrm>
            <a:off x="214282" y="214290"/>
            <a:ext cx="8715436" cy="6429420"/>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рек">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454</TotalTime>
  <Words>328</Words>
  <Application>Microsoft Office PowerPoint</Application>
  <PresentationFormat>Экран (4:3)</PresentationFormat>
  <Paragraphs>19</Paragraphs>
  <Slides>17</Slides>
  <Notes>3</Notes>
  <HiddenSlides>0</HiddenSlides>
  <MMClips>0</MMClips>
  <ScaleCrop>false</ScaleCrop>
  <HeadingPairs>
    <vt:vector size="4" baseType="variant">
      <vt:variant>
        <vt:lpstr>Тема</vt:lpstr>
      </vt:variant>
      <vt:variant>
        <vt:i4>1</vt:i4>
      </vt:variant>
      <vt:variant>
        <vt:lpstr>Заголовки слайдов</vt:lpstr>
      </vt:variant>
      <vt:variant>
        <vt:i4>17</vt:i4>
      </vt:variant>
    </vt:vector>
  </HeadingPairs>
  <TitlesOfParts>
    <vt:vector size="18" baseType="lpstr">
      <vt:lpstr>Трек</vt:lpstr>
      <vt:lpstr>Слайд 1</vt:lpstr>
      <vt:lpstr>Стела, посвященная походу князя Игоря на половцев</vt:lpstr>
      <vt:lpstr>Киевская Русь много веков воевала с половецкими племенами, населявшими степи. Начало XII века тоже ознаменовалось многочисленными битвами</vt:lpstr>
      <vt:lpstr>Положение  Руси осложнялось разрозненностью русских  князей.  Мелкие княжества-«полугосударства» враждовали между собой за владения, вели братоубийственные войны</vt:lpstr>
      <vt:lpstr>Весной 1185 года половецкий хан Кончак напал на Русь. Но киевские князья Рюрик и Святослав сумели отбить вотчину от недруга. Легендарное сражение на Хороле закончилось полным разгромом половцев</vt:lpstr>
      <vt:lpstr>Князь Игорь решил незамедлительно воспользоваться сложившейся ситуацией и отправился покорять степные вежи. Уже 23 апреля войско великого новгород-северского князя двинулось в путь</vt:lpstr>
      <vt:lpstr>К Игорю присоединились войска его сына князя Владимира, племянника Святослава Рыльского и брата Всеволода Трубчевского </vt:lpstr>
      <vt:lpstr>1 мая многочисленные войска подошли к границе, отделявшей Киевскую Русь от половецких степей. Как гласят летописи, именно тут участники похода увидели солнечное затмение, которое многими было расценено как страшный предвестник провала грандиозной военной компании. Но полководец не придал природному явлению должного внимания, за что и поплатился практически сразу </vt:lpstr>
      <vt:lpstr>Слайд 9</vt:lpstr>
      <vt:lpstr>Войска углубились в половецкие степи, двигаясь в сторону Азовского моря. И 10 мая подошли к реке Сююрлеи, где напали на селение кочевников</vt:lpstr>
      <vt:lpstr>Разграбив богатые вежи, полк остался там ночевать. Хотя Игорь и хотел сразу же покинуть селение, Святослав Ольгович предложил отдохнуть после тяжелого боя, и князь согласился. Это была роковая ошибка</vt:lpstr>
      <vt:lpstr>Утром вокруг селения собрались войска половцев. Отступать было некуда, и полки Киевской Руси, как могли, удерживали оборону. Но силы были далеко не равными </vt:lpstr>
      <vt:lpstr>Кроме того, у осажденных не было воды и продуктов, все были измотаны утомительным долгим походом. Поэтому войско князя Игоря потерпело поражение. Полк Киевской Руси был разгромлен. Князь Игорь получил ранение и попал в плен</vt:lpstr>
      <vt:lpstr>Бежать от половцев полководец смог только через год. Весной 1186 года он вернулся домой. После неудачного похода Игорь еще неоднократно воевал с половцами, на этот раз все сражения заканчивались победой</vt:lpstr>
      <vt:lpstr>          композиция произведения</vt:lpstr>
      <vt:lpstr>Слайд 16</vt:lpstr>
      <vt:lpstr>Слайд 17</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Галина</dc:creator>
  <cp:lastModifiedBy>Галина</cp:lastModifiedBy>
  <cp:revision>48</cp:revision>
  <dcterms:created xsi:type="dcterms:W3CDTF">2014-07-23T22:47:59Z</dcterms:created>
  <dcterms:modified xsi:type="dcterms:W3CDTF">2014-09-03T17:05:18Z</dcterms:modified>
</cp:coreProperties>
</file>