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 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1 вопрос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1 вопрос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dLbls>
          <c:showVal val="1"/>
        </c:dLbls>
        <c:axId val="82471936"/>
        <c:axId val="68990080"/>
      </c:barChart>
      <c:catAx>
        <c:axId val="82471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b="0" i="1" dirty="0" smtClean="0"/>
                  <a:t>Рис. 1. </a:t>
                </a:r>
                <a:r>
                  <a:rPr lang="ru-RU" b="0" i="0" dirty="0" smtClean="0"/>
                  <a:t>Режим дня </a:t>
                </a:r>
                <a:endParaRPr lang="ru-RU" b="0" i="0" dirty="0"/>
              </a:p>
            </c:rich>
          </c:tx>
          <c:layout/>
        </c:title>
        <c:numFmt formatCode="General" sourceLinked="0"/>
        <c:majorTickMark val="none"/>
        <c:tickLblPos val="none"/>
        <c:crossAx val="68990080"/>
        <c:crosses val="autoZero"/>
        <c:auto val="1"/>
        <c:lblAlgn val="ctr"/>
        <c:lblOffset val="100"/>
      </c:catAx>
      <c:valAx>
        <c:axId val="689900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2471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850117499021851"/>
          <c:y val="8.00499780532134E-2"/>
          <c:w val="0.65472586379291198"/>
          <c:h val="0.839763760522950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dLbls>
          <c:showVal val="1"/>
        </c:dLbls>
        <c:axId val="47391488"/>
        <c:axId val="47393408"/>
      </c:barChart>
      <c:catAx>
        <c:axId val="473914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ru-RU" sz="1800" b="0" i="1" dirty="0" smtClean="0"/>
                  <a:t>Рис.2. </a:t>
                </a:r>
                <a:r>
                  <a:rPr lang="ru-RU" sz="1800" b="0" dirty="0" smtClean="0"/>
                  <a:t>«Соблюдение режима дня</a:t>
                </a:r>
                <a:r>
                  <a:rPr lang="ru-RU" sz="1800" dirty="0" smtClean="0"/>
                  <a:t>»</a:t>
                </a:r>
              </a:p>
            </c:rich>
          </c:tx>
          <c:layout/>
        </c:title>
        <c:numFmt formatCode="General" sourceLinked="0"/>
        <c:tickLblPos val="none"/>
        <c:crossAx val="47393408"/>
        <c:crosses val="autoZero"/>
        <c:auto val="1"/>
        <c:lblAlgn val="ctr"/>
        <c:lblOffset val="100"/>
      </c:catAx>
      <c:valAx>
        <c:axId val="47393408"/>
        <c:scaling>
          <c:orientation val="minMax"/>
        </c:scaling>
        <c:axPos val="l"/>
        <c:majorGridlines/>
        <c:numFmt formatCode="General" sourceLinked="1"/>
        <c:tickLblPos val="nextTo"/>
        <c:crossAx val="4739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5379861174847"/>
          <c:y val="0.34145248436501952"/>
          <c:w val="0.15186265535713425"/>
          <c:h val="0.22014726237692123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22682370419211"/>
          <c:y val="5.0590139107350669E-2"/>
          <c:w val="0.52888570664773171"/>
          <c:h val="0.861689344458802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/>
              <c:dLblPos val="in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dLblPos val="inEnd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dLbls>
          <c:showVal val="1"/>
        </c:dLbls>
        <c:axId val="84758528"/>
        <c:axId val="84760448"/>
      </c:barChart>
      <c:catAx>
        <c:axId val="847585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ru-RU" sz="1800" b="0" i="1" dirty="0" smtClean="0"/>
                  <a:t>Рис. 3. </a:t>
                </a:r>
                <a:r>
                  <a:rPr lang="ru-RU" sz="1800" b="0" dirty="0" smtClean="0"/>
                  <a:t>«Выполнение утренней гимнастики»</a:t>
                </a:r>
              </a:p>
            </c:rich>
          </c:tx>
          <c:layout>
            <c:manualLayout>
              <c:xMode val="edge"/>
              <c:yMode val="edge"/>
              <c:x val="0.22836494265626092"/>
              <c:y val="0.91429071233800552"/>
            </c:manualLayout>
          </c:layout>
        </c:title>
        <c:numFmt formatCode="General" sourceLinked="0"/>
        <c:tickLblPos val="none"/>
        <c:crossAx val="84760448"/>
        <c:crosses val="autoZero"/>
        <c:auto val="1"/>
        <c:lblAlgn val="ctr"/>
        <c:lblOffset val="100"/>
      </c:catAx>
      <c:valAx>
        <c:axId val="84760448"/>
        <c:scaling>
          <c:orientation val="minMax"/>
        </c:scaling>
        <c:axPos val="l"/>
        <c:majorGridlines/>
        <c:numFmt formatCode="General" sourceLinked="1"/>
        <c:tickLblPos val="nextTo"/>
        <c:crossAx val="8475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31406143676478"/>
          <c:y val="0.37337954375676524"/>
          <c:w val="0.23318823053303156"/>
          <c:h val="0.3781338086340818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3828665150979754E-2"/>
          <c:y val="2.3809523809523808E-2"/>
          <c:w val="0.48028229113189808"/>
          <c:h val="0.757842151844313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axId val="82469632"/>
        <c:axId val="86510592"/>
      </c:barChart>
      <c:catAx>
        <c:axId val="824696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ru-RU" sz="1800" b="0" i="1" dirty="0" smtClean="0"/>
                  <a:t>Рис. 4 </a:t>
                </a:r>
                <a:r>
                  <a:rPr lang="ru-RU" sz="1800" b="0" dirty="0" smtClean="0"/>
                  <a:t>«Положительное отношение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ru-RU" sz="1800" b="0" dirty="0" smtClean="0"/>
                  <a:t> к уроку ФК»</a:t>
                </a:r>
              </a:p>
            </c:rich>
          </c:tx>
          <c:layout>
            <c:manualLayout>
              <c:xMode val="edge"/>
              <c:yMode val="edge"/>
              <c:x val="0.23979067309154031"/>
              <c:y val="0.82902547140659533"/>
            </c:manualLayout>
          </c:layout>
        </c:title>
        <c:numFmt formatCode="General" sourceLinked="0"/>
        <c:tickLblPos val="none"/>
        <c:crossAx val="86510592"/>
        <c:crosses val="autoZero"/>
        <c:auto val="1"/>
        <c:lblAlgn val="ctr"/>
        <c:lblOffset val="100"/>
      </c:catAx>
      <c:valAx>
        <c:axId val="86510592"/>
        <c:scaling>
          <c:orientation val="minMax"/>
        </c:scaling>
        <c:axPos val="l"/>
        <c:majorGridlines/>
        <c:numFmt formatCode="General" sourceLinked="1"/>
        <c:tickLblPos val="nextTo"/>
        <c:crossAx val="8246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61524646555341"/>
          <c:y val="0.37806699784365483"/>
          <c:w val="0.13648425540640391"/>
          <c:h val="0.21187350113863082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667081744003752"/>
          <c:y val="2.7887589115852367E-2"/>
          <c:w val="0.52186679790026236"/>
          <c:h val="0.8283633404174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Val val="1"/>
        </c:dLbls>
        <c:axId val="85553920"/>
        <c:axId val="85555840"/>
      </c:barChart>
      <c:catAx>
        <c:axId val="855539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b="0" i="1" u="none" strike="noStrike" baseline="0" dirty="0" smtClean="0"/>
                  <a:t>Рис. </a:t>
                </a:r>
                <a:r>
                  <a:rPr lang="ru-RU" sz="1800" b="0" i="1" u="none" strike="noStrike" baseline="0" dirty="0" smtClean="0"/>
                  <a:t>5. </a:t>
                </a:r>
                <a:r>
                  <a:rPr lang="ru-RU" sz="1800" b="0" i="0" u="none" strike="noStrike" baseline="0" dirty="0" smtClean="0"/>
                  <a:t>«Заинтересованность родителей к спортивным достижениям детей»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14667081744003752"/>
              <c:y val="0.88036628437257536"/>
            </c:manualLayout>
          </c:layout>
        </c:title>
        <c:numFmt formatCode="General" sourceLinked="0"/>
        <c:tickLblPos val="none"/>
        <c:crossAx val="85555840"/>
        <c:crosses val="autoZero"/>
        <c:auto val="1"/>
        <c:lblAlgn val="ctr"/>
        <c:lblOffset val="100"/>
      </c:catAx>
      <c:valAx>
        <c:axId val="85555840"/>
        <c:scaling>
          <c:orientation val="minMax"/>
        </c:scaling>
        <c:axPos val="l"/>
        <c:majorGridlines/>
        <c:numFmt formatCode="General" sourceLinked="1"/>
        <c:tickLblPos val="nextTo"/>
        <c:crossAx val="85553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14122193059213"/>
          <c:y val="0.40424590302660451"/>
          <c:w val="0.15711963074061733"/>
          <c:h val="0.29772412068009696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558595614226675"/>
          <c:y val="6.2180882441555209E-2"/>
          <c:w val="0.54038531641878118"/>
          <c:h val="0.8275965271204480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showVal val="1"/>
        </c:dLbls>
        <c:axId val="90134784"/>
        <c:axId val="90145152"/>
      </c:barChart>
      <c:catAx>
        <c:axId val="9013478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ru-RU" sz="1800" b="0" i="1" dirty="0" smtClean="0"/>
                  <a:t>Рис. </a:t>
                </a:r>
                <a:r>
                  <a:rPr lang="ru-RU" sz="1800" b="0" i="1" dirty="0" smtClean="0"/>
                  <a:t>6. </a:t>
                </a:r>
                <a:r>
                  <a:rPr lang="ru-RU" sz="1800" b="0" dirty="0" smtClean="0"/>
                  <a:t>«Семьи, желающих принимать участие в спортивных праздниках»</a:t>
                </a:r>
              </a:p>
            </c:rich>
          </c:tx>
          <c:layout/>
        </c:title>
        <c:numFmt formatCode="General" sourceLinked="0"/>
        <c:tickLblPos val="none"/>
        <c:crossAx val="90145152"/>
        <c:crosses val="autoZero"/>
        <c:auto val="1"/>
        <c:lblAlgn val="ctr"/>
        <c:lblOffset val="100"/>
      </c:catAx>
      <c:valAx>
        <c:axId val="90145152"/>
        <c:scaling>
          <c:orientation val="minMax"/>
        </c:scaling>
        <c:axPos val="l"/>
        <c:majorGridlines/>
        <c:numFmt formatCode="General" sourceLinked="1"/>
        <c:tickLblPos val="nextTo"/>
        <c:crossAx val="9013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6350490910859"/>
          <c:y val="0.35654334779139812"/>
          <c:w val="0.22792668961588372"/>
          <c:h val="0.29906525223781139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8278688" cy="21876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ЗДОРОВЬЕ ШКОЛЬНИКОВ – ЗАЛОГ УСПЕШНОГО ОБУЧЕНИЯ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92080" y="4437112"/>
            <a:ext cx="3600400" cy="108012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Алексеева О.П.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Вопрос 1. «Есть ли у тебя режим дня? Соблюдаешь ли ты режим дня? 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35696" y="1916832"/>
          <a:ext cx="5770984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31640" y="1700808"/>
          <a:ext cx="6624736" cy="445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Вопрос 2. Выполняешь ли ты каждый день утреннюю зарядку?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5711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3. Любишь ли ты уроки ФК?  </a:t>
            </a:r>
            <a: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67744" y="1340768"/>
          <a:ext cx="5657180" cy="4763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Интересуются ли родители твоими достижениями в спорте?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7776864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Участвуете ли вы со своей семьей на спортивных мероприятиях?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700808"/>
          <a:ext cx="69231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89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ЗДОРОВЬЕ ШКОЛЬНИКОВ – ЗАЛОГ УСПЕШНОГО ОБУЧЕНИЯ </vt:lpstr>
      <vt:lpstr> Вопрос 1. «Есть ли у тебя режим дня? Соблюдаешь ли ты режим дня? » </vt:lpstr>
      <vt:lpstr>Слайд 3</vt:lpstr>
      <vt:lpstr>Вопрос 2. Выполняешь ли ты каждый день утреннюю зарядку?    </vt:lpstr>
      <vt:lpstr>Вопрос 3. Любишь ли ты уроки ФК?   </vt:lpstr>
      <vt:lpstr> Вопрос 4. Интересуются ли родители твоими достижениями в спорте? </vt:lpstr>
      <vt:lpstr> Вопрос 5.  Участвуете ли вы со своей семьей на спортивных мероприятиях?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Вопрос 1. «Есть ли у тебя режим дня? Соблюдаешь ли ты режим дня? » </dc:title>
  <dc:creator>1</dc:creator>
  <cp:lastModifiedBy>1</cp:lastModifiedBy>
  <cp:revision>5</cp:revision>
  <dcterms:created xsi:type="dcterms:W3CDTF">2015-03-22T22:45:56Z</dcterms:created>
  <dcterms:modified xsi:type="dcterms:W3CDTF">2015-03-22T23:21:09Z</dcterms:modified>
</cp:coreProperties>
</file>