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89" r:id="rId2"/>
    <p:sldId id="290" r:id="rId3"/>
    <p:sldId id="288" r:id="rId4"/>
    <p:sldId id="272" r:id="rId5"/>
    <p:sldId id="274" r:id="rId6"/>
    <p:sldId id="285" r:id="rId7"/>
    <p:sldId id="286" r:id="rId8"/>
    <p:sldId id="273" r:id="rId9"/>
    <p:sldId id="268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87" r:id="rId18"/>
    <p:sldId id="265" r:id="rId19"/>
    <p:sldId id="269" r:id="rId20"/>
    <p:sldId id="278" r:id="rId21"/>
    <p:sldId id="279" r:id="rId22"/>
    <p:sldId id="280" r:id="rId23"/>
    <p:sldId id="275" r:id="rId24"/>
    <p:sldId id="281" r:id="rId25"/>
    <p:sldId id="276" r:id="rId26"/>
    <p:sldId id="282" r:id="rId27"/>
    <p:sldId id="283" r:id="rId28"/>
    <p:sldId id="284" r:id="rId29"/>
    <p:sldId id="267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000AC0-0DD2-4B83-A369-23A4AF17ACA9}" type="doc">
      <dgm:prSet loTypeId="urn:microsoft.com/office/officeart/2005/8/layout/cycle8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D637D50-B1DB-4A74-9CD4-EBF08E32B270}">
      <dgm:prSet phldrT="[Текст]"/>
      <dgm:spPr/>
      <dgm:t>
        <a:bodyPr/>
        <a:lstStyle/>
        <a:p>
          <a:r>
            <a:rPr lang="ru-RU" dirty="0" smtClean="0"/>
            <a:t>Виды технологий</a:t>
          </a:r>
          <a:endParaRPr lang="ru-RU" dirty="0"/>
        </a:p>
      </dgm:t>
    </dgm:pt>
    <dgm:pt modelId="{D7B7E71E-9495-4A2F-A1D1-2EFED0AB34BA}" type="parTrans" cxnId="{1E2FAAA4-1696-4A0F-BB9E-6FAC793FEFDC}">
      <dgm:prSet/>
      <dgm:spPr/>
      <dgm:t>
        <a:bodyPr/>
        <a:lstStyle/>
        <a:p>
          <a:endParaRPr lang="ru-RU"/>
        </a:p>
      </dgm:t>
    </dgm:pt>
    <dgm:pt modelId="{7165BA52-CFA8-4992-A3BE-2E50A1FD7918}" type="sibTrans" cxnId="{1E2FAAA4-1696-4A0F-BB9E-6FAC793FEFDC}">
      <dgm:prSet/>
      <dgm:spPr/>
      <dgm:t>
        <a:bodyPr/>
        <a:lstStyle/>
        <a:p>
          <a:endParaRPr lang="ru-RU"/>
        </a:p>
      </dgm:t>
    </dgm:pt>
    <dgm:pt modelId="{831584C0-7FAB-4291-B84C-A00C8D98150E}">
      <dgm:prSet phldrT="[Текст]"/>
      <dgm:spPr/>
      <dgm:t>
        <a:bodyPr/>
        <a:lstStyle/>
        <a:p>
          <a:r>
            <a:rPr lang="ru-RU" dirty="0" smtClean="0"/>
            <a:t>Капиталоемкая</a:t>
          </a:r>
          <a:endParaRPr lang="ru-RU" dirty="0"/>
        </a:p>
      </dgm:t>
    </dgm:pt>
    <dgm:pt modelId="{5DBA64D0-BD5E-40E7-B777-E4094C801338}" type="parTrans" cxnId="{4BE24C75-6A52-43A6-84E2-91B80802FFE0}">
      <dgm:prSet/>
      <dgm:spPr/>
      <dgm:t>
        <a:bodyPr/>
        <a:lstStyle/>
        <a:p>
          <a:endParaRPr lang="ru-RU"/>
        </a:p>
      </dgm:t>
    </dgm:pt>
    <dgm:pt modelId="{2B340B30-C7EC-4B81-9AAF-DED879313283}" type="sibTrans" cxnId="{4BE24C75-6A52-43A6-84E2-91B80802FFE0}">
      <dgm:prSet/>
      <dgm:spPr/>
      <dgm:t>
        <a:bodyPr/>
        <a:lstStyle/>
        <a:p>
          <a:endParaRPr lang="ru-RU"/>
        </a:p>
      </dgm:t>
    </dgm:pt>
    <dgm:pt modelId="{6B641DAF-58BA-4DDB-966E-CB718CA8674E}">
      <dgm:prSet phldrT="[Текст]"/>
      <dgm:spPr/>
      <dgm:t>
        <a:bodyPr/>
        <a:lstStyle/>
        <a:p>
          <a:r>
            <a:rPr lang="ru-RU" dirty="0" smtClean="0"/>
            <a:t>Трудоемкая</a:t>
          </a:r>
          <a:endParaRPr lang="ru-RU" dirty="0"/>
        </a:p>
      </dgm:t>
    </dgm:pt>
    <dgm:pt modelId="{1D29ED32-E5CF-490B-A999-6B682A9042A3}" type="parTrans" cxnId="{8DE73FFF-B7BA-4C54-B69D-6CBBF0179573}">
      <dgm:prSet/>
      <dgm:spPr/>
      <dgm:t>
        <a:bodyPr/>
        <a:lstStyle/>
        <a:p>
          <a:endParaRPr lang="ru-RU"/>
        </a:p>
      </dgm:t>
    </dgm:pt>
    <dgm:pt modelId="{9AAF95A2-A605-4E96-B39E-2C2037D176D8}" type="sibTrans" cxnId="{8DE73FFF-B7BA-4C54-B69D-6CBBF0179573}">
      <dgm:prSet/>
      <dgm:spPr/>
      <dgm:t>
        <a:bodyPr/>
        <a:lstStyle/>
        <a:p>
          <a:endParaRPr lang="ru-RU"/>
        </a:p>
      </dgm:t>
    </dgm:pt>
    <dgm:pt modelId="{3B73EC90-DCC0-475F-A8A4-9BBDD154956E}">
      <dgm:prSet phldrT="[Текст]"/>
      <dgm:spPr/>
      <dgm:t>
        <a:bodyPr/>
        <a:lstStyle/>
        <a:p>
          <a:r>
            <a:rPr lang="ru-RU" dirty="0" smtClean="0"/>
            <a:t>Материалоемкая</a:t>
          </a:r>
          <a:endParaRPr lang="ru-RU" dirty="0"/>
        </a:p>
      </dgm:t>
    </dgm:pt>
    <dgm:pt modelId="{397F561C-6AC5-4792-BF14-E47C5543B605}" type="parTrans" cxnId="{327E27D5-AC83-45D6-95B8-0C327E1E57FA}">
      <dgm:prSet/>
      <dgm:spPr/>
      <dgm:t>
        <a:bodyPr/>
        <a:lstStyle/>
        <a:p>
          <a:endParaRPr lang="ru-RU"/>
        </a:p>
      </dgm:t>
    </dgm:pt>
    <dgm:pt modelId="{57CBB992-0ECF-4A5E-81B0-8C374B29F891}" type="sibTrans" cxnId="{327E27D5-AC83-45D6-95B8-0C327E1E57FA}">
      <dgm:prSet/>
      <dgm:spPr/>
      <dgm:t>
        <a:bodyPr/>
        <a:lstStyle/>
        <a:p>
          <a:endParaRPr lang="ru-RU"/>
        </a:p>
      </dgm:t>
    </dgm:pt>
    <dgm:pt modelId="{34D71B2B-7FC7-41E7-ABAC-9B52B72986D7}" type="pres">
      <dgm:prSet presAssocID="{73000AC0-0DD2-4B83-A369-23A4AF17ACA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4320A3-4366-4BDD-BEEC-246E2EDA7A92}" type="pres">
      <dgm:prSet presAssocID="{73000AC0-0DD2-4B83-A369-23A4AF17ACA9}" presName="wedge1" presStyleLbl="node1" presStyleIdx="0" presStyleCnt="1" custScaleX="142618" custScaleY="112565"/>
      <dgm:spPr/>
      <dgm:t>
        <a:bodyPr/>
        <a:lstStyle/>
        <a:p>
          <a:endParaRPr lang="ru-RU"/>
        </a:p>
      </dgm:t>
    </dgm:pt>
    <dgm:pt modelId="{058993B2-CEA1-4F7E-8085-121109B1911A}" type="pres">
      <dgm:prSet presAssocID="{73000AC0-0DD2-4B83-A369-23A4AF17ACA9}" presName="dummy1a" presStyleCnt="0"/>
      <dgm:spPr/>
    </dgm:pt>
    <dgm:pt modelId="{1C638499-9ECB-4F5E-ABA1-07C638ACC9C5}" type="pres">
      <dgm:prSet presAssocID="{73000AC0-0DD2-4B83-A369-23A4AF17ACA9}" presName="dummy1b" presStyleCnt="0"/>
      <dgm:spPr/>
    </dgm:pt>
    <dgm:pt modelId="{F74F81A6-1D22-4ABA-9E37-5B031D641AA7}" type="pres">
      <dgm:prSet presAssocID="{73000AC0-0DD2-4B83-A369-23A4AF17ACA9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2389A-81BA-43C9-BEF0-DF2D4106F3A1}" type="pres">
      <dgm:prSet presAssocID="{7165BA52-CFA8-4992-A3BE-2E50A1FD7918}" presName="arrowWedge1single" presStyleLbl="fgSibTrans2D1" presStyleIdx="0" presStyleCnt="1" custScaleX="157911" custScaleY="120350"/>
      <dgm:spPr/>
    </dgm:pt>
  </dgm:ptLst>
  <dgm:cxnLst>
    <dgm:cxn modelId="{8DE73FFF-B7BA-4C54-B69D-6CBBF0179573}" srcId="{1D637D50-B1DB-4A74-9CD4-EBF08E32B270}" destId="{6B641DAF-58BA-4DDB-966E-CB718CA8674E}" srcOrd="1" destOrd="0" parTransId="{1D29ED32-E5CF-490B-A999-6B682A9042A3}" sibTransId="{9AAF95A2-A605-4E96-B39E-2C2037D176D8}"/>
    <dgm:cxn modelId="{306D7C46-FC48-4F74-8B41-6CEDA569B2CB}" type="presOf" srcId="{73000AC0-0DD2-4B83-A369-23A4AF17ACA9}" destId="{34D71B2B-7FC7-41E7-ABAC-9B52B72986D7}" srcOrd="0" destOrd="0" presId="urn:microsoft.com/office/officeart/2005/8/layout/cycle8"/>
    <dgm:cxn modelId="{327E27D5-AC83-45D6-95B8-0C327E1E57FA}" srcId="{1D637D50-B1DB-4A74-9CD4-EBF08E32B270}" destId="{3B73EC90-DCC0-475F-A8A4-9BBDD154956E}" srcOrd="2" destOrd="0" parTransId="{397F561C-6AC5-4792-BF14-E47C5543B605}" sibTransId="{57CBB992-0ECF-4A5E-81B0-8C374B29F891}"/>
    <dgm:cxn modelId="{4BE24C75-6A52-43A6-84E2-91B80802FFE0}" srcId="{1D637D50-B1DB-4A74-9CD4-EBF08E32B270}" destId="{831584C0-7FAB-4291-B84C-A00C8D98150E}" srcOrd="0" destOrd="0" parTransId="{5DBA64D0-BD5E-40E7-B777-E4094C801338}" sibTransId="{2B340B30-C7EC-4B81-9AAF-DED879313283}"/>
    <dgm:cxn modelId="{DFFA8C84-387A-447E-93F3-774A17A55230}" type="presOf" srcId="{6B641DAF-58BA-4DDB-966E-CB718CA8674E}" destId="{F74F81A6-1D22-4ABA-9E37-5B031D641AA7}" srcOrd="1" destOrd="2" presId="urn:microsoft.com/office/officeart/2005/8/layout/cycle8"/>
    <dgm:cxn modelId="{8D77AAD8-4B6B-4986-8096-B4836902BB84}" type="presOf" srcId="{3B73EC90-DCC0-475F-A8A4-9BBDD154956E}" destId="{1C4320A3-4366-4BDD-BEEC-246E2EDA7A92}" srcOrd="0" destOrd="3" presId="urn:microsoft.com/office/officeart/2005/8/layout/cycle8"/>
    <dgm:cxn modelId="{A88D7827-5DC9-41AB-B6DD-7683245A3150}" type="presOf" srcId="{1D637D50-B1DB-4A74-9CD4-EBF08E32B270}" destId="{1C4320A3-4366-4BDD-BEEC-246E2EDA7A92}" srcOrd="0" destOrd="0" presId="urn:microsoft.com/office/officeart/2005/8/layout/cycle8"/>
    <dgm:cxn modelId="{2240DECC-7881-4486-830A-C852DCFE2874}" type="presOf" srcId="{6B641DAF-58BA-4DDB-966E-CB718CA8674E}" destId="{1C4320A3-4366-4BDD-BEEC-246E2EDA7A92}" srcOrd="0" destOrd="2" presId="urn:microsoft.com/office/officeart/2005/8/layout/cycle8"/>
    <dgm:cxn modelId="{E127D5F5-74F3-4EE7-884E-77791763E058}" type="presOf" srcId="{1D637D50-B1DB-4A74-9CD4-EBF08E32B270}" destId="{F74F81A6-1D22-4ABA-9E37-5B031D641AA7}" srcOrd="1" destOrd="0" presId="urn:microsoft.com/office/officeart/2005/8/layout/cycle8"/>
    <dgm:cxn modelId="{1E2FAAA4-1696-4A0F-BB9E-6FAC793FEFDC}" srcId="{73000AC0-0DD2-4B83-A369-23A4AF17ACA9}" destId="{1D637D50-B1DB-4A74-9CD4-EBF08E32B270}" srcOrd="0" destOrd="0" parTransId="{D7B7E71E-9495-4A2F-A1D1-2EFED0AB34BA}" sibTransId="{7165BA52-CFA8-4992-A3BE-2E50A1FD7918}"/>
    <dgm:cxn modelId="{193505D3-77E0-495B-AFD4-99A2D33754F6}" type="presOf" srcId="{831584C0-7FAB-4291-B84C-A00C8D98150E}" destId="{1C4320A3-4366-4BDD-BEEC-246E2EDA7A92}" srcOrd="0" destOrd="1" presId="urn:microsoft.com/office/officeart/2005/8/layout/cycle8"/>
    <dgm:cxn modelId="{776F6CC8-7EBD-4D42-BABD-1E760F1B9326}" type="presOf" srcId="{831584C0-7FAB-4291-B84C-A00C8D98150E}" destId="{F74F81A6-1D22-4ABA-9E37-5B031D641AA7}" srcOrd="1" destOrd="1" presId="urn:microsoft.com/office/officeart/2005/8/layout/cycle8"/>
    <dgm:cxn modelId="{4A27ED71-B3DF-4691-ACA9-F269BB20C9BA}" type="presOf" srcId="{3B73EC90-DCC0-475F-A8A4-9BBDD154956E}" destId="{F74F81A6-1D22-4ABA-9E37-5B031D641AA7}" srcOrd="1" destOrd="3" presId="urn:microsoft.com/office/officeart/2005/8/layout/cycle8"/>
    <dgm:cxn modelId="{A1E383EC-1971-490E-B0DE-629C9A1A5029}" type="presParOf" srcId="{34D71B2B-7FC7-41E7-ABAC-9B52B72986D7}" destId="{1C4320A3-4366-4BDD-BEEC-246E2EDA7A92}" srcOrd="0" destOrd="0" presId="urn:microsoft.com/office/officeart/2005/8/layout/cycle8"/>
    <dgm:cxn modelId="{40B4C1FB-9ECB-4D65-866E-EC31E22DC7D1}" type="presParOf" srcId="{34D71B2B-7FC7-41E7-ABAC-9B52B72986D7}" destId="{058993B2-CEA1-4F7E-8085-121109B1911A}" srcOrd="1" destOrd="0" presId="urn:microsoft.com/office/officeart/2005/8/layout/cycle8"/>
    <dgm:cxn modelId="{3FA2E43B-77A2-4209-8860-8027F1A32E50}" type="presParOf" srcId="{34D71B2B-7FC7-41E7-ABAC-9B52B72986D7}" destId="{1C638499-9ECB-4F5E-ABA1-07C638ACC9C5}" srcOrd="2" destOrd="0" presId="urn:microsoft.com/office/officeart/2005/8/layout/cycle8"/>
    <dgm:cxn modelId="{5F6D3505-3417-489A-B1D0-01C1A00FAB31}" type="presParOf" srcId="{34D71B2B-7FC7-41E7-ABAC-9B52B72986D7}" destId="{F74F81A6-1D22-4ABA-9E37-5B031D641AA7}" srcOrd="3" destOrd="0" presId="urn:microsoft.com/office/officeart/2005/8/layout/cycle8"/>
    <dgm:cxn modelId="{77C6180A-36BD-4836-AA7A-4C34C9463DCE}" type="presParOf" srcId="{34D71B2B-7FC7-41E7-ABAC-9B52B72986D7}" destId="{F8F2389A-81BA-43C9-BEF0-DF2D4106F3A1}" srcOrd="4" destOrd="0" presId="urn:microsoft.com/office/officeart/2005/8/layout/cycle8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B9105F0-7AB8-4ECE-BEFD-B371673B12F1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155B43D-CD50-4DCC-A711-0C1ED5766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6A3E2F-5B91-47CE-82F9-325592F7B0F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07FCC0-D2DA-46F6-A87D-C42FE3238BD2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6B565C-FC0F-4E16-A510-90EA7C6F99A5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3BD51C-19C5-481C-BC53-5C2560276362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DF483B-0371-410B-B0BB-C1BB7D59D928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166C10-81D4-4A5B-88FE-B6638213A553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78E7E4-19B1-4890-9BAA-D560BC8A4E9F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90ED45-788B-4272-AEA9-A77173C6CF0E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175D53-722C-4473-87B3-87C22C617F15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603454-FFC1-4684-8423-EB88F4B7FFCF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F5F46B-A5C8-424C-879C-F18A7D10BC08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C3E4DE-DEC2-4B74-9BBE-44794B257A3B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6B165C-1EE9-4779-8DD8-959AD3D5C76A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B02B3E-38E1-4015-BDD5-9EE85DB363D9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5172DE-D9A7-4E45-A155-A4E3C37C985D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E1A26E-F2B0-4528-A9AC-502F92091DB3}" type="slidenum">
              <a:rPr lang="ru-RU" altLang="ru-RU" smtClean="0"/>
              <a:pPr/>
              <a:t>25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366BDD-AF9B-47DE-9ED3-63452918F13E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46342E-E6A6-457D-8718-C7AEE88213C7}" type="slidenum">
              <a:rPr lang="ru-RU" altLang="ru-RU" smtClean="0"/>
              <a:pPr/>
              <a:t>27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ADDF22-3ACC-4175-941D-DBCCC33ABE3C}" type="slidenum">
              <a:rPr lang="ru-RU" altLang="ru-RU" smtClean="0"/>
              <a:pPr/>
              <a:t>28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98ADAC-8CCD-42D8-A5AF-C18DDBA6AA60}" type="slidenum">
              <a:rPr lang="ru-RU" altLang="ru-RU" smtClean="0"/>
              <a:pPr/>
              <a:t>29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C17B9C-38F4-41B7-9733-F2F0660FBF56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18A11A-8871-4081-811B-9FDE1D7A5422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4575A4-FD83-4CBE-A31B-2224785C57FB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FBF6A3-BC04-4CFD-9DFD-D75491182281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E5FD71-4215-4E6C-9727-29008EA6EC8C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1051FD-FE9D-45DC-911A-03F52E9ADE46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90BC82-79F5-45F9-8256-060DC94766A9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4B697-3A6D-4BEC-93B4-C253FEEFA288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AF1F3-AA56-48CF-9D98-C6ACAE85B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BB7FF-7F8F-4766-994E-2845E8D059EF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66AED-05BF-45E2-9E28-589B5B2C7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20605-A7E5-4592-B395-B752527FEA66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6CE26-3055-40F0-B416-619D43001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E5D80-B0AE-41CF-8E40-502114890E3A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253EB-BC24-435A-A7BA-F60FA7FD9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EC854-243C-4A39-84F5-1ADFA266774F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25C58-96CC-4837-9E06-2168B349B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2B318-4943-489A-9682-261F1B7287E2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96387-5A0A-41F3-9908-08E6356D2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A57E9-9176-4794-A71E-6E152615C122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4F487-D1B9-49B5-BFEE-090906D43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13D2A-B427-4788-81DD-769B6886F960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337CD-E0E3-413F-B356-82395D933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6340F-F58B-4ED5-BEB2-8922E8808178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D5F96-5BEB-434D-9570-1C18D1535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FC36A-600B-4BDD-A4C8-313D5FF7BAC9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B9145-8230-4D19-B696-0F122BA34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C2BFE-9761-4BE1-B016-FC90588CE84E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F30AE-4A3C-4E4C-8E0E-60D7D0273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30B403-5A83-4FC6-A21E-D61334FB78BA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07CF4912-DB17-4A0B-8A4C-7019BDE43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7" r:id="rId2"/>
    <p:sldLayoutId id="2147483765" r:id="rId3"/>
    <p:sldLayoutId id="2147483758" r:id="rId4"/>
    <p:sldLayoutId id="2147483766" r:id="rId5"/>
    <p:sldLayoutId id="2147483759" r:id="rId6"/>
    <p:sldLayoutId id="2147483760" r:id="rId7"/>
    <p:sldLayoutId id="2147483767" r:id="rId8"/>
    <p:sldLayoutId id="2147483761" r:id="rId9"/>
    <p:sldLayoutId id="2147483762" r:id="rId10"/>
    <p:sldLayoutId id="21474837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 smtClean="0"/>
              <a:t>Презентация «Главные вопросы </a:t>
            </a:r>
            <a:r>
              <a:rPr lang="ru-RU" sz="4000" dirty="0" err="1" smtClean="0"/>
              <a:t>экономики.Факторы</a:t>
            </a:r>
            <a:r>
              <a:rPr lang="ru-RU" sz="4000" dirty="0" smtClean="0"/>
              <a:t> производства» </a:t>
            </a:r>
            <a:r>
              <a:rPr lang="ru-RU" sz="4000" smtClean="0"/>
              <a:t>8 класс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 smtClean="0"/>
              <a:t>Выполнила учитель МБОУ СОШ №1 г. Горбатов  </a:t>
            </a:r>
            <a:r>
              <a:rPr lang="ru-RU" dirty="0" err="1" smtClean="0"/>
              <a:t>Слиткова</a:t>
            </a:r>
            <a:r>
              <a:rPr lang="ru-RU" dirty="0" smtClean="0"/>
              <a:t> О.А.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>
          <a:xfrm>
            <a:off x="762000" y="836613"/>
            <a:ext cx="7697788" cy="13684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accent6"/>
                </a:solidFill>
              </a:rPr>
              <a:t>Тема нашего урока</a:t>
            </a:r>
          </a:p>
        </p:txBody>
      </p:sp>
      <p:sp>
        <p:nvSpPr>
          <p:cNvPr id="9219" name="Объект 4"/>
          <p:cNvSpPr>
            <a:spLocks noGrp="1"/>
          </p:cNvSpPr>
          <p:nvPr>
            <p:ph idx="1"/>
          </p:nvPr>
        </p:nvSpPr>
        <p:spPr>
          <a:xfrm>
            <a:off x="468313" y="2420938"/>
            <a:ext cx="8229600" cy="37052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4800" dirty="0" smtClean="0">
                <a:solidFill>
                  <a:schemeClr val="accent1">
                    <a:lumMod val="75000"/>
                  </a:schemeClr>
                </a:solidFill>
              </a:rPr>
              <a:t>     Экономические ресурсы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4800" dirty="0" smtClean="0">
                <a:solidFill>
                  <a:schemeClr val="accent1">
                    <a:lumMod val="75000"/>
                  </a:schemeClr>
                </a:solidFill>
              </a:rPr>
              <a:t>И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4800" dirty="0" smtClean="0">
                <a:solidFill>
                  <a:schemeClr val="accent1">
                    <a:lumMod val="75000"/>
                  </a:schemeClr>
                </a:solidFill>
              </a:rPr>
              <a:t>факторы производства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395288" y="476250"/>
            <a:ext cx="3008312" cy="2232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Чтобы произвести экономические блага необходимы экономические ресурсы- факторы производства</a:t>
            </a:r>
          </a:p>
        </p:txBody>
      </p:sp>
      <p:pic>
        <p:nvPicPr>
          <p:cNvPr id="1638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11575" y="665163"/>
            <a:ext cx="4594225" cy="3698875"/>
          </a:xfrm>
        </p:spPr>
      </p:pic>
      <p:sp>
        <p:nvSpPr>
          <p:cNvPr id="5124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708275"/>
            <a:ext cx="3008313" cy="341788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Факторы производства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–это экономические ресурсы, приобретаемые  для изготовления конкретного товара,  блага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4"/>
          <p:cNvSpPr>
            <a:spLocks noGrp="1"/>
          </p:cNvSpPr>
          <p:nvPr>
            <p:ph type="title"/>
          </p:nvPr>
        </p:nvSpPr>
        <p:spPr>
          <a:xfrm>
            <a:off x="762000" y="692150"/>
            <a:ext cx="6781800" cy="1008063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accent2"/>
                </a:solidFill>
              </a:rPr>
              <a:t>Виды ресурсов:</a:t>
            </a:r>
          </a:p>
        </p:txBody>
      </p:sp>
      <p:sp>
        <p:nvSpPr>
          <p:cNvPr id="17411" name="Объект 5"/>
          <p:cNvSpPr>
            <a:spLocks noGrp="1"/>
          </p:cNvSpPr>
          <p:nvPr>
            <p:ph idx="1"/>
          </p:nvPr>
        </p:nvSpPr>
        <p:spPr>
          <a:xfrm>
            <a:off x="762000" y="1773238"/>
            <a:ext cx="7543800" cy="3671887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altLang="ru-RU" sz="4000" smtClean="0"/>
              <a:t>Земля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4000" smtClean="0"/>
              <a:t>Труд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4000" smtClean="0"/>
              <a:t>Капитал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4000" smtClean="0"/>
              <a:t>Предпринимательство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4000" smtClean="0"/>
              <a:t>Информация 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title"/>
          </p:nvPr>
        </p:nvSpPr>
        <p:spPr>
          <a:xfrm>
            <a:off x="484188" y="115888"/>
            <a:ext cx="3008312" cy="1319212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400" dirty="0" smtClean="0">
                <a:solidFill>
                  <a:schemeClr val="accent1">
                    <a:lumMod val="75000"/>
                  </a:schemeClr>
                </a:solidFill>
              </a:rPr>
              <a:t>Земля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altLang="ru-RU" sz="1800" dirty="0" smtClean="0">
                <a:solidFill>
                  <a:schemeClr val="accent1">
                    <a:lumMod val="75000"/>
                  </a:schemeClr>
                </a:solidFill>
              </a:rPr>
              <a:t>природные ресурсы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18435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08400" y="836613"/>
            <a:ext cx="4594225" cy="460851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060575"/>
            <a:ext cx="3008313" cy="406558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/>
              <a:t>П</a:t>
            </a:r>
            <a:r>
              <a:rPr lang="ru-RU" sz="1800" dirty="0" smtClean="0"/>
              <a:t>риродные ресурсы – это все, что дает нам земля: 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800" dirty="0"/>
              <a:t>р</a:t>
            </a:r>
            <a:r>
              <a:rPr lang="ru-RU" sz="1800" dirty="0" smtClean="0"/>
              <a:t>еки, озера, моря, океаны и их продукты;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800" dirty="0" smtClean="0"/>
              <a:t>земельные участки и все, что на них растет;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800" dirty="0"/>
              <a:t>п</a:t>
            </a:r>
            <a:r>
              <a:rPr lang="ru-RU" sz="1800" dirty="0" smtClean="0"/>
              <a:t>олезные ископаемые, которые находятся в недрах земли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975" cy="16002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rgbClr val="00B0F0"/>
                </a:solidFill>
              </a:rPr>
              <a:t>Труд </a:t>
            </a:r>
            <a:br>
              <a:rPr lang="ru-RU" altLang="ru-RU" dirty="0" smtClean="0">
                <a:solidFill>
                  <a:srgbClr val="00B0F0"/>
                </a:solidFill>
              </a:rPr>
            </a:br>
            <a:r>
              <a:rPr lang="ru-RU" altLang="ru-RU" dirty="0" smtClean="0">
                <a:solidFill>
                  <a:srgbClr val="00B0F0"/>
                </a:solidFill>
              </a:rPr>
              <a:t> (трудовые ресурсы)</a:t>
            </a:r>
          </a:p>
        </p:txBody>
      </p:sp>
      <p:pic>
        <p:nvPicPr>
          <p:cNvPr id="19459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22688" y="800100"/>
            <a:ext cx="4572000" cy="3429000"/>
          </a:xfrm>
        </p:spPr>
      </p:pic>
      <p:sp>
        <p:nvSpPr>
          <p:cNvPr id="19460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52513"/>
            <a:ext cx="3008313" cy="3744912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B0F0"/>
                </a:solidFill>
                <a:cs typeface="Times New Roman" pitchFamily="18" charset="0"/>
              </a:rPr>
              <a:t>Трудовые ресурсы </a:t>
            </a:r>
            <a:r>
              <a:rPr lang="ru-RU" altLang="ru-RU" sz="2800" smtClean="0">
                <a:cs typeface="Times New Roman" pitchFamily="18" charset="0"/>
              </a:rPr>
              <a:t>– это</a:t>
            </a:r>
          </a:p>
          <a:p>
            <a:pPr eaLnBrk="1" hangingPunct="1"/>
            <a:r>
              <a:rPr lang="ru-RU" altLang="ru-RU" sz="2800" smtClean="0">
                <a:cs typeface="Times New Roman" pitchFamily="18" charset="0"/>
              </a:rPr>
              <a:t> затраты физических и умственных способностей людей при производстве благ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2000" y="5157788"/>
            <a:ext cx="7770813" cy="10144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Капитал (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капитальные ресурсы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339" name="Текст 5"/>
          <p:cNvSpPr>
            <a:spLocks noGrp="1"/>
          </p:cNvSpPr>
          <p:nvPr>
            <p:ph type="body" idx="1"/>
          </p:nvPr>
        </p:nvSpPr>
        <p:spPr>
          <a:xfrm>
            <a:off x="758825" y="609600"/>
            <a:ext cx="3657600" cy="6397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Здания</a:t>
            </a:r>
          </a:p>
        </p:txBody>
      </p:sp>
      <p:pic>
        <p:nvPicPr>
          <p:cNvPr id="20484" name="Объект 9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844675"/>
            <a:ext cx="4273550" cy="2879725"/>
          </a:xfrm>
        </p:spPr>
      </p:pic>
      <p:sp>
        <p:nvSpPr>
          <p:cNvPr id="14341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609600"/>
            <a:ext cx="3657600" cy="6397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Оборудование</a:t>
            </a:r>
          </a:p>
        </p:txBody>
      </p:sp>
      <p:pic>
        <p:nvPicPr>
          <p:cNvPr id="20486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643438" y="1328738"/>
            <a:ext cx="4249737" cy="3900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Капитал (капитальные ресурсы)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363" name="Объект 7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altLang="ru-RU" smtClean="0"/>
              <a:t>Это все то, что создано трудом человека.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altLang="ru-RU" smtClean="0"/>
              <a:t>Это средства труда – то, с помощью чего человек производит блага 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mtClean="0"/>
              <a:t>здания фабрик и заводов;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mtClean="0"/>
              <a:t> станки,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mtClean="0"/>
              <a:t>оборудование,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mtClean="0"/>
              <a:t>машины,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mtClean="0"/>
              <a:t>инструмент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mtClean="0"/>
              <a:t>транспорт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827088" y="620713"/>
            <a:ext cx="6781800" cy="720725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Различают: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4040188" cy="977900"/>
          </a:xfrm>
          <a:solidFill>
            <a:schemeClr val="bg1"/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Финансовый капитал </a:t>
            </a:r>
            <a:r>
              <a:rPr lang="ru-RU" dirty="0" smtClean="0"/>
              <a:t>-деньги</a:t>
            </a:r>
            <a:endParaRPr lang="ru-RU" dirty="0"/>
          </a:p>
        </p:txBody>
      </p:sp>
      <p:pic>
        <p:nvPicPr>
          <p:cNvPr id="22532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2492375"/>
            <a:ext cx="3529012" cy="3240088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268413"/>
            <a:ext cx="4041775" cy="865187"/>
          </a:xfrm>
          <a:solidFill>
            <a:schemeClr val="bg1"/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Физический капитал </a:t>
            </a:r>
            <a:r>
              <a:rPr lang="ru-RU" dirty="0" smtClean="0"/>
              <a:t>– здания, оборудование</a:t>
            </a:r>
            <a:endParaRPr lang="ru-RU" dirty="0"/>
          </a:p>
        </p:txBody>
      </p:sp>
      <p:pic>
        <p:nvPicPr>
          <p:cNvPr id="22534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645025" y="2420938"/>
            <a:ext cx="3657600" cy="331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>
          <a:xfrm>
            <a:off x="762000" y="476250"/>
            <a:ext cx="6784975" cy="8651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rgbClr val="FF0000"/>
                </a:solidFill>
              </a:rPr>
              <a:t>Предпринимательство</a:t>
            </a:r>
          </a:p>
        </p:txBody>
      </p:sp>
      <p:pic>
        <p:nvPicPr>
          <p:cNvPr id="23555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79838" y="1341438"/>
            <a:ext cx="4594225" cy="4464050"/>
          </a:xfrm>
        </p:spPr>
      </p:pic>
      <p:sp>
        <p:nvSpPr>
          <p:cNvPr id="2355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700213"/>
            <a:ext cx="3008313" cy="4425950"/>
          </a:xfrm>
        </p:spPr>
        <p:txBody>
          <a:bodyPr/>
          <a:lstStyle/>
          <a:p>
            <a:pPr eaLnBrk="1" hangingPunct="1"/>
            <a:r>
              <a:rPr lang="ru-RU" altLang="ru-RU" smtClean="0"/>
              <a:t> -</a:t>
            </a:r>
            <a:r>
              <a:rPr lang="ru-RU" altLang="ru-RU" sz="1600" smtClean="0">
                <a:cs typeface="Times New Roman" pitchFamily="18" charset="0"/>
              </a:rPr>
              <a:t>это особый ресурс, соединяющий все вышеперечисленные ресурсы. По сути это тоже труд, но труд организаторский и управленческий, связанный с новыми идеями и риском. Человек, занимающийся таким трудом называется предпринимателем.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4"/>
          <p:cNvSpPr>
            <a:spLocks noGrp="1"/>
          </p:cNvSpPr>
          <p:nvPr>
            <p:ph type="title"/>
          </p:nvPr>
        </p:nvSpPr>
        <p:spPr>
          <a:xfrm>
            <a:off x="762000" y="549275"/>
            <a:ext cx="6781800" cy="576263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accent2"/>
                </a:solidFill>
              </a:rPr>
              <a:t>Различие между экономическими ресурсами и факторами производства</a:t>
            </a:r>
          </a:p>
        </p:txBody>
      </p:sp>
      <p:sp>
        <p:nvSpPr>
          <p:cNvPr id="21507" name="Текст 6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984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Экономические ресурсы </a:t>
            </a:r>
            <a:r>
              <a:rPr lang="ru-RU" altLang="ru-RU" sz="1600" dirty="0" smtClean="0"/>
              <a:t>могут использоваться , а могут и не использоваться людьми</a:t>
            </a:r>
          </a:p>
        </p:txBody>
      </p:sp>
      <p:pic>
        <p:nvPicPr>
          <p:cNvPr id="24580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2420938"/>
            <a:ext cx="3657600" cy="3455987"/>
          </a:xfrm>
        </p:spPr>
      </p:pic>
      <p:sp>
        <p:nvSpPr>
          <p:cNvPr id="2150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1268413"/>
            <a:ext cx="3657600" cy="12969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Факторы производства </a:t>
            </a:r>
            <a:r>
              <a:rPr lang="ru-RU" altLang="ru-RU" sz="1600" dirty="0" smtClean="0"/>
              <a:t>–это те ресурсы, которые куплены для производства и из них уже делается благо </a:t>
            </a:r>
          </a:p>
        </p:txBody>
      </p:sp>
      <p:pic>
        <p:nvPicPr>
          <p:cNvPr id="2458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643438" y="2708275"/>
            <a:ext cx="3657600" cy="3241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62000" y="476250"/>
            <a:ext cx="6781800" cy="936625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chemeClr val="accent2"/>
                </a:solidFill>
              </a:rPr>
              <a:t>План урока:</a:t>
            </a:r>
          </a:p>
        </p:txBody>
      </p:sp>
      <p:sp>
        <p:nvSpPr>
          <p:cNvPr id="2051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095750" cy="4392612"/>
          </a:xfrm>
        </p:spPr>
        <p:txBody>
          <a:bodyPr rtlCol="0"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1. Повторение пройденного  материала: «Типы экономических систем».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Самостоятельная работа по теме </a:t>
            </a:r>
            <a:r>
              <a:rPr lang="ru-RU" alt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«Типы экономических систем</a:t>
            </a:r>
            <a:r>
              <a:rPr lang="ru-RU" alt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».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Изучение новой темы: «Факторы производства».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Домашнее задание.</a:t>
            </a:r>
          </a:p>
        </p:txBody>
      </p:sp>
      <p:pic>
        <p:nvPicPr>
          <p:cNvPr id="7172" name="Объект 3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996950"/>
            <a:ext cx="4171950" cy="4232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Из нижеперечисленного </a:t>
            </a:r>
            <a:r>
              <a:rPr lang="ru-RU" altLang="ru-RU" sz="2800" b="1" smtClean="0">
                <a:solidFill>
                  <a:srgbClr val="C00000"/>
                </a:solidFill>
              </a:rPr>
              <a:t>выдели</a:t>
            </a:r>
            <a:r>
              <a:rPr lang="ru-RU" altLang="ru-RU" sz="28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то, что является </a:t>
            </a:r>
            <a:r>
              <a:rPr lang="ru-RU" altLang="ru-RU" sz="2800" b="1" u="sng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ресурсами</a:t>
            </a:r>
            <a:r>
              <a:rPr lang="ru-RU" altLang="ru-RU" sz="28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ru-RU" altLang="ru-RU" sz="2800" b="1" smtClean="0">
                <a:solidFill>
                  <a:srgbClr val="C00000"/>
                </a:solidFill>
              </a:rPr>
              <a:t>буквой Р</a:t>
            </a:r>
            <a:r>
              <a:rPr lang="ru-RU" altLang="ru-RU" sz="28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), а то, что относится к </a:t>
            </a:r>
            <a:r>
              <a:rPr lang="ru-RU" altLang="ru-RU" sz="2800" b="1" u="sng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факторам производства</a:t>
            </a:r>
            <a:r>
              <a:rPr lang="ru-RU" altLang="ru-RU" sz="28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altLang="ru-RU" sz="2800" b="1" smtClean="0">
                <a:solidFill>
                  <a:srgbClr val="C00000"/>
                </a:solidFill>
              </a:rPr>
              <a:t>буквой Ф</a:t>
            </a:r>
            <a:r>
              <a:rPr lang="ru-RU" altLang="ru-RU" sz="28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832475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dirty="0" smtClean="0"/>
              <a:t>Задание: определи, что является экономическим ресурсом, а что фактором производства: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dirty="0" smtClean="0"/>
              <a:t>1.Разведанное, но не используемое месторождение нефти.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dirty="0" smtClean="0"/>
              <a:t>2.Нефть, перерабатываемая на заводе.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dirty="0" smtClean="0"/>
              <a:t>3.Месторождение соли, которое пока не используют.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dirty="0" smtClean="0"/>
              <a:t>4.Соль для приготовления рыбных консервов.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dirty="0" smtClean="0"/>
              <a:t>5.Бревна на строительстве дома.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Продолжение задания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327650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dirty="0" smtClean="0"/>
              <a:t>6. Деревья в лесу.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dirty="0" smtClean="0"/>
              <a:t>7. Атмосферный воздух.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dirty="0" smtClean="0"/>
              <a:t>8. Воздух, используемый на химическом предприятии для производства аммиака.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dirty="0" smtClean="0"/>
              <a:t>9.Дети, обучающиеся в школе.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dirty="0" smtClean="0"/>
              <a:t>10. Физические и умственные способности токаря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3"/>
          <p:cNvSpPr>
            <a:spLocks noGrp="1"/>
          </p:cNvSpPr>
          <p:nvPr>
            <p:ph type="title"/>
          </p:nvPr>
        </p:nvSpPr>
        <p:spPr>
          <a:xfrm>
            <a:off x="762000" y="765175"/>
            <a:ext cx="6784975" cy="719138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Проверь себя!</a:t>
            </a:r>
          </a:p>
        </p:txBody>
      </p:sp>
      <p:sp>
        <p:nvSpPr>
          <p:cNvPr id="24580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895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800" smtClean="0"/>
              <a:t> 1.Р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800" smtClean="0"/>
              <a:t> 2.Ф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800" smtClean="0"/>
              <a:t> 3.Р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800" smtClean="0"/>
              <a:t> 4.Ф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800" smtClean="0"/>
              <a:t> 5.Ф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800" smtClean="0"/>
              <a:t> 6.Р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800" smtClean="0"/>
              <a:t> 7.Р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800" smtClean="0"/>
              <a:t> 8.Ф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800" smtClean="0"/>
              <a:t> 9.Р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800" smtClean="0"/>
              <a:t>10.Ф</a:t>
            </a:r>
          </a:p>
        </p:txBody>
      </p:sp>
      <p:pic>
        <p:nvPicPr>
          <p:cNvPr id="27652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4663" y="836613"/>
            <a:ext cx="4175125" cy="5256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516563"/>
            <a:ext cx="6781800" cy="655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Реши задачу!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Определи стоимость каждой технологии.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762000" y="685800"/>
          <a:ext cx="7543800" cy="4810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642"/>
                <a:gridCol w="1555876"/>
                <a:gridCol w="1508760"/>
                <a:gridCol w="1508760"/>
                <a:gridCol w="1508760"/>
              </a:tblGrid>
              <a:tr h="638745">
                <a:tc rowSpan="2">
                  <a:txBody>
                    <a:bodyPr/>
                    <a:lstStyle/>
                    <a:p>
                      <a:r>
                        <a:rPr lang="ru-RU" sz="1800" b="1" dirty="0" smtClean="0"/>
                        <a:t>Факторы производства</a:t>
                      </a:r>
                      <a:endParaRPr lang="ru-RU" sz="1800" b="1" dirty="0"/>
                    </a:p>
                  </a:txBody>
                  <a:tcPr marL="83820" marR="83820" marT="45065" marB="45065"/>
                </a:tc>
                <a:tc rowSpan="2">
                  <a:txBody>
                    <a:bodyPr/>
                    <a:lstStyle/>
                    <a:p>
                      <a:r>
                        <a:rPr lang="ru-RU" sz="1800" b="1" dirty="0" smtClean="0"/>
                        <a:t>Цена за ед. факторов производства (</a:t>
                      </a:r>
                      <a:r>
                        <a:rPr lang="ru-RU" sz="1800" b="1" dirty="0" err="1" smtClean="0"/>
                        <a:t>тыс.руб</a:t>
                      </a:r>
                      <a:r>
                        <a:rPr lang="ru-RU" sz="1800" b="1" dirty="0" smtClean="0"/>
                        <a:t>)</a:t>
                      </a:r>
                      <a:endParaRPr lang="ru-RU" sz="1800" b="1" dirty="0"/>
                    </a:p>
                  </a:txBody>
                  <a:tcPr marL="83820" marR="83820" marT="45065" marB="45065"/>
                </a:tc>
                <a:tc gridSpan="3">
                  <a:txBody>
                    <a:bodyPr/>
                    <a:lstStyle/>
                    <a:p>
                      <a:r>
                        <a:rPr lang="ru-RU" sz="1800" b="1" dirty="0" smtClean="0"/>
                        <a:t>Затраты факторов производства при производстве  </a:t>
                      </a:r>
                      <a:endParaRPr lang="ru-RU" sz="1800" b="1" dirty="0"/>
                    </a:p>
                  </a:txBody>
                  <a:tcPr marL="83820" marR="83820" marT="45065" marB="450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Технологии №1</a:t>
                      </a:r>
                      <a:endParaRPr lang="ru-RU" sz="1800" b="1" dirty="0"/>
                    </a:p>
                  </a:txBody>
                  <a:tcPr marL="83820" marR="83820" marT="45065" marB="450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Технологии №2</a:t>
                      </a:r>
                      <a:endParaRPr lang="ru-RU" sz="1800" b="1" dirty="0"/>
                    </a:p>
                  </a:txBody>
                  <a:tcPr marL="83820" marR="83820" marT="45065" marB="450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Технологии №3</a:t>
                      </a:r>
                      <a:endParaRPr lang="ru-RU" sz="1800" b="1" dirty="0"/>
                    </a:p>
                  </a:txBody>
                  <a:tcPr marL="83820" marR="83820" marT="45065" marB="450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2469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Труд</a:t>
                      </a:r>
                      <a:endParaRPr lang="ru-RU" sz="2000" b="1" dirty="0"/>
                    </a:p>
                  </a:txBody>
                  <a:tcPr marL="83820" marR="83820" marT="45065" marB="450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/>
                        <a:t>15</a:t>
                      </a:r>
                      <a:endParaRPr lang="ru-RU" sz="3500" dirty="0"/>
                    </a:p>
                  </a:txBody>
                  <a:tcPr marL="83820" marR="83820" marT="45065" marB="450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/>
                        <a:t>2</a:t>
                      </a:r>
                      <a:endParaRPr lang="ru-RU" sz="3500" dirty="0"/>
                    </a:p>
                  </a:txBody>
                  <a:tcPr marL="83820" marR="83820" marT="45065" marB="450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/>
                        <a:t>4</a:t>
                      </a:r>
                      <a:endParaRPr lang="ru-RU" sz="3500" dirty="0"/>
                    </a:p>
                  </a:txBody>
                  <a:tcPr marL="83820" marR="83820" marT="45065" marB="450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/>
                        <a:t>5</a:t>
                      </a:r>
                      <a:endParaRPr lang="ru-RU" sz="3500" dirty="0"/>
                    </a:p>
                  </a:txBody>
                  <a:tcPr marL="83820" marR="83820" marT="45065" marB="45065"/>
                </a:tc>
              </a:tr>
              <a:tr h="922703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Земля</a:t>
                      </a:r>
                      <a:endParaRPr lang="ru-RU" sz="2000" b="1" dirty="0"/>
                    </a:p>
                  </a:txBody>
                  <a:tcPr marL="83820" marR="83820" marT="45065" marB="450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/>
                        <a:t>20</a:t>
                      </a:r>
                      <a:endParaRPr lang="ru-RU" sz="3500" dirty="0"/>
                    </a:p>
                  </a:txBody>
                  <a:tcPr marL="83820" marR="83820" marT="45065" marB="450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/>
                        <a:t>4</a:t>
                      </a:r>
                      <a:endParaRPr lang="ru-RU" sz="3500" dirty="0"/>
                    </a:p>
                  </a:txBody>
                  <a:tcPr marL="83820" marR="83820" marT="45065" marB="450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/>
                        <a:t>2</a:t>
                      </a:r>
                      <a:endParaRPr lang="ru-RU" sz="3500" dirty="0"/>
                    </a:p>
                  </a:txBody>
                  <a:tcPr marL="83820" marR="83820" marT="45065" marB="450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/>
                        <a:t>3</a:t>
                      </a:r>
                      <a:endParaRPr lang="ru-RU" sz="3500" dirty="0"/>
                    </a:p>
                  </a:txBody>
                  <a:tcPr marL="83820" marR="83820" marT="45065" marB="45065"/>
                </a:tc>
              </a:tr>
              <a:tr h="78074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Капитал</a:t>
                      </a:r>
                      <a:endParaRPr lang="ru-RU" sz="2000" b="1" dirty="0"/>
                    </a:p>
                  </a:txBody>
                  <a:tcPr marL="83820" marR="83820" marT="45065" marB="450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/>
                        <a:t>10</a:t>
                      </a:r>
                      <a:endParaRPr lang="ru-RU" sz="3500" dirty="0"/>
                    </a:p>
                  </a:txBody>
                  <a:tcPr marL="83820" marR="83820" marT="45065" marB="450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/>
                        <a:t>5</a:t>
                      </a:r>
                      <a:endParaRPr lang="ru-RU" sz="3500" dirty="0"/>
                    </a:p>
                  </a:txBody>
                  <a:tcPr marL="83820" marR="83820" marT="45065" marB="450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/>
                        <a:t>3</a:t>
                      </a:r>
                      <a:endParaRPr lang="ru-RU" sz="3500" dirty="0"/>
                    </a:p>
                  </a:txBody>
                  <a:tcPr marL="83820" marR="83820" marT="45065" marB="450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/>
                        <a:t>4</a:t>
                      </a:r>
                      <a:endParaRPr lang="ru-RU" sz="3500" dirty="0"/>
                    </a:p>
                  </a:txBody>
                  <a:tcPr marL="83820" marR="83820" marT="45065" marB="45065"/>
                </a:tc>
              </a:tr>
              <a:tr h="1004489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Предпринимательство</a:t>
                      </a:r>
                      <a:endParaRPr lang="ru-RU" sz="2000" b="1" dirty="0"/>
                    </a:p>
                  </a:txBody>
                  <a:tcPr marL="83820" marR="83820" marT="45065" marB="450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/>
                        <a:t>25</a:t>
                      </a:r>
                      <a:endParaRPr lang="ru-RU" sz="3500" dirty="0"/>
                    </a:p>
                  </a:txBody>
                  <a:tcPr marL="83820" marR="83820" marT="45065" marB="450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/>
                        <a:t>2</a:t>
                      </a:r>
                      <a:endParaRPr lang="ru-RU" sz="3500" dirty="0"/>
                    </a:p>
                  </a:txBody>
                  <a:tcPr marL="83820" marR="83820" marT="45065" marB="450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/>
                        <a:t>4</a:t>
                      </a:r>
                      <a:endParaRPr lang="ru-RU" sz="3500" dirty="0"/>
                    </a:p>
                  </a:txBody>
                  <a:tcPr marL="83820" marR="83820" marT="45065" marB="450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/>
                        <a:t>1</a:t>
                      </a:r>
                      <a:endParaRPr lang="ru-RU" sz="3500" dirty="0"/>
                    </a:p>
                  </a:txBody>
                  <a:tcPr marL="83820" marR="83820" marT="45065" marB="4506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Решение: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Технология №1: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2*15 + 4*20 + 5*10 + 2*25 =210ден. ед.;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Технология №2: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4*15 + 2*20 + 3*10 + 4*25=230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ден.ед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.;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Технология №3: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5*15 + 3*20 + 4*10 + 1*25 =200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ден.ед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Вывод: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самой выгодной является технология №3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pPr eaLnBrk="1" hangingPunct="1"/>
            <a:endParaRPr lang="ru-RU" altLang="ru-RU" sz="120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404664"/>
          <a:ext cx="82296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Капиталоемкой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считается технология, при использовании которой основным фактором производства является капитал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1747" name="Содержимое 5" descr="1328682774foto1_big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2492375"/>
            <a:ext cx="7416800" cy="345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Трудоемкой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считается технология, при использовании которой основным фактором производства является труд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2771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8175" y="2276475"/>
            <a:ext cx="5327650" cy="3384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20748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Материалоемкой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считается технология, при использовании которой основным фактором производства является материал (сырье, которое дает нам земля) 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3795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2565400"/>
            <a:ext cx="6840537" cy="3384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684213" y="4724400"/>
            <a:ext cx="6784975" cy="1600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Домашнее задание</a:t>
            </a:r>
          </a:p>
        </p:txBody>
      </p:sp>
      <p:sp>
        <p:nvSpPr>
          <p:cNvPr id="34819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25538"/>
            <a:ext cx="3106738" cy="4032250"/>
          </a:xfrm>
        </p:spPr>
        <p:txBody>
          <a:bodyPr/>
          <a:lstStyle/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ru-RU" altLang="ru-RU" sz="2400" b="1" smtClean="0"/>
              <a:t>Стр.37-38  –учить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ru-RU" altLang="ru-RU" sz="2400" b="1" smtClean="0"/>
              <a:t>Зад.№2 стр.40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ru-RU" altLang="ru-RU" sz="2400" b="1" smtClean="0"/>
              <a:t>Тест «Проверь себя» стр. 40-41</a:t>
            </a:r>
          </a:p>
        </p:txBody>
      </p:sp>
      <p:pic>
        <p:nvPicPr>
          <p:cNvPr id="34820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067175" y="620713"/>
            <a:ext cx="4594225" cy="4090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Повторим пройденный материал!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Назови главные экономические вопросы.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Какие типы экономических систем ты знаешь?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Чем они отличаются друг от друга? Дай их определения.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95288" y="836613"/>
            <a:ext cx="7921625" cy="1223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</a:rPr>
              <a:t>Главные экономические вопросы:</a:t>
            </a:r>
          </a:p>
        </p:txBody>
      </p:sp>
      <p:pic>
        <p:nvPicPr>
          <p:cNvPr id="9219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219700" y="1268413"/>
            <a:ext cx="3744913" cy="3168650"/>
          </a:xfrm>
        </p:spPr>
      </p:pic>
      <p:sp>
        <p:nvSpPr>
          <p:cNvPr id="9220" name="Текст 4"/>
          <p:cNvSpPr>
            <a:spLocks noGrp="1"/>
          </p:cNvSpPr>
          <p:nvPr>
            <p:ph type="body" sz="half" idx="2"/>
          </p:nvPr>
        </p:nvSpPr>
        <p:spPr>
          <a:xfrm>
            <a:off x="900113" y="2133600"/>
            <a:ext cx="4751387" cy="3671888"/>
          </a:xfrm>
        </p:spPr>
        <p:txBody>
          <a:bodyPr/>
          <a:lstStyle/>
          <a:p>
            <a:pPr eaLnBrk="1" hangingPunct="1"/>
            <a:r>
              <a:rPr lang="ru-RU" altLang="ru-RU" sz="4800" b="1" smtClean="0">
                <a:solidFill>
                  <a:srgbClr val="FF0000"/>
                </a:solidFill>
              </a:rPr>
              <a:t>Что?</a:t>
            </a:r>
          </a:p>
          <a:p>
            <a:pPr eaLnBrk="1" hangingPunct="1"/>
            <a:r>
              <a:rPr lang="ru-RU" altLang="ru-RU" sz="4800" b="1" smtClean="0">
                <a:solidFill>
                  <a:srgbClr val="FF0000"/>
                </a:solidFill>
              </a:rPr>
              <a:t>Для кого?</a:t>
            </a:r>
          </a:p>
          <a:p>
            <a:pPr eaLnBrk="1" hangingPunct="1"/>
            <a:r>
              <a:rPr lang="ru-RU" altLang="ru-RU" sz="4800" b="1" smtClean="0">
                <a:solidFill>
                  <a:srgbClr val="FF0000"/>
                </a:solidFill>
              </a:rPr>
              <a:t>Как?</a:t>
            </a:r>
          </a:p>
          <a:p>
            <a:pPr eaLnBrk="1" hangingPunct="1"/>
            <a:r>
              <a:rPr lang="ru-RU" altLang="ru-RU" sz="4800" b="1" smtClean="0">
                <a:solidFill>
                  <a:srgbClr val="FF0000"/>
                </a:solidFill>
              </a:rPr>
              <a:t>Зачем?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755650" y="765175"/>
            <a:ext cx="8137525" cy="18716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Проверь себя!</a:t>
            </a:r>
            <a:b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Заполни таблицу «Типы экономических систем»</a:t>
            </a:r>
          </a:p>
        </p:txBody>
      </p:sp>
      <p:pic>
        <p:nvPicPr>
          <p:cNvPr id="10243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24300" y="2924175"/>
            <a:ext cx="4535488" cy="3025775"/>
          </a:xfrm>
        </p:spPr>
      </p:pic>
      <p:sp>
        <p:nvSpPr>
          <p:cNvPr id="1024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916113"/>
            <a:ext cx="3609975" cy="421005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B050"/>
                </a:solidFill>
              </a:rPr>
              <a:t>Критерии оценки:</a:t>
            </a:r>
          </a:p>
          <a:p>
            <a:pPr eaLnBrk="1" hangingPunct="1"/>
            <a:r>
              <a:rPr lang="ru-RU" altLang="ru-RU" b="1" smtClean="0">
                <a:solidFill>
                  <a:srgbClr val="00B050"/>
                </a:solidFill>
              </a:rPr>
              <a:t>«5» без ошибок;</a:t>
            </a:r>
          </a:p>
          <a:p>
            <a:pPr eaLnBrk="1" hangingPunct="1"/>
            <a:r>
              <a:rPr lang="ru-RU" altLang="ru-RU" b="1" smtClean="0">
                <a:solidFill>
                  <a:srgbClr val="00B050"/>
                </a:solidFill>
              </a:rPr>
              <a:t>«4» 1-2 ошибки;</a:t>
            </a:r>
          </a:p>
          <a:p>
            <a:pPr eaLnBrk="1" hangingPunct="1"/>
            <a:r>
              <a:rPr lang="ru-RU" altLang="ru-RU" b="1" smtClean="0">
                <a:solidFill>
                  <a:srgbClr val="00B050"/>
                </a:solidFill>
              </a:rPr>
              <a:t>«3» 3-5 ошибок;</a:t>
            </a:r>
          </a:p>
          <a:p>
            <a:pPr eaLnBrk="1" hangingPunct="1"/>
            <a:r>
              <a:rPr lang="ru-RU" altLang="ru-RU" b="1" smtClean="0">
                <a:solidFill>
                  <a:srgbClr val="00B050"/>
                </a:solidFill>
              </a:rPr>
              <a:t>«2»  6 ошибок и более.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4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rgbClr val="00B0F0"/>
                </a:solidFill>
              </a:rPr>
              <a:t>В таблице  есть пустые клетки! Заполни их!</a:t>
            </a:r>
            <a:endParaRPr lang="ru-RU" altLang="ru-RU" sz="2400" smtClean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692150"/>
          <a:ext cx="8229600" cy="5976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/>
                <a:gridCol w="2016224"/>
                <a:gridCol w="1440160"/>
                <a:gridCol w="1371600"/>
                <a:gridCol w="1371600"/>
                <a:gridCol w="1371600"/>
              </a:tblGrid>
              <a:tr h="584499">
                <a:tc rowSpan="2">
                  <a:txBody>
                    <a:bodyPr/>
                    <a:lstStyle/>
                    <a:p>
                      <a:r>
                        <a:rPr lang="ru-RU" sz="1700" dirty="0" smtClean="0"/>
                        <a:t>№ п/п</a:t>
                      </a:r>
                      <a:endParaRPr lang="ru-RU" sz="1700" dirty="0"/>
                    </a:p>
                  </a:txBody>
                  <a:tcPr marL="91443" marR="91443" marT="44052" marB="44052"/>
                </a:tc>
                <a:tc rowSpan="2">
                  <a:txBody>
                    <a:bodyPr/>
                    <a:lstStyle/>
                    <a:p>
                      <a:r>
                        <a:rPr lang="ru-RU" sz="1700" dirty="0" smtClean="0"/>
                        <a:t>Критерии</a:t>
                      </a:r>
                      <a:r>
                        <a:rPr lang="ru-RU" sz="1700" baseline="0" dirty="0" smtClean="0"/>
                        <a:t> </a:t>
                      </a:r>
                      <a:r>
                        <a:rPr lang="ru-RU" sz="1700" dirty="0" smtClean="0"/>
                        <a:t>сравнения</a:t>
                      </a:r>
                      <a:endParaRPr lang="ru-RU" sz="1700" dirty="0"/>
                    </a:p>
                  </a:txBody>
                  <a:tcPr marL="91443" marR="91443" marT="44052" marB="44052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Типы экономических систем</a:t>
                      </a:r>
                      <a:endParaRPr lang="ru-RU" sz="1700" dirty="0"/>
                    </a:p>
                  </a:txBody>
                  <a:tcPr marL="91443" marR="91443" marT="44052" marB="44052"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5580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традиционная</a:t>
                      </a:r>
                      <a:endParaRPr lang="ru-RU" sz="1500" dirty="0"/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командная</a:t>
                      </a:r>
                      <a:endParaRPr lang="ru-RU" sz="1500" dirty="0"/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рыночная</a:t>
                      </a:r>
                      <a:endParaRPr lang="ru-RU" sz="1500" dirty="0"/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смешанная</a:t>
                      </a:r>
                      <a:endParaRPr lang="ru-RU" sz="1500" dirty="0"/>
                    </a:p>
                  </a:txBody>
                  <a:tcPr marL="91443" marR="91443" marT="44052" marB="44052"/>
                </a:tc>
              </a:tr>
              <a:tr h="37627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Вид собственности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Частная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</a:tr>
              <a:tr h="52573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Кто принимает решения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 государство, и производители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</a:tr>
              <a:tr h="52573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Технический прогресс  -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НТП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Сильно развит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91443" marR="91443" marT="44052" marB="44052"/>
                </a:tc>
              </a:tr>
              <a:tr h="37627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Вид хозяйства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Товарное</a:t>
                      </a:r>
                      <a:endParaRPr lang="ru-RU" sz="1200" b="1" dirty="0"/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Товарное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</a:tr>
              <a:tr h="46388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Ценообразование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Государственные цены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Рыночные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</a:tr>
              <a:tr h="64944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Экономические стимулы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Получение зарплаты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Получение зарплаты,  прибыли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</a:tr>
              <a:tr h="37627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Конкуренция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Развита сильно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</a:tr>
              <a:tr h="46388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Сбор налогов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не собираются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Налогообложение есть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</a:tr>
              <a:tr h="107692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защита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Государство заботится о больных, стариках и детях</a:t>
                      </a: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Государство заботится о больных, стариках и детях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4052" marB="4405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algn="ctr" eaLnBrk="1" hangingPunct="1"/>
            <a:r>
              <a:rPr lang="ru-RU" altLang="ru-RU" sz="2800" smtClean="0"/>
              <a:t>Типы экономических систем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08050"/>
          <a:ext cx="8229600" cy="5837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/>
                <a:gridCol w="1584175"/>
                <a:gridCol w="1512167"/>
                <a:gridCol w="1440159"/>
                <a:gridCol w="1591074"/>
                <a:gridCol w="1371600"/>
              </a:tblGrid>
              <a:tr h="432064"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 marT="45712" marB="45712"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Критерии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сравнения</a:t>
                      </a:r>
                      <a:endParaRPr lang="ru-RU" sz="1400" dirty="0"/>
                    </a:p>
                  </a:txBody>
                  <a:tcPr marT="45712" marB="45712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Типы экономических систем</a:t>
                      </a:r>
                      <a:endParaRPr lang="ru-RU" sz="14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04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традиционная</a:t>
                      </a:r>
                      <a:endParaRPr lang="ru-RU" sz="14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командная</a:t>
                      </a:r>
                      <a:endParaRPr lang="ru-RU" sz="14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рыночная</a:t>
                      </a:r>
                      <a:endParaRPr lang="ru-RU" sz="14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смешанная</a:t>
                      </a:r>
                      <a:endParaRPr lang="ru-RU" sz="1400" dirty="0"/>
                    </a:p>
                  </a:txBody>
                  <a:tcPr marT="45712" marB="45712"/>
                </a:tc>
              </a:tr>
              <a:tr h="51816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Вид собственности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Частная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Частная и государственная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</a:tr>
              <a:tr h="73152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Кто принимает решения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Традиции,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обычаи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Государство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Производитель сам решает что и как производить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И государство, и производители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</a:tr>
              <a:tr h="73152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Технический прогресс  -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НТП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НТП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НТП сильно развит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НТП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</a:tr>
              <a:tr h="37085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Вид хозяйства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Натуральное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Товарное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Товарное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Товарное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</a:tr>
              <a:tr h="59436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Ценообразование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Цен нет, т.к. нет обмена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Государственные цены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Рыночные цены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Цены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государственные и рыночные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</a:tr>
              <a:tr h="59436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Эконмические стимулы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Выживание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Получение зарплаты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Получение прибыли от 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бизнеса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Получение зарплаты,  прибыли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</a:tr>
              <a:tr h="37085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Конкуренция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Развита сильно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</a:tr>
              <a:tr h="42671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Сбор налогов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не собираются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Налогообложение есть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не собираются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Налогообложение есть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</a:tr>
              <a:tr h="76201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защита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Племя заботится о больных, стариках и детях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Государство заботится о больных, стариках и детях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Никто не заботится о больных, стариках и детях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Государство заботится о больных, стариках и детях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mtClean="0">
                <a:solidFill>
                  <a:schemeClr val="accent2"/>
                </a:solidFill>
              </a:rPr>
              <a:t>Повторим пройденный материал!</a:t>
            </a:r>
            <a:endParaRPr lang="ru-RU" altLang="ru-RU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Что изучает экономика?</a:t>
            </a:r>
          </a:p>
          <a:p>
            <a:pPr eaLnBrk="1" hangingPunct="1"/>
            <a:r>
              <a:rPr lang="ru-RU" altLang="ru-RU" smtClean="0"/>
              <a:t>Что необходимо для того, чтобы удовлетворить потребности?</a:t>
            </a:r>
          </a:p>
          <a:p>
            <a:pPr eaLnBrk="1" hangingPunct="1"/>
            <a:r>
              <a:rPr lang="ru-RU" altLang="ru-RU" smtClean="0"/>
              <a:t>Что такое благо?</a:t>
            </a:r>
          </a:p>
          <a:p>
            <a:pPr eaLnBrk="1" hangingPunct="1"/>
            <a:r>
              <a:rPr lang="ru-RU" altLang="ru-RU" smtClean="0"/>
              <a:t>Какие виды благ ты знаешь?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Блага делятся на две группы</a:t>
            </a:r>
          </a:p>
        </p:txBody>
      </p:sp>
      <p:sp>
        <p:nvSpPr>
          <p:cNvPr id="8195" name="Текст 4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4040188" cy="10493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Неэкономические (даровые)</a:t>
            </a:r>
            <a:r>
              <a:rPr lang="ru-RU" altLang="ru-RU" sz="2000" dirty="0" smtClean="0">
                <a:solidFill>
                  <a:schemeClr val="tx1"/>
                </a:solidFill>
              </a:rPr>
              <a:t>-</a:t>
            </a:r>
            <a:r>
              <a:rPr lang="ru-RU" alt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ru-RU" sz="2000" dirty="0" smtClean="0"/>
              <a:t>за них не надо платить деньги, потому что их дарит нам природа</a:t>
            </a:r>
          </a:p>
        </p:txBody>
      </p:sp>
      <p:pic>
        <p:nvPicPr>
          <p:cNvPr id="14340" name="Объект 8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2708275"/>
            <a:ext cx="3048000" cy="3024188"/>
          </a:xfrm>
        </p:spPr>
      </p:pic>
      <p:sp>
        <p:nvSpPr>
          <p:cNvPr id="819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268413"/>
            <a:ext cx="4041775" cy="9064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Экономические</a:t>
            </a:r>
            <a:r>
              <a:rPr lang="ru-RU" altLang="ru-RU" sz="2000" dirty="0" smtClean="0"/>
              <a:t> – за них нужно платить, так как их сделал человек, затратив на это ресурсы</a:t>
            </a:r>
          </a:p>
        </p:txBody>
      </p:sp>
      <p:pic>
        <p:nvPicPr>
          <p:cNvPr id="14342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645025" y="2420938"/>
            <a:ext cx="3657600" cy="3671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545</TotalTime>
  <Words>989</Words>
  <Application>Microsoft Office PowerPoint</Application>
  <PresentationFormat>Экран (4:3)</PresentationFormat>
  <Paragraphs>277</Paragraphs>
  <Slides>29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Calibri</vt:lpstr>
      <vt:lpstr>Arial</vt:lpstr>
      <vt:lpstr>Impact</vt:lpstr>
      <vt:lpstr>Times New Roman</vt:lpstr>
      <vt:lpstr>Wingdings</vt:lpstr>
      <vt:lpstr>NewsPrint</vt:lpstr>
      <vt:lpstr>Презентация «Главные вопросы экономики.Факторы производства» 8 класс</vt:lpstr>
      <vt:lpstr>План урока:</vt:lpstr>
      <vt:lpstr>Повторим пройденный материал!</vt:lpstr>
      <vt:lpstr> Главные экономические вопросы:</vt:lpstr>
      <vt:lpstr>Проверь себя! Заполни таблицу «Типы экономических систем»</vt:lpstr>
      <vt:lpstr>В таблице  есть пустые клетки! Заполни их!</vt:lpstr>
      <vt:lpstr>Типы экономических систем</vt:lpstr>
      <vt:lpstr>Повторим пройденный материал!</vt:lpstr>
      <vt:lpstr>Блага делятся на две группы</vt:lpstr>
      <vt:lpstr>Тема нашего урока</vt:lpstr>
      <vt:lpstr>Чтобы произвести экономические блага необходимы экономические ресурсы- факторы производства</vt:lpstr>
      <vt:lpstr>Виды ресурсов:</vt:lpstr>
      <vt:lpstr>Земля  (природные ресурсы)</vt:lpstr>
      <vt:lpstr>Труд   (трудовые ресурсы)</vt:lpstr>
      <vt:lpstr>Капитал (капитальные ресурсы)</vt:lpstr>
      <vt:lpstr>Капитал (капитальные ресурсы)</vt:lpstr>
      <vt:lpstr>Различают:</vt:lpstr>
      <vt:lpstr>Предпринимательство</vt:lpstr>
      <vt:lpstr>Различие между экономическими ресурсами и факторами производства</vt:lpstr>
      <vt:lpstr>Из нижеперечисленного выдели то, что является ресурсами (буквой Р), а то, что относится к факторам производства(буквой Ф)</vt:lpstr>
      <vt:lpstr>Продолжение задания</vt:lpstr>
      <vt:lpstr>Проверь себя!</vt:lpstr>
      <vt:lpstr>Реши задачу! Определи стоимость каждой технологии.</vt:lpstr>
      <vt:lpstr>Решение:</vt:lpstr>
      <vt:lpstr>Слайд 25</vt:lpstr>
      <vt:lpstr>Капиталоемкой считается технология, при использовании которой основным фактором производства является капитал</vt:lpstr>
      <vt:lpstr>Трудоемкой считается технология, при использовании которой основным фактором производства является труд</vt:lpstr>
      <vt:lpstr>Материалоемкой считается технология, при использовании которой основным фактором производства является материал (сырье, которое дает нам земля) </vt:lpstr>
      <vt:lpstr>Домашнее задание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Потребности  человека</dc:title>
  <dc:creator>1</dc:creator>
  <cp:lastModifiedBy>Учитель</cp:lastModifiedBy>
  <cp:revision>44</cp:revision>
  <dcterms:created xsi:type="dcterms:W3CDTF">2012-09-09T12:50:17Z</dcterms:created>
  <dcterms:modified xsi:type="dcterms:W3CDTF">2015-03-26T10:45:54Z</dcterms:modified>
</cp:coreProperties>
</file>