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8" r:id="rId3"/>
    <p:sldId id="270" r:id="rId4"/>
    <p:sldId id="257" r:id="rId5"/>
    <p:sldId id="299" r:id="rId6"/>
    <p:sldId id="258" r:id="rId7"/>
    <p:sldId id="264" r:id="rId8"/>
    <p:sldId id="265" r:id="rId9"/>
    <p:sldId id="266" r:id="rId10"/>
    <p:sldId id="267" r:id="rId11"/>
    <p:sldId id="300" r:id="rId12"/>
    <p:sldId id="301" r:id="rId13"/>
    <p:sldId id="304" r:id="rId14"/>
    <p:sldId id="302" r:id="rId15"/>
    <p:sldId id="295" r:id="rId16"/>
    <p:sldId id="29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7</c:v>
                </c:pt>
                <c:pt idx="1">
                  <c:v>12</c:v>
                </c:pt>
                <c:pt idx="2">
                  <c:v>11</c:v>
                </c:pt>
                <c:pt idx="3">
                  <c:v>11</c:v>
                </c:pt>
                <c:pt idx="4">
                  <c:v>12</c:v>
                </c:pt>
                <c:pt idx="5">
                  <c:v>12</c:v>
                </c:pt>
                <c:pt idx="6">
                  <c:v>9</c:v>
                </c:pt>
                <c:pt idx="7">
                  <c:v>20</c:v>
                </c:pt>
                <c:pt idx="8">
                  <c:v>14</c:v>
                </c:pt>
                <c:pt idx="9">
                  <c:v>11</c:v>
                </c:pt>
              </c:numCache>
            </c:numRef>
          </c:val>
        </c:ser>
        <c:marker val="1"/>
        <c:axId val="64972288"/>
        <c:axId val="64973824"/>
      </c:lineChart>
      <c:catAx>
        <c:axId val="64972288"/>
        <c:scaling>
          <c:orientation val="minMax"/>
        </c:scaling>
        <c:axPos val="b"/>
        <c:tickLblPos val="nextTo"/>
        <c:crossAx val="64973824"/>
        <c:crosses val="autoZero"/>
        <c:auto val="1"/>
        <c:lblAlgn val="ctr"/>
        <c:lblOffset val="100"/>
      </c:catAx>
      <c:valAx>
        <c:axId val="64973824"/>
        <c:scaling>
          <c:orientation val="minMax"/>
        </c:scaling>
        <c:axPos val="l"/>
        <c:majorGridlines/>
        <c:numFmt formatCode="General" sourceLinked="1"/>
        <c:tickLblPos val="nextTo"/>
        <c:crossAx val="649722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максимальное значение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баллпо муниципалитету значение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1.8</c:v>
                </c:pt>
                <c:pt idx="1">
                  <c:v>1.8</c:v>
                </c:pt>
                <c:pt idx="2">
                  <c:v>1.8</c:v>
                </c:pt>
                <c:pt idx="3">
                  <c:v>1.8</c:v>
                </c:pt>
                <c:pt idx="4">
                  <c:v>1.8</c:v>
                </c:pt>
                <c:pt idx="5">
                  <c:v>1.8</c:v>
                </c:pt>
                <c:pt idx="6">
                  <c:v>1.8</c:v>
                </c:pt>
                <c:pt idx="7">
                  <c:v>1.8</c:v>
                </c:pt>
                <c:pt idx="8">
                  <c:v>1.8</c:v>
                </c:pt>
                <c:pt idx="9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marker val="1"/>
        <c:axId val="70282240"/>
        <c:axId val="70292224"/>
      </c:lineChart>
      <c:catAx>
        <c:axId val="70282240"/>
        <c:scaling>
          <c:orientation val="minMax"/>
        </c:scaling>
        <c:axPos val="b"/>
        <c:tickLblPos val="nextTo"/>
        <c:crossAx val="70292224"/>
        <c:crosses val="autoZero"/>
        <c:auto val="1"/>
        <c:lblAlgn val="ctr"/>
        <c:lblOffset val="100"/>
      </c:catAx>
      <c:valAx>
        <c:axId val="70292224"/>
        <c:scaling>
          <c:orientation val="minMax"/>
        </c:scaling>
        <c:axPos val="l"/>
        <c:majorGridlines/>
        <c:numFmt formatCode="General" sourceLinked="1"/>
        <c:tickLblPos val="nextTo"/>
        <c:crossAx val="702822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Золотой ключик</c:v>
                </c:pt>
                <c:pt idx="1">
                  <c:v>Снегурочка</c:v>
                </c:pt>
                <c:pt idx="2">
                  <c:v>Радуга</c:v>
                </c:pt>
                <c:pt idx="3">
                  <c:v>Гусельки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69</c:v>
                </c:pt>
                <c:pt idx="1">
                  <c:v>69</c:v>
                </c:pt>
                <c:pt idx="2">
                  <c:v>69</c:v>
                </c:pt>
                <c:pt idx="3">
                  <c:v>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фактический балл учреждения 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Золотой ключик</c:v>
                </c:pt>
                <c:pt idx="1">
                  <c:v>Снегурочка</c:v>
                </c:pt>
                <c:pt idx="2">
                  <c:v>Радуга</c:v>
                </c:pt>
                <c:pt idx="3">
                  <c:v>Гусельки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</c:v>
                </c:pt>
                <c:pt idx="1">
                  <c:v>55</c:v>
                </c:pt>
                <c:pt idx="2">
                  <c:v>38</c:v>
                </c:pt>
                <c:pt idx="3">
                  <c:v>35</c:v>
                </c:pt>
              </c:numCache>
            </c:numRef>
          </c:val>
        </c:ser>
        <c:marker val="1"/>
        <c:axId val="70771456"/>
        <c:axId val="70772992"/>
      </c:lineChart>
      <c:catAx>
        <c:axId val="70771456"/>
        <c:scaling>
          <c:orientation val="minMax"/>
        </c:scaling>
        <c:axPos val="b"/>
        <c:tickLblPos val="nextTo"/>
        <c:crossAx val="70772992"/>
        <c:crosses val="autoZero"/>
        <c:auto val="1"/>
        <c:lblAlgn val="ctr"/>
        <c:lblOffset val="100"/>
      </c:catAx>
      <c:valAx>
        <c:axId val="70772992"/>
        <c:scaling>
          <c:orientation val="minMax"/>
        </c:scaling>
        <c:axPos val="l"/>
        <c:majorGridlines/>
        <c:numFmt formatCode="General" sourceLinked="1"/>
        <c:tickLblPos val="nextTo"/>
        <c:crossAx val="707714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коэф.эффективности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Снегурочка</c:v>
                </c:pt>
                <c:pt idx="1">
                  <c:v>Радуга</c:v>
                </c:pt>
                <c:pt idx="2">
                  <c:v>Гусельки</c:v>
                </c:pt>
                <c:pt idx="3">
                  <c:v>СОШ № 3</c:v>
                </c:pt>
                <c:pt idx="4">
                  <c:v>СОШ № 4</c:v>
                </c:pt>
                <c:pt idx="5">
                  <c:v>СОШ № 6</c:v>
                </c:pt>
                <c:pt idx="6">
                  <c:v>Золотой колчик</c:v>
                </c:pt>
                <c:pt idx="7">
                  <c:v>СОШ № 2</c:v>
                </c:pt>
                <c:pt idx="8">
                  <c:v>СОШ № 5</c:v>
                </c:pt>
                <c:pt idx="9">
                  <c:v>Лицей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80</c:v>
                </c:pt>
                <c:pt idx="1">
                  <c:v>55</c:v>
                </c:pt>
                <c:pt idx="2">
                  <c:v>51</c:v>
                </c:pt>
                <c:pt idx="3">
                  <c:v>48.5</c:v>
                </c:pt>
                <c:pt idx="4">
                  <c:v>45</c:v>
                </c:pt>
                <c:pt idx="5">
                  <c:v>43</c:v>
                </c:pt>
                <c:pt idx="6">
                  <c:v>42</c:v>
                </c:pt>
                <c:pt idx="7">
                  <c:v>42</c:v>
                </c:pt>
                <c:pt idx="8">
                  <c:v>34</c:v>
                </c:pt>
                <c:pt idx="9">
                  <c:v>23.5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место в рейтинге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Снегурочка</c:v>
                </c:pt>
                <c:pt idx="1">
                  <c:v>Радуга</c:v>
                </c:pt>
                <c:pt idx="2">
                  <c:v>Гусельки</c:v>
                </c:pt>
                <c:pt idx="3">
                  <c:v>СОШ № 3</c:v>
                </c:pt>
                <c:pt idx="4">
                  <c:v>СОШ № 4</c:v>
                </c:pt>
                <c:pt idx="5">
                  <c:v>СОШ № 6</c:v>
                </c:pt>
                <c:pt idx="6">
                  <c:v>Золотой колчик</c:v>
                </c:pt>
                <c:pt idx="7">
                  <c:v>СОШ № 2</c:v>
                </c:pt>
                <c:pt idx="8">
                  <c:v>СОШ № 5</c:v>
                </c:pt>
                <c:pt idx="9">
                  <c:v>Лицей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7.8</c:v>
                </c:pt>
                <c:pt idx="7">
                  <c:v>7.8</c:v>
                </c:pt>
                <c:pt idx="8">
                  <c:v>9</c:v>
                </c:pt>
                <c:pt idx="9">
                  <c:v>10</c:v>
                </c:pt>
              </c:numCache>
            </c:numRef>
          </c:val>
        </c:ser>
        <c:shape val="cylinder"/>
        <c:axId val="71061504"/>
        <c:axId val="71063040"/>
        <c:axId val="0"/>
      </c:bar3DChart>
      <c:catAx>
        <c:axId val="71061504"/>
        <c:scaling>
          <c:orientation val="minMax"/>
        </c:scaling>
        <c:axPos val="b"/>
        <c:tickLblPos val="nextTo"/>
        <c:crossAx val="71063040"/>
        <c:crosses val="autoZero"/>
        <c:auto val="1"/>
        <c:lblAlgn val="ctr"/>
        <c:lblOffset val="100"/>
      </c:catAx>
      <c:valAx>
        <c:axId val="71063040"/>
        <c:scaling>
          <c:orientation val="minMax"/>
        </c:scaling>
        <c:axPos val="l"/>
        <c:numFmt formatCode="General" sourceLinked="1"/>
        <c:tickLblPos val="nextTo"/>
        <c:crossAx val="71061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9287863184249"/>
          <c:y val="0.81252898941663909"/>
          <c:w val="0.30859554609849249"/>
          <c:h val="0.1244863245619147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спортивные соревнования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7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творческие конкурсы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  <c:pt idx="5">
                  <c:v>7</c:v>
                </c:pt>
                <c:pt idx="6">
                  <c:v>6</c:v>
                </c:pt>
                <c:pt idx="7">
                  <c:v>12</c:v>
                </c:pt>
                <c:pt idx="8">
                  <c:v>8</c:v>
                </c:pt>
                <c:pt idx="9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интеллектуальные конкурсы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</c:ser>
        <c:marker val="1"/>
        <c:axId val="53880320"/>
        <c:axId val="53881856"/>
      </c:lineChart>
      <c:catAx>
        <c:axId val="53880320"/>
        <c:scaling>
          <c:orientation val="minMax"/>
        </c:scaling>
        <c:axPos val="b"/>
        <c:tickLblPos val="nextTo"/>
        <c:crossAx val="53881856"/>
        <c:crosses val="autoZero"/>
        <c:auto val="1"/>
        <c:lblAlgn val="ctr"/>
        <c:lblOffset val="100"/>
      </c:catAx>
      <c:valAx>
        <c:axId val="53881856"/>
        <c:scaling>
          <c:orientation val="minMax"/>
        </c:scaling>
        <c:axPos val="l"/>
        <c:majorGridlines/>
        <c:numFmt formatCode="General" sourceLinked="1"/>
        <c:tickLblPos val="nextTo"/>
        <c:crossAx val="538803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 formatCode="dd/mmm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5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</c:ser>
        <c:marker val="1"/>
        <c:axId val="65091072"/>
        <c:axId val="65092608"/>
      </c:lineChart>
      <c:catAx>
        <c:axId val="65091072"/>
        <c:scaling>
          <c:orientation val="minMax"/>
        </c:scaling>
        <c:axPos val="b"/>
        <c:tickLblPos val="nextTo"/>
        <c:crossAx val="65092608"/>
        <c:crosses val="autoZero"/>
        <c:auto val="1"/>
        <c:lblAlgn val="ctr"/>
        <c:lblOffset val="100"/>
      </c:catAx>
      <c:valAx>
        <c:axId val="65092608"/>
        <c:scaling>
          <c:orientation val="minMax"/>
        </c:scaling>
        <c:axPos val="l"/>
        <c:majorGridlines/>
        <c:numFmt formatCode="General" sourceLinked="1"/>
        <c:tickLblPos val="nextTo"/>
        <c:crossAx val="650910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8.1</c:v>
                </c:pt>
                <c:pt idx="1">
                  <c:v>8.1</c:v>
                </c:pt>
                <c:pt idx="2">
                  <c:v>8.1</c:v>
                </c:pt>
                <c:pt idx="3">
                  <c:v>8.1</c:v>
                </c:pt>
                <c:pt idx="4">
                  <c:v>8.1</c:v>
                </c:pt>
                <c:pt idx="5">
                  <c:v>8.1</c:v>
                </c:pt>
                <c:pt idx="6">
                  <c:v>8.1</c:v>
                </c:pt>
                <c:pt idx="7">
                  <c:v>8.1</c:v>
                </c:pt>
                <c:pt idx="8">
                  <c:v>8.1</c:v>
                </c:pt>
                <c:pt idx="9">
                  <c:v>8.1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2</c:v>
                </c:pt>
                <c:pt idx="1">
                  <c:v>6</c:v>
                </c:pt>
                <c:pt idx="2">
                  <c:v>10</c:v>
                </c:pt>
                <c:pt idx="3">
                  <c:v>10</c:v>
                </c:pt>
                <c:pt idx="4">
                  <c:v>4</c:v>
                </c:pt>
                <c:pt idx="5">
                  <c:v>5</c:v>
                </c:pt>
                <c:pt idx="6">
                  <c:v>8</c:v>
                </c:pt>
                <c:pt idx="7">
                  <c:v>18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</c:ser>
        <c:marker val="1"/>
        <c:axId val="65127168"/>
        <c:axId val="65128704"/>
      </c:lineChart>
      <c:catAx>
        <c:axId val="65127168"/>
        <c:scaling>
          <c:orientation val="minMax"/>
        </c:scaling>
        <c:axPos val="b"/>
        <c:tickLblPos val="nextTo"/>
        <c:crossAx val="65128704"/>
        <c:crosses val="autoZero"/>
        <c:auto val="1"/>
        <c:lblAlgn val="ctr"/>
        <c:lblOffset val="100"/>
      </c:catAx>
      <c:valAx>
        <c:axId val="65128704"/>
        <c:scaling>
          <c:orientation val="minMax"/>
        </c:scaling>
        <c:axPos val="l"/>
        <c:majorGridlines/>
        <c:numFmt formatCode="General" sourceLinked="1"/>
        <c:tickLblPos val="nextTo"/>
        <c:crossAx val="65127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  <c:pt idx="5">
                  <c:v>2.5</c:v>
                </c:pt>
                <c:pt idx="6">
                  <c:v>2.5</c:v>
                </c:pt>
                <c:pt idx="7">
                  <c:v>2.5</c:v>
                </c:pt>
                <c:pt idx="8">
                  <c:v>2.5</c:v>
                </c:pt>
                <c:pt idx="9">
                  <c:v>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2</c:v>
                </c:pt>
                <c:pt idx="1">
                  <c:v>2.8</c:v>
                </c:pt>
                <c:pt idx="2">
                  <c:v>2</c:v>
                </c:pt>
                <c:pt idx="3">
                  <c:v>1.76</c:v>
                </c:pt>
                <c:pt idx="4">
                  <c:v>1.84</c:v>
                </c:pt>
                <c:pt idx="5">
                  <c:v>2.67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</c:ser>
        <c:marker val="1"/>
        <c:axId val="66793856"/>
        <c:axId val="66795392"/>
      </c:lineChart>
      <c:catAx>
        <c:axId val="66793856"/>
        <c:scaling>
          <c:orientation val="minMax"/>
        </c:scaling>
        <c:axPos val="b"/>
        <c:tickLblPos val="nextTo"/>
        <c:crossAx val="66795392"/>
        <c:crosses val="autoZero"/>
        <c:auto val="1"/>
        <c:lblAlgn val="ctr"/>
        <c:lblOffset val="100"/>
      </c:catAx>
      <c:valAx>
        <c:axId val="66795392"/>
        <c:scaling>
          <c:orientation val="minMax"/>
        </c:scaling>
        <c:axPos val="l"/>
        <c:majorGridlines/>
        <c:numFmt formatCode="General" sourceLinked="1"/>
        <c:tickLblPos val="nextTo"/>
        <c:crossAx val="66793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  <c:pt idx="3">
                  <c:v>1.2</c:v>
                </c:pt>
                <c:pt idx="4">
                  <c:v>1.2</c:v>
                </c:pt>
                <c:pt idx="5">
                  <c:v>1.2</c:v>
                </c:pt>
                <c:pt idx="6">
                  <c:v>1.2</c:v>
                </c:pt>
                <c:pt idx="7">
                  <c:v>1.2</c:v>
                </c:pt>
                <c:pt idx="8">
                  <c:v>1.2</c:v>
                </c:pt>
                <c:pt idx="9">
                  <c:v>1.2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marker val="1"/>
        <c:axId val="66854912"/>
        <c:axId val="66856448"/>
      </c:lineChart>
      <c:catAx>
        <c:axId val="66854912"/>
        <c:scaling>
          <c:orientation val="minMax"/>
        </c:scaling>
        <c:axPos val="b"/>
        <c:tickLblPos val="nextTo"/>
        <c:crossAx val="66856448"/>
        <c:crosses val="autoZero"/>
        <c:auto val="1"/>
        <c:lblAlgn val="ctr"/>
        <c:lblOffset val="100"/>
      </c:catAx>
      <c:valAx>
        <c:axId val="66856448"/>
        <c:scaling>
          <c:orientation val="minMax"/>
        </c:scaling>
        <c:axPos val="l"/>
        <c:majorGridlines/>
        <c:numFmt formatCode="General" sourceLinked="1"/>
        <c:tickLblPos val="nextTo"/>
        <c:crossAx val="668549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1.9000000000000001</c:v>
                </c:pt>
                <c:pt idx="1">
                  <c:v>1.9000000000000001</c:v>
                </c:pt>
                <c:pt idx="2">
                  <c:v>1.9000000000000001</c:v>
                </c:pt>
                <c:pt idx="3">
                  <c:v>1.9000000000000001</c:v>
                </c:pt>
                <c:pt idx="4">
                  <c:v>1.9000000000000001</c:v>
                </c:pt>
                <c:pt idx="5">
                  <c:v>1.9000000000000001</c:v>
                </c:pt>
                <c:pt idx="6">
                  <c:v>1.9000000000000001</c:v>
                </c:pt>
                <c:pt idx="7">
                  <c:v>1.9000000000000001</c:v>
                </c:pt>
                <c:pt idx="8">
                  <c:v>1.9000000000000001</c:v>
                </c:pt>
                <c:pt idx="9">
                  <c:v>1.9000000000000001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marker val="1"/>
        <c:axId val="67005440"/>
        <c:axId val="67011328"/>
      </c:lineChart>
      <c:catAx>
        <c:axId val="67005440"/>
        <c:scaling>
          <c:orientation val="minMax"/>
        </c:scaling>
        <c:axPos val="b"/>
        <c:tickLblPos val="nextTo"/>
        <c:crossAx val="67011328"/>
        <c:crosses val="autoZero"/>
        <c:auto val="1"/>
        <c:lblAlgn val="ctr"/>
        <c:lblOffset val="100"/>
      </c:catAx>
      <c:valAx>
        <c:axId val="67011328"/>
        <c:scaling>
          <c:orientation val="minMax"/>
        </c:scaling>
        <c:axPos val="l"/>
        <c:majorGridlines/>
        <c:numFmt formatCode="General" sourceLinked="1"/>
        <c:tickLblPos val="nextTo"/>
        <c:crossAx val="670054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marker val="1"/>
        <c:axId val="70386432"/>
        <c:axId val="70387968"/>
      </c:lineChart>
      <c:catAx>
        <c:axId val="70386432"/>
        <c:scaling>
          <c:orientation val="minMax"/>
        </c:scaling>
        <c:axPos val="b"/>
        <c:tickLblPos val="nextTo"/>
        <c:crossAx val="70387968"/>
        <c:crosses val="autoZero"/>
        <c:auto val="1"/>
        <c:lblAlgn val="ctr"/>
        <c:lblOffset val="100"/>
      </c:catAx>
      <c:valAx>
        <c:axId val="70387968"/>
        <c:scaling>
          <c:orientation val="minMax"/>
        </c:scaling>
        <c:axPos val="l"/>
        <c:majorGridlines/>
        <c:numFmt formatCode="General" sourceLinked="1"/>
        <c:tickLblPos val="nextTo"/>
        <c:crossAx val="703864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максимальный балл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по муниципалитету</c:v>
                </c:pt>
              </c:strCache>
            </c:strRef>
          </c:tx>
          <c:marker>
            <c:symbol val="none"/>
          </c:marker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1.9000000000000001</c:v>
                </c:pt>
                <c:pt idx="1">
                  <c:v>1.9000000000000001</c:v>
                </c:pt>
                <c:pt idx="2">
                  <c:v>1.9000000000000001</c:v>
                </c:pt>
                <c:pt idx="3">
                  <c:v>1.9000000000000001</c:v>
                </c:pt>
                <c:pt idx="4">
                  <c:v>1.9000000000000001</c:v>
                </c:pt>
                <c:pt idx="5">
                  <c:v>1.9000000000000001</c:v>
                </c:pt>
                <c:pt idx="6">
                  <c:v>1.9000000000000001</c:v>
                </c:pt>
                <c:pt idx="7">
                  <c:v>1.9000000000000001</c:v>
                </c:pt>
                <c:pt idx="8">
                  <c:v>1.9000000000000001</c:v>
                </c:pt>
                <c:pt idx="9">
                  <c:v>1.9000000000000001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фактический балл учреждения</c:v>
                </c:pt>
              </c:strCache>
            </c:strRef>
          </c:tx>
          <c:marker>
            <c:symbol val="square"/>
            <c:size val="8"/>
          </c:marker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лицей</c:v>
                </c:pt>
                <c:pt idx="1">
                  <c:v>СОШ №2</c:v>
                </c:pt>
                <c:pt idx="2">
                  <c:v>СОШ №3</c:v>
                </c:pt>
                <c:pt idx="3">
                  <c:v>СОШ №4</c:v>
                </c:pt>
                <c:pt idx="4">
                  <c:v>СОШ №5</c:v>
                </c:pt>
                <c:pt idx="5">
                  <c:v>СОШ№6</c:v>
                </c:pt>
                <c:pt idx="6">
                  <c:v>Золотой ключик</c:v>
                </c:pt>
                <c:pt idx="7">
                  <c:v>Снегурочка</c:v>
                </c:pt>
                <c:pt idx="8">
                  <c:v>Радуга</c:v>
                </c:pt>
                <c:pt idx="9">
                  <c:v>Гусельки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marker val="1"/>
        <c:axId val="70529024"/>
        <c:axId val="70530560"/>
      </c:lineChart>
      <c:catAx>
        <c:axId val="70529024"/>
        <c:scaling>
          <c:orientation val="minMax"/>
        </c:scaling>
        <c:axPos val="b"/>
        <c:tickLblPos val="nextTo"/>
        <c:crossAx val="70530560"/>
        <c:crosses val="autoZero"/>
        <c:auto val="1"/>
        <c:lblAlgn val="ctr"/>
        <c:lblOffset val="100"/>
      </c:catAx>
      <c:valAx>
        <c:axId val="70530560"/>
        <c:scaling>
          <c:orientation val="minMax"/>
        </c:scaling>
        <c:axPos val="l"/>
        <c:majorGridlines/>
        <c:numFmt formatCode="General" sourceLinked="1"/>
        <c:tickLblPos val="nextTo"/>
        <c:crossAx val="70529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432E7-9921-4750-A3C0-14762B5DE4F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854A9-FA3C-43AB-A459-FC7ABF9E5B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результаты внеучебных достижений воспитанников, 48%;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854A9-FA3C-43AB-A459-FC7ABF9E5B5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кадровый потенциал, 31%.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увеличение доли педагогических работников, имеющих высшее образование с 61,1% до 65%;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Увеличение доли педагогических работников имеющих высшее образование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48,7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%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-достижение  отношения среднемесячной заработной платы педагогических работников к средней заработной плате в общем образовании соответствующего региона до 103,42 %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низкий процент доли штатных педагогических работников, прошедших курсы повышения квалификации и / или профессиональную переподготовку в соответствии с ФГОС (7,9 % от общего количества педагогических работников);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низкая активность участия в муниципальных конкурсах профессионального мастерства: конкурсный отбор молодых педагогов на получение премии главы города Югорска «Признание», конкурс «Лучший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-сайт педагога г. Югорска», конкурс учебно-методических материалов.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Наименование муниципального конкурса профессионального мастерства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Количество образовательных учреждений дошкольного образования, принявших участие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Конкурс педагогических инициатив  «Современный урок (Лучшее занятие с использованием ИКТ)»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Конкурс «Лучший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-сайт педагога г. Югорска»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«Педагог года города Югорска»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Конкурсный отбор молодых педагогов на получение премии главы города Югорска «Признание»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учебно-методических материалов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854A9-FA3C-43AB-A459-FC7ABF9E5B5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инновационная деятельность, коэффициент эффективности – 50%.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увеличение доли образовательных учреждений дошкольного образования, применяющих новые формы методической работы с 60 % до 100%;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увеличение доли образовательных учреждений, имеющих статус пилотная площадка на региональном уровне с 0% до 60%;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увеличение доли образовательных учреждений, принявших участие в региональных и муниципальных конкурсах профессионального мастерства с 30% до 90%;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увеличение доли образовательных учреждений, ставших победителями и призерами в региональных и муниципальных конкурсах профессионального мастерства с 30 % до 70%;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854A9-FA3C-43AB-A459-FC7ABF9E5B5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рост доли оснащенности учебных помещений учебно-наглядным оборудованием с 72,2% до 74 %;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854A9-FA3C-43AB-A459-FC7ABF9E5B5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состояние здоровья воспитанников, коэффициент эффективности – 83%; - уменьшение количества дней пропущенных по болезни за год одним ребенком с 11,1 до 10,6 дня, что свидетельствует  о системности применения здоровьесберегающих технологий;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854A9-FA3C-43AB-A459-FC7ABF9E5B5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условиях модернизации образования, обеспечения конкурентоспособности муниципальных  образовательных учреждений, удовлетворенность образованием основных субъектов образовательного процесса на протяжении трех последних лет  является объектом внимания и одним из показателей оценки эффективности деятельности как отдельных муниципальных образовательных учреждений, так и муниципальной системы образования города Югорска в целом.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Удовлетворенность качеством образования – это комплексная характеристика результатов и условий, которая выражается в объективных показателях и субъективных оценках.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соответствии с таким пониманием анализ результатов, полученных в ходе  опроса потребителей образовательных услуг, проведенных в ноябре 2013 года позволил сделать вывод о том, что: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уровень удовлетворенности населения качеством дошкольного образования детей составляет 84,8 %;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854A9-FA3C-43AB-A459-FC7ABF9E5B5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5AD52D-DE18-4509-A803-50C7404AFA94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C9B170-5AF0-4D9A-85BD-2BA7FAC5E5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&#1048;&#1090;&#1086;&#1075;&#1080;%20&#1044;&#1054;&#1059;.xl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hyperlink" Target="&#1048;&#1090;&#1086;&#1075;&#1080;%20&#1044;&#1054;&#1059;.xl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048;&#1090;&#1086;&#1075;&#1080;%20&#1044;&#1054;&#1059;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48;&#1090;&#1086;&#1075;&#1080;%20&#1044;&#1054;&#1059;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90;&#1086;&#1075;&#1080;%20&#1044;&#1054;&#1059;.x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&#1048;&#1090;&#1086;&#1075;&#1080;%20&#1044;&#1054;&#1059;.xl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&#1048;&#1090;&#1086;&#1075;&#1080;%20&#1044;&#1054;&#1059;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48;&#1090;&#1086;&#1075;&#1080;%20&#1044;&#1054;&#1059;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48;&#1090;&#1086;&#1075;&#1080;%20&#1044;&#1054;&#1059;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48;&#1090;&#1086;&#1075;&#1080;%20&#1044;&#1054;&#1059;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3285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Результаты мониторинга </a:t>
            </a:r>
            <a:r>
              <a:rPr lang="ru-RU" b="1" dirty="0"/>
              <a:t>оценки качества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муниципальной системы образования  города </a:t>
            </a:r>
            <a:r>
              <a:rPr lang="ru-RU" b="1" dirty="0" smtClean="0"/>
              <a:t>Югорска </a:t>
            </a:r>
            <a:br>
              <a:rPr lang="ru-RU" b="1" dirty="0" smtClean="0"/>
            </a:br>
            <a:r>
              <a:rPr lang="ru-RU" b="1" dirty="0" smtClean="0"/>
              <a:t>за 2013-2014 учебный год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9" descr="Z:\Мероприятия\АВГУСТОВСКИЙ ПЕДСОВЕТ\2011\эмблема системы образования города Югорс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870" y="128930"/>
            <a:ext cx="1691856" cy="1582304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41763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Создание условий безопасности при организации образовательного процесса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75656" y="1571612"/>
          <a:ext cx="7454062" cy="5097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929586" cy="14176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Функционирование системы государственно-общественного управления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75656" y="1285860"/>
          <a:ext cx="745406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92869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Состояние здоровья воспитанников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75656" y="1071546"/>
          <a:ext cx="7454062" cy="5597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Удовлетворенность качеством предоставляемых муниципальных услуг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142984"/>
          <a:ext cx="749935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846158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количество баллов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928670"/>
          <a:ext cx="7499350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8001024" cy="76586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Рейтинг образовательных учреждений, реализующих основную общеобразовательную программу дошкольного образования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87624" y="980728"/>
          <a:ext cx="7956376" cy="5591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400" i="1" dirty="0" smtClean="0"/>
          </a:p>
          <a:p>
            <a:pPr algn="ctr">
              <a:buNone/>
            </a:pPr>
            <a:endParaRPr lang="ru-RU" sz="4400" i="1" dirty="0" smtClean="0"/>
          </a:p>
          <a:p>
            <a:pPr algn="ctr">
              <a:buNone/>
            </a:pPr>
            <a:r>
              <a:rPr lang="ru-RU" sz="4400" i="1" dirty="0" smtClean="0"/>
              <a:t>Благодарю за внимание!</a:t>
            </a:r>
            <a:endParaRPr lang="ru-RU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Цель мониторинга: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обобщение и анализ информации о состоянии муниципальной системы  образования и  основных показателях ее функционирования за 2013-2014 учебный год для оценки и прогнозирования тенденций развития, принятия обоснованных управленческих решений по достижению качественного образования в 2014-2015 учебном году</a:t>
            </a:r>
          </a:p>
          <a:p>
            <a:endParaRPr lang="ru-RU" dirty="0"/>
          </a:p>
        </p:txBody>
      </p:sp>
      <p:pic>
        <p:nvPicPr>
          <p:cNvPr id="4" name="Picture 9" descr="Z:\Мероприятия\АВГУСТОВСКИЙ ПЕДСОВЕТ\2011\эмблема системы образования города Югорс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870" y="128930"/>
            <a:ext cx="1691856" cy="1582304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Результаты мониторинга в части реализации  основной общеобразовательной </a:t>
            </a:r>
            <a:br>
              <a:rPr lang="ru-RU" b="1" dirty="0" smtClean="0"/>
            </a:br>
            <a:r>
              <a:rPr lang="ru-RU" b="1" dirty="0" smtClean="0"/>
              <a:t>программы дошкольного образования</a:t>
            </a:r>
            <a:endParaRPr lang="ru-RU" b="1" dirty="0"/>
          </a:p>
        </p:txBody>
      </p:sp>
      <p:pic>
        <p:nvPicPr>
          <p:cNvPr id="3" name="Picture 9" descr="Z:\Мероприятия\АВГУСТОВСКИЙ ПЕДСОВЕТ\2011\эмблема системы образования города Югорс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870" y="128930"/>
            <a:ext cx="1691856" cy="1582304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Результаты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внеучебных достижений воспитанников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142984"/>
          <a:ext cx="749935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Результаты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внеучебных достижений воспитанников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1142984"/>
          <a:ext cx="749935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Результаты финансово – экономической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Кадровый потенциал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000108"/>
          <a:ext cx="749935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Инновационная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000108"/>
          <a:ext cx="749935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Материально-техническое и информационное обеспечение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142984"/>
          <a:ext cx="749935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1140</TotalTime>
  <Words>547</Words>
  <Application>Microsoft Office PowerPoint</Application>
  <PresentationFormat>Экран (4:3)</PresentationFormat>
  <Paragraphs>56</Paragraphs>
  <Slides>16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Результаты мониторинга оценки качества  муниципальной системы образования  города Югорска  за 2013-2014 учебный год </vt:lpstr>
      <vt:lpstr>Слайд 2</vt:lpstr>
      <vt:lpstr>         Результаты мониторинга в части реализации  основной общеобразовательной  программы дошкольного образования</vt:lpstr>
      <vt:lpstr>Результаты внеучебных достижений воспитанников</vt:lpstr>
      <vt:lpstr>Результаты внеучебных достижений воспитанников</vt:lpstr>
      <vt:lpstr> Результаты финансово – экономической деятельности </vt:lpstr>
      <vt:lpstr>Кадровый потенциал</vt:lpstr>
      <vt:lpstr>Инновационная деятельность</vt:lpstr>
      <vt:lpstr>Материально-техническое и информационное обеспечение</vt:lpstr>
      <vt:lpstr>Создание условий безопасности при организации образовательного процесса</vt:lpstr>
      <vt:lpstr>Функционирование системы государственно-общественного управления</vt:lpstr>
      <vt:lpstr>Состояние здоровья воспитанников</vt:lpstr>
      <vt:lpstr>Удовлетворенность качеством предоставляемых муниципальных услуг</vt:lpstr>
      <vt:lpstr>Общее количество баллов</vt:lpstr>
      <vt:lpstr>Рейтинг образовательных учреждений, реализующих основную общеобразовательную программу дошкольного образования </vt:lpstr>
      <vt:lpstr>Слайд 16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Stukalova_L</dc:creator>
  <cp:lastModifiedBy>USER</cp:lastModifiedBy>
  <cp:revision>129</cp:revision>
  <dcterms:created xsi:type="dcterms:W3CDTF">2013-06-18T06:04:29Z</dcterms:created>
  <dcterms:modified xsi:type="dcterms:W3CDTF">2014-12-15T20:40:27Z</dcterms:modified>
</cp:coreProperties>
</file>