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3" r:id="rId6"/>
    <p:sldId id="265" r:id="rId7"/>
    <p:sldId id="267" r:id="rId8"/>
    <p:sldId id="269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3051" autoAdjust="0"/>
  </p:normalViewPr>
  <p:slideViewPr>
    <p:cSldViewPr>
      <p:cViewPr varScale="1">
        <p:scale>
          <a:sx n="61" d="100"/>
          <a:sy n="61" d="100"/>
        </p:scale>
        <p:origin x="-7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EBBC2-270B-4F5B-858A-3A31A0F2473C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6D765-6FD9-4E7E-8986-949B505A2F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592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6D765-6FD9-4E7E-8986-949B505A2F1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6C477B-68A7-403A-92C8-571FCED42AE1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A85875-58A3-46F5-9DFF-08AEA35C9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128588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Слово мама-дорогое…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084298"/>
            <a:ext cx="6400800" cy="845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2143116"/>
            <a:ext cx="7929618" cy="4500594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</p:cSld>
  <p:clrMapOvr>
    <a:masterClrMapping/>
  </p:clrMapOvr>
  <p:transition advTm="468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Безымянны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0" y="2411412"/>
            <a:ext cx="4572000" cy="3086100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фото\подборка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7358114" cy="635798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572500" cy="1071548"/>
          </a:xfrm>
        </p:spPr>
        <p:txBody>
          <a:bodyPr/>
          <a:lstStyle/>
          <a:p>
            <a:pPr algn="ctr"/>
            <a:r>
              <a:rPr lang="ru-RU" sz="1400" dirty="0" smtClean="0"/>
              <a:t>И как у всякого человека есть мать, так и Господь наш,  Иисус  Христос, будучи младенцем вскармливался и воспитывался Своей Матерью, нежной и любящей Матерью Божией. </a:t>
            </a:r>
          </a:p>
          <a:p>
            <a:pPr algn="ctr"/>
            <a:endParaRPr lang="ru-RU" sz="1400" dirty="0" smtClean="0"/>
          </a:p>
        </p:txBody>
      </p:sp>
      <p:sp>
        <p:nvSpPr>
          <p:cNvPr id="4099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071678"/>
            <a:ext cx="4071966" cy="392907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А теперь послушаем, как это было… </a:t>
            </a:r>
          </a:p>
          <a:p>
            <a:pPr algn="ctr"/>
            <a:r>
              <a:rPr lang="ru-RU" dirty="0" smtClean="0"/>
              <a:t>Прошли века, но чудесные предания гласят нам, что Пресвятая Дева Мария, Божия Матерь была дочерью праведных </a:t>
            </a:r>
            <a:r>
              <a:rPr lang="ru-RU" dirty="0" err="1" smtClean="0"/>
              <a:t>Иоакима</a:t>
            </a:r>
            <a:r>
              <a:rPr lang="ru-RU" dirty="0" smtClean="0"/>
              <a:t> и Анны. Оба они были люди благочестивые и были известны не своим царским происхождением, а смирением и милосердием. Вся их жизнь была проникнута любовью к Богу и к людям. Они дожили до глубокой старости, а детей не имели. Это очень огорчало их. Но, несмотря на свою старость, они не переставали просить у Бога, чтобы Он послал им дитя. Они дали обет (обещание), - если у них родится младенец, посвятить его на служение Богу. </a:t>
            </a:r>
          </a:p>
          <a:p>
            <a:pPr algn="ctr"/>
            <a:r>
              <a:rPr lang="ru-RU" dirty="0" smtClean="0"/>
              <a:t>За терпение, великую веру и любовь к Богу и друг к другу Господь послал </a:t>
            </a:r>
            <a:r>
              <a:rPr lang="ru-RU" dirty="0" err="1" smtClean="0"/>
              <a:t>Иоакиму</a:t>
            </a:r>
            <a:r>
              <a:rPr lang="ru-RU" dirty="0" smtClean="0"/>
              <a:t> и Анне великую радость. Под конец их жизни у них родилась дочь. По указанию Ангела Божия ей было дано имя Мария, что значит по-еврейски «Госпожа, Надежда». </a:t>
            </a:r>
          </a:p>
          <a:p>
            <a:pPr algn="ctr"/>
            <a:r>
              <a:rPr lang="ru-RU" dirty="0" smtClean="0"/>
              <a:t>Когда Деве Марии было три года, а родители ее были еще живы, они поместили дочку на воспитание при Божием Храме. Жизнь Девы Марии при храме отличалось особенною чистотою и святостью.</a:t>
            </a:r>
          </a:p>
        </p:txBody>
      </p:sp>
      <p:pic>
        <p:nvPicPr>
          <p:cNvPr id="4100" name="Picture 3" descr="1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00108"/>
            <a:ext cx="4214813" cy="542928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2584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  <p:bldP spid="40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Текст 3"/>
          <p:cNvSpPr>
            <a:spLocks noGrp="1"/>
          </p:cNvSpPr>
          <p:nvPr>
            <p:ph type="body" sz="half" idx="2"/>
          </p:nvPr>
        </p:nvSpPr>
        <p:spPr>
          <a:xfrm>
            <a:off x="428625" y="1500174"/>
            <a:ext cx="4214813" cy="442913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Все свое детство провела Мария при храме. Усердная и кроткая, она больше всего любила молиться Богу, во всем была ему покорна, была очень умна и трудолюбива. Все чрезвычайно любили кроткую девочку и удивлялись, что она такая скромная и не погодам мудрая. </a:t>
            </a:r>
          </a:p>
          <a:p>
            <a:pPr algn="ctr"/>
            <a:r>
              <a:rPr lang="ru-RU" dirty="0" smtClean="0"/>
              <a:t>Когда Мария выросла, то от большой любви к Богу дала обещание никогда не выходить замуж. Родители ее к тому времени уже умерли. Поэтому священники храма, где она воспитывалась, поручили заботу о ней одному дальнему родственнику, богобоязненному  старцу Иосифу.  Мария поселилась в его доме. Там она вела такую же скромную и уединенную жизнь, как и при храме. Любимыми ее занятиями были молитвы, чтение священных книг, рукоделие и помощь бедным. О внешнем виде Девы Марии сохранились известия в исторических описаниях св. </a:t>
            </a:r>
            <a:r>
              <a:rPr lang="ru-RU" dirty="0" err="1" smtClean="0"/>
              <a:t>Епифания</a:t>
            </a:r>
            <a:r>
              <a:rPr lang="ru-RU" dirty="0" smtClean="0"/>
              <a:t> и Никифора </a:t>
            </a:r>
            <a:r>
              <a:rPr lang="ru-RU" dirty="0" err="1" smtClean="0"/>
              <a:t>Каллиста</a:t>
            </a:r>
            <a:r>
              <a:rPr lang="ru-RU" dirty="0" smtClean="0"/>
              <a:t>. Она была ростом мерного, немного выше среднего;  цвет Ее лица был как цвет зерна пшеничного; волосы у Нее были светло-русые и несколько </a:t>
            </a:r>
            <a:r>
              <a:rPr lang="ru-RU" dirty="0" err="1" smtClean="0"/>
              <a:t>златовидные</a:t>
            </a:r>
            <a:r>
              <a:rPr lang="ru-RU" dirty="0" smtClean="0"/>
              <a:t>; глаза ясные, взгляд проницательный с зрачками как бы цвета маслины ; брови немного наклоненные и довольно черные; нос продолговатый; уста подобные цвету розы, исполненные сладких речей; лицо не круглое и не острое, но несколько продолговатое; руки и пальцы длинные. В Ней во всем была простота и совершенное смирение. Господь увидел, что Мария и скромнее, и добрее всех девиц  на свете; увидел, что она усерднее всех молится, старается во всем исполнять Его Божию волю. Поэтому Бог назначил Марии быть Матерью Господа Иисуса Христа, Спасителя мира.</a:t>
            </a:r>
          </a:p>
          <a:p>
            <a:endParaRPr lang="ru-RU" dirty="0" smtClean="0"/>
          </a:p>
        </p:txBody>
      </p:sp>
      <p:sp>
        <p:nvSpPr>
          <p:cNvPr id="5123" name="Rectangle 3" descr="Петров-Водкин"/>
          <p:cNvSpPr>
            <a:spLocks noGrp="1" noChangeAspect="1" noChangeArrowheads="1"/>
          </p:cNvSpPr>
          <p:nvPr isPhoto="1"/>
        </p:nvSpPr>
        <p:spPr bwMode="auto">
          <a:xfrm>
            <a:off x="4857752" y="142852"/>
            <a:ext cx="3643308" cy="282259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" name="Rectangle 3" descr="Скорбящая Мать, Тициан"/>
          <p:cNvSpPr>
            <a:spLocks noGrp="1" noChangeAspect="1" noChangeArrowheads="1"/>
          </p:cNvSpPr>
          <p:nvPr isPhoto="1"/>
        </p:nvSpPr>
        <p:spPr bwMode="auto">
          <a:xfrm>
            <a:off x="4572000" y="3214686"/>
            <a:ext cx="4143404" cy="350046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25531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uild="p"/>
      <p:bldP spid="5123" grpId="0" animBg="1"/>
      <p:bldP spid="51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214290"/>
            <a:ext cx="8215313" cy="1785983"/>
          </a:xfrm>
        </p:spPr>
        <p:txBody>
          <a:bodyPr/>
          <a:lstStyle/>
          <a:p>
            <a:pPr algn="ctr"/>
            <a:r>
              <a:rPr lang="ru-RU" dirty="0" smtClean="0"/>
              <a:t>В те далекие времена и теперь, мы почитаем образ Пресвятой Богородицы. Она – основа нашего упования. Святейший Патриарх Московский и всея Руси Кирилл говорит, что «Каждый человек может обратиться к ней за помощью, как к своей матери, потому что Ее Материнство распространяется на всех нас. Матерь Божья – Мать всего человечества, любящая нас не меньше нашей собственной матери».</a:t>
            </a:r>
          </a:p>
          <a:p>
            <a:pPr algn="ctr"/>
            <a:r>
              <a:rPr lang="ru-RU" dirty="0" smtClean="0"/>
              <a:t>Пресвятая Богородица, спаси нас!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4" name="Текст 3"/>
          <p:cNvSpPr txBox="1">
            <a:spLocks/>
          </p:cNvSpPr>
          <p:nvPr/>
        </p:nvSpPr>
        <p:spPr bwMode="auto">
          <a:xfrm>
            <a:off x="214283" y="2643182"/>
            <a:ext cx="392908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defRPr/>
            </a:pPr>
            <a:endParaRPr lang="ru-RU" sz="1400" kern="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Мама молится, вздыхает,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Предиконою стоит: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Что-то с сыном происходит –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Непослушен и дерзит.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400" kern="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Помоги ему ты, </a:t>
            </a:r>
            <a:r>
              <a:rPr lang="ru-RU" sz="1400" kern="0" dirty="0" err="1">
                <a:latin typeface="+mn-lt"/>
              </a:rPr>
              <a:t>Мати</a:t>
            </a:r>
            <a:r>
              <a:rPr lang="ru-RU" sz="1400" kern="0" dirty="0">
                <a:latin typeface="+mn-lt"/>
              </a:rPr>
              <a:t>,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Ч</a:t>
            </a:r>
            <a:r>
              <a:rPr lang="ru-RU" sz="1400" kern="0" dirty="0" err="1">
                <a:latin typeface="+mn-lt"/>
              </a:rPr>
              <a:t>тоб</a:t>
            </a:r>
            <a:r>
              <a:rPr lang="ru-RU" sz="1400" kern="0" dirty="0">
                <a:latin typeface="+mn-lt"/>
              </a:rPr>
              <a:t> он в жизни не грешил,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Вырос добрым и хорошим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И со всеми в мире жил.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ru-RU" sz="1400" kern="0" dirty="0">
              <a:latin typeface="+mn-lt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 err="1">
                <a:latin typeface="+mn-lt"/>
              </a:rPr>
              <a:t>Слезну</a:t>
            </a:r>
            <a:r>
              <a:rPr lang="ru-RU" sz="1400" kern="0" dirty="0">
                <a:latin typeface="+mn-lt"/>
              </a:rPr>
              <a:t> мамину молитву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Сын средь ночи услыхал –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Вел себя я очень плохо –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ru-RU" sz="1400" kern="0" dirty="0">
                <a:latin typeface="+mn-lt"/>
              </a:rPr>
              <a:t>Маме тихо он сказал.</a:t>
            </a:r>
          </a:p>
        </p:txBody>
      </p:sp>
      <p:pic>
        <p:nvPicPr>
          <p:cNvPr id="5" name="Picture 4" descr="владимирская"/>
          <p:cNvPicPr>
            <a:picLocks noChangeAspect="1" noChangeArrowheads="1"/>
          </p:cNvPicPr>
          <p:nvPr/>
        </p:nvPicPr>
        <p:blipFill>
          <a:blip r:embed="rId2">
            <a:lum bright="12000" contrast="24000"/>
          </a:blip>
          <a:srcRect/>
          <a:stretch>
            <a:fillRect/>
          </a:stretch>
        </p:blipFill>
        <p:spPr bwMode="auto">
          <a:xfrm>
            <a:off x="3714744" y="1571612"/>
            <a:ext cx="4643470" cy="507209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2353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142852"/>
            <a:ext cx="8215312" cy="2286016"/>
          </a:xfrm>
        </p:spPr>
        <p:txBody>
          <a:bodyPr/>
          <a:lstStyle/>
          <a:p>
            <a:pPr algn="ctr"/>
            <a:r>
              <a:rPr lang="ru-RU" dirty="0" smtClean="0"/>
              <a:t>Вот так порой мы огорчаем наших, горячо любимых мамочек, не задумываясь о том, какую боль причиняем им своим непослушанием. В такие минуты мы с трепетом и благоговением должны вспоминать Святое Семейство, где Сын всегда слушает и повинуется Матери Своей, любовью отвечает за Ее попечения.  Когда-то и он был ребенком и сама Пресвятая Богородица родила Его в земную жизнь. Матерь Бога нашего сама спеленала Его Пречистыми своими руками, положила Его в ясли и первая принесла Ему поклонение. Она питала Его сосцами своими; на руках Ее провел он и младенчество свое; неразлучно с Нею проходила Его юность до 30-летнего возраста, когда он явил себя миру, чтобы взять на себя казнь за грехи мира, чтобы своею крестною </a:t>
            </a:r>
            <a:r>
              <a:rPr lang="ru-RU" dirty="0" err="1" smtClean="0"/>
              <a:t>смертию</a:t>
            </a:r>
            <a:r>
              <a:rPr lang="ru-RU" dirty="0" smtClean="0"/>
              <a:t> даровать человечеству искупление. Он тот, кто дал нам с вами жизнь вечную, а вот жизнь земную нам дают родители – и за одно только это их надо любить!</a:t>
            </a:r>
          </a:p>
        </p:txBody>
      </p:sp>
      <p:pic>
        <p:nvPicPr>
          <p:cNvPr id="8195" name="Picture 4" descr="Слайд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428868"/>
            <a:ext cx="6572296" cy="4214842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24844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3929066"/>
            <a:ext cx="4929182" cy="271464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А сейчас посмотрим на образы  Иисуса Христа и Его Мамы – Пресвятой Богородицы, Девы Марии. Видите, какие печальные глаза у Божией Матери на всех иконах, а за кого же Она беспокоится? За Сына? Но глаза у Нее смотрят не на Него, а на нас с вами. Она переживает за нас, за людей. Ведь мы же все для Нее – дети. Если уж Христос - Ее Сын, то тем более мы. Если обыкновенные мамы всегда переживают за своих детей, особенно за не послушных и неразумных, то тем более и Матерь Божия, которая улыбалась всего несколько первых минут после рождения Сына, потом провела , а потом провела всю свою жизнь в переживаниях за род человеческий. Постараемся не добавлять  Ей переживаний и не огорчать Ее материнскую любовь. И вспоминая, как когда-то 2000 лет назад  Архангел Гавриил подарил Пресвятой Деве Марии цветок, благовествуя ей о рождении Сына,- так и мы своей маме в день своего рождения будем дарить простенький букетик, а не только будем охотно принимать себе подарки. Как же будет радоваться за нас  мама! Сегодня у нас тоже есть возможность показать и на деле доказать свою </a:t>
            </a:r>
            <a:r>
              <a:rPr lang="ru-RU" dirty="0" err="1" smtClean="0"/>
              <a:t>сыновью</a:t>
            </a:r>
            <a:r>
              <a:rPr lang="ru-RU" dirty="0" smtClean="0"/>
              <a:t> и дочернюю любовь.  </a:t>
            </a:r>
          </a:p>
          <a:p>
            <a:pPr algn="ctr"/>
            <a:r>
              <a:rPr lang="ru-RU" dirty="0" smtClean="0"/>
              <a:t>Любовь настоящую, деятельную, а не на словах или «понарошку». Ведь тот, кто любит по-настоящему, тот готов сделать много хорошего для любимого человека. </a:t>
            </a:r>
          </a:p>
        </p:txBody>
      </p:sp>
      <p:pic>
        <p:nvPicPr>
          <p:cNvPr id="3" name="Picture 3" descr="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643050"/>
            <a:ext cx="3214696" cy="464347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4" descr="С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85728"/>
            <a:ext cx="4357718" cy="350046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 advTm="2536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1076" name="Picture 4" descr="Рисунок12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-1071594"/>
            <a:ext cx="8072494" cy="894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8875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0" fill="hold"/>
                                        <p:tgtEl>
                                          <p:spTgt spid="131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177</TotalTime>
  <Words>1044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Слово мама-дорогое…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 мама-дорогое…</dc:title>
  <dc:creator>user</dc:creator>
  <cp:lastModifiedBy>1</cp:lastModifiedBy>
  <cp:revision>49</cp:revision>
  <dcterms:created xsi:type="dcterms:W3CDTF">2012-11-13T13:02:47Z</dcterms:created>
  <dcterms:modified xsi:type="dcterms:W3CDTF">2015-03-24T16:31:07Z</dcterms:modified>
</cp:coreProperties>
</file>