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E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оптимальн.</c:v>
                </c:pt>
                <c:pt idx="1">
                  <c:v>высокий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0.60000000000000064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февраль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оптимальн.</c:v>
                </c:pt>
                <c:pt idx="1">
                  <c:v>высокий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</c:v>
                </c:pt>
                <c:pt idx="1">
                  <c:v>0.30000000000000032</c:v>
                </c:pt>
                <c:pt idx="2">
                  <c:v>0.4</c:v>
                </c:pt>
                <c:pt idx="3">
                  <c:v>0.1</c:v>
                </c:pt>
              </c:numCache>
            </c:numRef>
          </c:val>
        </c:ser>
        <c:shape val="cylinder"/>
        <c:axId val="60492416"/>
        <c:axId val="60494208"/>
        <c:axId val="0"/>
      </c:bar3DChart>
      <c:catAx>
        <c:axId val="60492416"/>
        <c:scaling>
          <c:orientation val="minMax"/>
        </c:scaling>
        <c:axPos val="b"/>
        <c:numFmt formatCode="0%" sourceLinked="1"/>
        <c:tickLblPos val="nextTo"/>
        <c:crossAx val="60494208"/>
        <c:crosses val="autoZero"/>
        <c:auto val="1"/>
        <c:lblAlgn val="ctr"/>
        <c:lblOffset val="100"/>
      </c:catAx>
      <c:valAx>
        <c:axId val="60494208"/>
        <c:scaling>
          <c:orientation val="minMax"/>
        </c:scaling>
        <c:axPos val="l"/>
        <c:majorGridlines/>
        <c:numFmt formatCode="0%" sourceLinked="1"/>
        <c:tickLblPos val="nextTo"/>
        <c:crossAx val="604924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DDA5-2992-4FC3-84DD-5750A316C5E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880A9B-2FCC-46C8-8040-46A54034E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DDA5-2992-4FC3-84DD-5750A316C5E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0A9B-2FCC-46C8-8040-46A54034E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DDA5-2992-4FC3-84DD-5750A316C5E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0A9B-2FCC-46C8-8040-46A54034E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DDA5-2992-4FC3-84DD-5750A316C5E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880A9B-2FCC-46C8-8040-46A54034E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DDA5-2992-4FC3-84DD-5750A316C5E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0A9B-2FCC-46C8-8040-46A54034E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DDA5-2992-4FC3-84DD-5750A316C5E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0A9B-2FCC-46C8-8040-46A54034E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DDA5-2992-4FC3-84DD-5750A316C5E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880A9B-2FCC-46C8-8040-46A54034E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DDA5-2992-4FC3-84DD-5750A316C5E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0A9B-2FCC-46C8-8040-46A54034E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DDA5-2992-4FC3-84DD-5750A316C5E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0A9B-2FCC-46C8-8040-46A54034E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DDA5-2992-4FC3-84DD-5750A316C5E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0A9B-2FCC-46C8-8040-46A54034E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DDA5-2992-4FC3-84DD-5750A316C5E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0A9B-2FCC-46C8-8040-46A54034E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74DDA5-2992-4FC3-84DD-5750A316C5E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880A9B-2FCC-46C8-8040-46A54034E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500438"/>
            <a:ext cx="8458200" cy="32147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Выполнил: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воспитатель МБДОУ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100" b="1" dirty="0" err="1" smtClean="0">
                <a:solidFill>
                  <a:schemeClr val="tx2">
                    <a:lumMod val="50000"/>
                  </a:schemeClr>
                </a:solidFill>
              </a:rPr>
              <a:t>Сявского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 детского сада 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«Колокольчик»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Смирнова  Татьяна  Вячеславовна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Образование: среднее- специальное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Квалификационная категория: </a:t>
            </a:r>
            <a:r>
              <a:rPr lang="en-US" sz="1100" b="1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Педагогический стаж: 25 лет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2014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г. 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2643206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Отдел образования администрации городского округа город Шахунья</a:t>
            </a:r>
          </a:p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Методическая разработка раздела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основной общеобразовательной программы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МБДОУ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Сявского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детского сада «Колокольчик»</a:t>
            </a:r>
          </a:p>
          <a:p>
            <a:pPr algn="ctr"/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391307"/>
                </a:solidFill>
              </a:rPr>
              <a:t>Тема: «Развитие творчества детей старшего возраста посредством лепки»</a:t>
            </a:r>
            <a:endParaRPr lang="ru-RU" sz="1400" b="1" dirty="0">
              <a:solidFill>
                <a:srgbClr val="391307"/>
              </a:solidFill>
            </a:endParaRPr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071942"/>
            <a:ext cx="2371725" cy="192405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42876"/>
          </a:xfrm>
        </p:spPr>
        <p:txBody>
          <a:bodyPr>
            <a:noAutofit/>
          </a:bodyPr>
          <a:lstStyle/>
          <a:p>
            <a:endParaRPr lang="ru-RU" sz="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любознательный и активный.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овладевший средствами общения и взаимодействия с взрослыми и сверстниками.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способный управлять своим поведением и планировать свои действия.</a:t>
            </a:r>
            <a:endParaRPr lang="ru-RU" sz="2800" dirty="0" smtClean="0"/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эмоционально отзывчивый.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имеющий первичные представления о себе, семье, обществе, стране, мире и природе.</a:t>
            </a:r>
            <a:endParaRPr lang="ru-RU" sz="2800" dirty="0" smtClean="0"/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способный решать интеллектуальные и личностные задачи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391307"/>
                </a:solidFill>
              </a:rPr>
              <a:t/>
            </a:r>
            <a:br>
              <a:rPr lang="ru-RU" sz="2000" b="1" dirty="0" smtClean="0">
                <a:solidFill>
                  <a:srgbClr val="391307"/>
                </a:solidFill>
              </a:rPr>
            </a:br>
            <a:r>
              <a:rPr lang="ru-RU" sz="2000" b="1" dirty="0" smtClean="0">
                <a:solidFill>
                  <a:srgbClr val="391307"/>
                </a:solidFill>
              </a:rPr>
              <a:t/>
            </a:r>
            <a:br>
              <a:rPr lang="ru-RU" sz="2000" b="1" dirty="0" smtClean="0">
                <a:solidFill>
                  <a:srgbClr val="391307"/>
                </a:solidFill>
              </a:rPr>
            </a:br>
            <a:r>
              <a:rPr lang="ru-RU" sz="2000" b="1" dirty="0" smtClean="0">
                <a:solidFill>
                  <a:srgbClr val="391307"/>
                </a:solidFill>
              </a:rPr>
              <a:t/>
            </a:r>
            <a:br>
              <a:rPr lang="ru-RU" sz="2000" b="1" dirty="0" smtClean="0">
                <a:solidFill>
                  <a:srgbClr val="391307"/>
                </a:solidFill>
              </a:rPr>
            </a:br>
            <a:r>
              <a:rPr lang="ru-RU" sz="2000" b="1" dirty="0" smtClean="0">
                <a:solidFill>
                  <a:srgbClr val="391307"/>
                </a:solidFill>
              </a:rPr>
              <a:t>Используемые технологии, методы, формы организации деятельности воспитанников по разделу программы  «Лепка»</a:t>
            </a:r>
            <a:br>
              <a:rPr lang="ru-RU" sz="2000" b="1" dirty="0" smtClean="0">
                <a:solidFill>
                  <a:srgbClr val="391307"/>
                </a:solidFill>
              </a:rPr>
            </a:br>
            <a:r>
              <a:rPr lang="ru-RU" dirty="0" smtClean="0">
                <a:solidFill>
                  <a:srgbClr val="391307"/>
                </a:solidFill>
              </a:rPr>
              <a:t/>
            </a:r>
            <a:br>
              <a:rPr lang="ru-RU" dirty="0" smtClean="0">
                <a:solidFill>
                  <a:srgbClr val="391307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143536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2143108" y="1428736"/>
            <a:ext cx="4286280" cy="928694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технологии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flipH="1">
            <a:off x="4286247" y="2428868"/>
            <a:ext cx="142875" cy="8572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000232" y="2000240"/>
            <a:ext cx="142876" cy="128588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429388" y="2000240"/>
            <a:ext cx="142876" cy="128588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000364" y="2214554"/>
            <a:ext cx="142876" cy="257176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214942" y="2285992"/>
            <a:ext cx="142876" cy="257176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00034" y="3286124"/>
            <a:ext cx="2143140" cy="71438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</a:rPr>
              <a:t>Здоровьесберегающия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4786322"/>
            <a:ext cx="1771656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ТРИЗ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3286124"/>
            <a:ext cx="1714512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Игровая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4857760"/>
            <a:ext cx="1771656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Проектного обучения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7950" y="3286124"/>
            <a:ext cx="1928826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Личностно-ориентированная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57884" y="5357826"/>
            <a:ext cx="214314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Информационно-коммуникационная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857884" y="2143116"/>
            <a:ext cx="142876" cy="321471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2928926" y="500042"/>
            <a:ext cx="2857520" cy="785818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Методы и приёмы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643174" y="928670"/>
            <a:ext cx="357190" cy="150019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15008" y="928670"/>
            <a:ext cx="357190" cy="15716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85720" y="2285992"/>
            <a:ext cx="2857520" cy="164307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Наглядный метод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Наблюдение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Обследование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Рассматривание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Показ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5786446" y="2214554"/>
            <a:ext cx="2857520" cy="171451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Словесный метод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Беседа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</a:rPr>
              <a:t>Худ.слово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Пояснение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Совет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Напоминание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Поощрение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286116" y="1285860"/>
            <a:ext cx="285752" cy="307183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214942" y="1285860"/>
            <a:ext cx="285752" cy="307183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357290" y="4429132"/>
            <a:ext cx="2843226" cy="11287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Игровые приёмы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72066" y="4500570"/>
            <a:ext cx="3571900" cy="17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Нетрадиционные техники лепки: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</a:rPr>
              <a:t>Тестопластика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 smtClean="0">
                <a:solidFill>
                  <a:schemeClr val="tx1"/>
                </a:solidFill>
              </a:rPr>
              <a:t>Пластилиновая </a:t>
            </a:r>
            <a:r>
              <a:rPr lang="ru-RU" sz="1400" dirty="0" smtClean="0">
                <a:solidFill>
                  <a:schemeClr val="tx1"/>
                </a:solidFill>
              </a:rPr>
              <a:t>графика»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«Пластилиновая мозаика»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86874" cy="4525963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500042"/>
            <a:ext cx="321471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Формы организации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714612" y="1428736"/>
            <a:ext cx="285752" cy="15716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286512" y="1428736"/>
            <a:ext cx="285752" cy="150019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429124" y="1571612"/>
            <a:ext cx="214314" cy="250033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596" y="3000372"/>
            <a:ext cx="2914664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Совместная деятельность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72198" y="2857496"/>
            <a:ext cx="285752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Самостоятельная деятельность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00364" y="4143380"/>
            <a:ext cx="3143272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Взаимодействие с семьёй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391307"/>
                </a:solidFill>
              </a:rPr>
              <a:t>Система знаний и система деятельности, формируемые при изучении раздела «Лепка»</a:t>
            </a:r>
            <a:br>
              <a:rPr lang="ru-RU" sz="2000" b="1" dirty="0" smtClean="0">
                <a:solidFill>
                  <a:srgbClr val="391307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357850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4" name="Блок-схема: ручное управление 3"/>
          <p:cNvSpPr/>
          <p:nvPr/>
        </p:nvSpPr>
        <p:spPr>
          <a:xfrm>
            <a:off x="2500298" y="1214422"/>
            <a:ext cx="3571900" cy="898400"/>
          </a:xfrm>
          <a:prstGeom prst="flowChartManualOper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Система деятельности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43372" y="2214554"/>
            <a:ext cx="285752" cy="21431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571744"/>
            <a:ext cx="198597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Репродуктивный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143372" y="3571876"/>
            <a:ext cx="285752" cy="2857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000504"/>
            <a:ext cx="1914532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Продуктивный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5429264"/>
            <a:ext cx="1914532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Творческий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143372" y="5072074"/>
            <a:ext cx="357190" cy="2857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4" name="Блок-схема: ссылка на другую страницу 3"/>
          <p:cNvSpPr/>
          <p:nvPr/>
        </p:nvSpPr>
        <p:spPr>
          <a:xfrm>
            <a:off x="2428860" y="571480"/>
            <a:ext cx="4357718" cy="898400"/>
          </a:xfrm>
          <a:prstGeom prst="flowChartOffpage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Система знаний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071670" y="1285860"/>
            <a:ext cx="214314" cy="17859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858016" y="1285860"/>
            <a:ext cx="214314" cy="18573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500562" y="1500174"/>
            <a:ext cx="214314" cy="257176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57158" y="3000372"/>
            <a:ext cx="2714644" cy="257176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Научные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 смешивание воды, муки и соли; понятия «скульптура», «пропорция», «композиция» и др.)</a:t>
            </a:r>
            <a:r>
              <a:rPr lang="ru-RU" sz="1400" b="1" u="sng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5857884" y="3071810"/>
            <a:ext cx="3071834" cy="278608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Прикладные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(изделия народных умельцев, репродукции картин, скульптур малой формы, приёмы и способы лепки, дидактические упражнения, приёмы ТРИЗ)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3143240" y="4143380"/>
            <a:ext cx="2786082" cy="250033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Предметные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 знакомство с пластилином, глиной, солёным тестом; стекой и другими техническими средствами)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5715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Календарно – тематическое планирование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6072230"/>
          </a:xfrm>
        </p:spPr>
        <p:txBody>
          <a:bodyPr>
            <a:normAutofit/>
          </a:bodyPr>
          <a:lstStyle/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b="1" dirty="0" smtClean="0"/>
              <a:t> </a:t>
            </a:r>
            <a:endParaRPr lang="ru-RU" sz="12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785794"/>
          <a:ext cx="8358246" cy="555148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20899"/>
                <a:gridCol w="1791053"/>
                <a:gridCol w="2611952"/>
                <a:gridCol w="1462693"/>
                <a:gridCol w="1671649"/>
              </a:tblGrid>
              <a:tr h="368491"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Месяц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Тема НОД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Задачи</a:t>
                      </a:r>
                      <a:r>
                        <a:rPr kumimoji="0" lang="ru-RU" sz="1800" kern="120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ОДРМ</a:t>
                      </a:r>
                      <a:r>
                        <a:rPr kumimoji="0" lang="ru-RU" sz="1800" kern="120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СУСДД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41675"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Декабрь</a:t>
                      </a:r>
                      <a:r>
                        <a:rPr kumimoji="0" lang="ru-RU" sz="1800" kern="120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«Котёнок»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Формировать умение детей создавать образ животного. Закреплять умение лепить фигурку животного по частям, используя разные приёмы: раскатывание глины между ладонями, оттягивание мелких деталей, соединение частей путём прижимания  и сглаживания мест соединения.   Развивать творческую активность.</a:t>
                      </a:r>
                    </a:p>
                    <a:p>
                      <a:r>
                        <a:rPr kumimoji="0" lang="ru-RU" sz="1100" kern="1200" dirty="0" smtClean="0"/>
                        <a:t>Воспитывать аккуратность  в работе с глиной.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Рассматривание керамических и мягких игрушек, игры с ними.</a:t>
                      </a:r>
                    </a:p>
                    <a:p>
                      <a:r>
                        <a:rPr kumimoji="0" lang="ru-RU" sz="1100" kern="1200" dirty="0" smtClean="0"/>
                        <a:t>Беседа по картине «Кошка с котятами».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Материал к занятию: глина, доски для лепки. Игрушечный котёнок.  Пополнение развивающей среды игрушечными, нарисованными котятами.</a:t>
                      </a:r>
                      <a:endParaRPr lang="ru-RU" sz="1100" dirty="0"/>
                    </a:p>
                  </a:txBody>
                  <a:tcPr/>
                </a:tc>
              </a:tr>
              <a:tr h="28581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«Кружка, украшенная цветком»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Познакомить детей с новым способом лепки посуды – ленточным, учить соединять лентообразную форму с диском (дном). </a:t>
                      </a:r>
                    </a:p>
                    <a:p>
                      <a:r>
                        <a:rPr kumimoji="0" lang="ru-RU" sz="1100" kern="1200" dirty="0" smtClean="0"/>
                        <a:t>Развивать умение детей украшать изделие </a:t>
                      </a:r>
                      <a:r>
                        <a:rPr kumimoji="0" lang="ru-RU" sz="1100" kern="1200" dirty="0" err="1" smtClean="0"/>
                        <a:t>налепами</a:t>
                      </a:r>
                      <a:r>
                        <a:rPr kumimoji="0" lang="ru-RU" sz="1100" kern="1200" dirty="0" smtClean="0"/>
                        <a:t> более сложной формы (цветком).</a:t>
                      </a:r>
                    </a:p>
                    <a:p>
                      <a:r>
                        <a:rPr kumimoji="0" lang="ru-RU" sz="1100" kern="1200" dirty="0" smtClean="0"/>
                        <a:t>Закреплять умение прочно соединять части изделия.</a:t>
                      </a:r>
                    </a:p>
                    <a:p>
                      <a:r>
                        <a:rPr kumimoji="0" lang="ru-RU" sz="1100" kern="1200" dirty="0" smtClean="0"/>
                        <a:t>Развивать художественный вкус, фантазию, чувство цвета.</a:t>
                      </a:r>
                    </a:p>
                    <a:p>
                      <a:r>
                        <a:rPr kumimoji="0" lang="ru-RU" sz="1100" kern="1200" dirty="0" smtClean="0"/>
                        <a:t>Воспитывать внимание, аккуратность, целеустремлённость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Рассматривание мини-коллекции «Красивая посуда». </a:t>
                      </a:r>
                    </a:p>
                    <a:p>
                      <a:r>
                        <a:rPr kumimoji="0" lang="ru-RU" sz="1100" kern="1200" dirty="0" smtClean="0"/>
                        <a:t>Игры в кукольном уголке.</a:t>
                      </a:r>
                    </a:p>
                    <a:p>
                      <a:r>
                        <a:rPr kumimoji="0" lang="ru-RU" sz="1100" kern="1200" dirty="0" smtClean="0"/>
                        <a:t>Рассматривание детских  работ  кружка «Колобок». Знакомство с искусством – рассматривание керамической посуды, украшенной росписью и рельефом.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 </a:t>
                      </a:r>
                      <a:r>
                        <a:rPr kumimoji="0" lang="ru-RU" sz="1100" kern="1200" dirty="0" smtClean="0"/>
                        <a:t>Внести в уголок по ИЗО мини-коллекцию «Красивая посуда». Материал к занятию: солёное тесто двух цветов, стеки, доски для лепки. Образец – кружка цилиндрической формы, украшенная выпуклым цветком с четырьмя овальными лепестками.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285728"/>
          <a:ext cx="8686800" cy="574245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38176"/>
                <a:gridCol w="1571636"/>
                <a:gridCol w="2714644"/>
                <a:gridCol w="1714512"/>
                <a:gridCol w="1847832"/>
              </a:tblGrid>
              <a:tr h="3429024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Девочка в зимней шубке катает снежный ком»</a:t>
                      </a:r>
                      <a:endParaRPr lang="ru-RU" sz="1200" b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умение детей лепить фигуру человека в зимней одежде в несложном движении (руки вытянуты вперёд и упираются в ком), плотно скреплять части фигуры.</a:t>
                      </a:r>
                    </a:p>
                    <a:p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способность детей чувствовать и объяснять  выразительность образа, давать художественную оценку законченного образа.</a:t>
                      </a:r>
                    </a:p>
                    <a:p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умение детей использовать стеку для прорисовки штрихами мехе на одежде, устанавливать фигуру на вылепленной подставке. </a:t>
                      </a:r>
                    </a:p>
                    <a:p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Воспитывать трудолюбие и желание добиваться успеха собственным трудом.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Наблюдение на прогулке за старшими детьми при лепке снеговика.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Рассматривание иллюстраций, картинок с зимними прогулками.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Рассматривание фарфоровых и керамических статуэток, изображающих людей.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Внести в уголок по ИЗО фарфоровые и керамические статуэтки, изображающие людей.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 к занятию: пластилин, стеки, доски для лепки. Вылепленная фигурка девочки в пальто без воротника и без шапки; исходные формы для лепки меховых деталей в виде тонких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цилиндриков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стека.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503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«По замыслу»</a:t>
                      </a:r>
                      <a:endParaRPr lang="ru-RU" sz="12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Формировать умение детей задумывать содержание лепки.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Повышать эмоциональную выразительность и разнообразие создаваемых детьми художественных образов.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Развивать умение доводить замысел до конца, добиваться более полной и точной передачи формы предмета, его строения, частей.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Воспитывать трудолюбие и эстетическое отношение к окружающему миру.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Игры детей с игрушками, чтение сказок, рассматривание картинок, малых скульптур народного творчества. Разучивание стихов, пение песен.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 к занятию: пластилин, стеки, доски для лепки.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Выставка детских работ кружка «Колобок» на тему «Новогодняя игрушка»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Оформление группы на тему «Новый год».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Impact" pitchFamily="34" charset="0"/>
              </a:rPr>
              <a:t>Кружок   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« Колобок»</a:t>
            </a: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4" name="Содержимое 3" descr="DSC04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2571746" cy="1928810"/>
          </a:xfrm>
        </p:spPr>
      </p:pic>
      <p:pic>
        <p:nvPicPr>
          <p:cNvPr id="5" name="Рисунок 4" descr="DSC04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285860"/>
            <a:ext cx="2643206" cy="1982405"/>
          </a:xfrm>
          <a:prstGeom prst="rect">
            <a:avLst/>
          </a:prstGeom>
        </p:spPr>
      </p:pic>
      <p:pic>
        <p:nvPicPr>
          <p:cNvPr id="6" name="Рисунок 5" descr="DSC04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321578"/>
            <a:ext cx="2595581" cy="1946685"/>
          </a:xfrm>
          <a:prstGeom prst="rect">
            <a:avLst/>
          </a:prstGeom>
        </p:spPr>
      </p:pic>
      <p:pic>
        <p:nvPicPr>
          <p:cNvPr id="7" name="Рисунок 6" descr="DSC040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357562"/>
            <a:ext cx="2166921" cy="1500198"/>
          </a:xfrm>
          <a:prstGeom prst="rect">
            <a:avLst/>
          </a:prstGeom>
        </p:spPr>
      </p:pic>
      <p:pic>
        <p:nvPicPr>
          <p:cNvPr id="8" name="Рисунок 7" descr="wDfPyylP9l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3357562"/>
            <a:ext cx="2075612" cy="1476543"/>
          </a:xfrm>
          <a:prstGeom prst="rect">
            <a:avLst/>
          </a:prstGeom>
        </p:spPr>
      </p:pic>
      <p:pic>
        <p:nvPicPr>
          <p:cNvPr id="9" name="Рисунок 8" descr="imag0531.jpg"/>
          <p:cNvPicPr>
            <a:picLocks noChangeAspect="1"/>
          </p:cNvPicPr>
          <p:nvPr/>
        </p:nvPicPr>
        <p:blipFill>
          <a:blip r:embed="rId7"/>
          <a:srcRect l="17341" t="9980" r="6358" b="7207"/>
          <a:stretch>
            <a:fillRect/>
          </a:stretch>
        </p:blipFill>
        <p:spPr>
          <a:xfrm>
            <a:off x="3500430" y="3357562"/>
            <a:ext cx="1920889" cy="1500198"/>
          </a:xfrm>
          <a:prstGeom prst="rect">
            <a:avLst/>
          </a:prstGeom>
        </p:spPr>
      </p:pic>
      <p:pic>
        <p:nvPicPr>
          <p:cNvPr id="10" name="Рисунок 9" descr="5f5f68286038fd22ac83e3fc94fd8d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4929198"/>
            <a:ext cx="2143140" cy="1643074"/>
          </a:xfrm>
          <a:prstGeom prst="rect">
            <a:avLst/>
          </a:prstGeom>
        </p:spPr>
      </p:pic>
      <p:pic>
        <p:nvPicPr>
          <p:cNvPr id="11" name="Рисунок 10" descr="8e23dbf0f4d7e4b6a45d98274d912fe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4612" y="5000636"/>
            <a:ext cx="1500198" cy="1571636"/>
          </a:xfrm>
          <a:prstGeom prst="rect">
            <a:avLst/>
          </a:prstGeom>
        </p:spPr>
      </p:pic>
      <p:pic>
        <p:nvPicPr>
          <p:cNvPr id="12" name="Рисунок 11" descr="69d9e605bd048372034fb4a5029c5d8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4929190" y="5000636"/>
            <a:ext cx="1571636" cy="1571636"/>
          </a:xfrm>
          <a:prstGeom prst="rect">
            <a:avLst/>
          </a:prstGeom>
        </p:spPr>
      </p:pic>
      <p:pic>
        <p:nvPicPr>
          <p:cNvPr id="13" name="Рисунок 12" descr="fcce51dc94e16f7540ff77ba5828660d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0892" y="5000636"/>
            <a:ext cx="2000264" cy="1571636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391307"/>
                </a:solidFill>
              </a:rPr>
              <a:t>Отслеживание уровня навыков и умений у детей </a:t>
            </a:r>
            <a:br>
              <a:rPr lang="ru-RU" sz="2000" b="1" dirty="0" smtClean="0">
                <a:solidFill>
                  <a:srgbClr val="391307"/>
                </a:solidFill>
              </a:rPr>
            </a:br>
            <a:r>
              <a:rPr lang="ru-RU" sz="2000" b="1" dirty="0" smtClean="0">
                <a:solidFill>
                  <a:srgbClr val="391307"/>
                </a:solidFill>
              </a:rPr>
              <a:t>по лепке </a:t>
            </a:r>
            <a:br>
              <a:rPr lang="ru-RU" sz="2000" b="1" dirty="0" smtClean="0">
                <a:solidFill>
                  <a:srgbClr val="391307"/>
                </a:solidFill>
              </a:rPr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1971668"/>
          </a:xfrm>
        </p:spPr>
        <p:txBody>
          <a:bodyPr>
            <a:normAutofit/>
          </a:bodyPr>
          <a:lstStyle/>
          <a:p>
            <a:pPr fontAlgn="base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«Истоки способностей и дарований детей </a:t>
            </a:r>
            <a:br>
              <a:rPr lang="ru-RU" sz="1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находятся на кончиках пальцев.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От них, образно говоря, идут тончайшие ручейки,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которые питают источник творческой мысли».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В.А. Сухомлинский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57430"/>
            <a:ext cx="8686800" cy="372269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dirty="0" smtClean="0"/>
              <a:t>«Я леплю из пластилина,</a:t>
            </a:r>
          </a:p>
          <a:p>
            <a:pPr algn="r">
              <a:buNone/>
            </a:pPr>
            <a:r>
              <a:rPr lang="ru-RU" sz="2000" dirty="0" smtClean="0"/>
              <a:t>Пластилин нежней, чем</a:t>
            </a:r>
          </a:p>
          <a:p>
            <a:pPr algn="r">
              <a:buNone/>
            </a:pPr>
            <a:r>
              <a:rPr lang="ru-RU" sz="2000" dirty="0" smtClean="0"/>
              <a:t>глина.</a:t>
            </a:r>
          </a:p>
          <a:p>
            <a:pPr algn="r">
              <a:buNone/>
            </a:pPr>
            <a:r>
              <a:rPr lang="ru-RU" sz="2000" dirty="0" smtClean="0"/>
              <a:t>Я леплю из пластилина</a:t>
            </a:r>
          </a:p>
          <a:p>
            <a:pPr algn="r">
              <a:buNone/>
            </a:pPr>
            <a:r>
              <a:rPr lang="ru-RU" sz="2000" dirty="0" smtClean="0"/>
              <a:t>Кукол, клоунов, собак».</a:t>
            </a:r>
          </a:p>
          <a:p>
            <a:pPr algn="r">
              <a:buNone/>
            </a:pPr>
            <a:r>
              <a:rPr lang="ru-RU" sz="2000" dirty="0" err="1" smtClean="0"/>
              <a:t>Ю.Мориц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1026" name="Picture 2" descr="C:\Users\Denchek\Desktop\lep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4286280" cy="31781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91307"/>
                </a:solidFill>
              </a:rPr>
              <a:t>Практическая значимость разработки</a:t>
            </a:r>
            <a:br>
              <a:rPr lang="ru-RU" b="1" dirty="0" smtClean="0">
                <a:solidFill>
                  <a:srgbClr val="391307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Применение  в практике молодых специалистов нашего ДОУ. </a:t>
            </a:r>
          </a:p>
          <a:p>
            <a:endParaRPr lang="ru-RU" dirty="0"/>
          </a:p>
        </p:txBody>
      </p:sp>
      <p:pic>
        <p:nvPicPr>
          <p:cNvPr id="4" name="Рисунок 3" descr="6489cb4e35e6273902967d50b104e32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857496"/>
            <a:ext cx="2882542" cy="347506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5718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929354"/>
          </a:xfrm>
          <a:solidFill>
            <a:srgbClr val="00B0F0"/>
          </a:solidFill>
        </p:spPr>
        <p:txBody>
          <a:bodyPr/>
          <a:lstStyle/>
          <a:p>
            <a:pPr algn="ctr">
              <a:buNone/>
            </a:pPr>
            <a:endParaRPr lang="ru-RU" sz="4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285720" y="2857496"/>
            <a:ext cx="8572560" cy="1500198"/>
          </a:xfrm>
          <a:prstGeom prst="ribbon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Лепка очень полезна для психического и интеллектуального развития детей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28670"/>
            <a:ext cx="8686800" cy="59293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00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3786182" y="3143248"/>
            <a:ext cx="1571636" cy="142876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Лепка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 rot="19753732">
            <a:off x="5342588" y="1979262"/>
            <a:ext cx="1928458" cy="128588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Логическое мышление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 rot="629521">
            <a:off x="5672490" y="3743248"/>
            <a:ext cx="2000264" cy="128588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Координация движений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331087" y="3278507"/>
            <a:ext cx="2071702" cy="1364939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Двигательная и зрительная ПАМЯТЬ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 rot="16200000">
            <a:off x="3821901" y="1250141"/>
            <a:ext cx="1714512" cy="1357322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Внимание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 rot="2688304">
            <a:off x="1985407" y="1694168"/>
            <a:ext cx="2000264" cy="134221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Воображение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 rot="17971278">
            <a:off x="2489853" y="4834529"/>
            <a:ext cx="1928826" cy="14287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Речь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949522">
            <a:off x="3834976" y="4431267"/>
            <a:ext cx="357190" cy="28575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171182">
            <a:off x="5341711" y="3924434"/>
            <a:ext cx="357190" cy="31987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4780651">
            <a:off x="3448621" y="3805820"/>
            <a:ext cx="357190" cy="35719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541130">
            <a:off x="5121528" y="3147623"/>
            <a:ext cx="357190" cy="2857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flipV="1">
            <a:off x="4500562" y="2786058"/>
            <a:ext cx="357190" cy="35718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8298365">
            <a:off x="3664000" y="2984094"/>
            <a:ext cx="357190" cy="41405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0547517">
            <a:off x="4678196" y="4547754"/>
            <a:ext cx="357190" cy="28575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 rot="4103112">
            <a:off x="4328332" y="5058125"/>
            <a:ext cx="1869385" cy="1360615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Творческие способности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Изучением  особенностей  детской  лепки  занимались:</a:t>
            </a:r>
            <a:br>
              <a:rPr lang="ru-RU" sz="1800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800" b="1" dirty="0" err="1" smtClean="0">
                <a:solidFill>
                  <a:schemeClr val="tx1"/>
                </a:solidFill>
              </a:rPr>
              <a:t>А.В.Бакушинский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800" b="1" dirty="0" err="1" smtClean="0">
                <a:solidFill>
                  <a:schemeClr val="tx1"/>
                </a:solidFill>
              </a:rPr>
              <a:t>Е.А.Флёрина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800" b="1" dirty="0" err="1" smtClean="0">
                <a:solidFill>
                  <a:schemeClr val="tx1"/>
                </a:solidFill>
              </a:rPr>
              <a:t>К.М.Лепилов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tx1"/>
                </a:solidFill>
              </a:rPr>
              <a:t>Е.В.Гончарова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tx1"/>
                </a:solidFill>
              </a:rPr>
              <a:t>Г.М.Вишнева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 err="1" smtClean="0">
                <a:solidFill>
                  <a:schemeClr val="tx1"/>
                </a:solidFill>
              </a:rPr>
              <a:t>С.Ю.Комова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Нетрадиционные художественные техники в исследованиях:  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tx1"/>
                </a:solidFill>
              </a:rPr>
              <a:t>В.А.Хоменко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tx1"/>
                </a:solidFill>
              </a:rPr>
              <a:t>К.Н.Силаева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 err="1" smtClean="0">
                <a:solidFill>
                  <a:schemeClr val="tx1"/>
                </a:solidFill>
              </a:rPr>
              <a:t>Е.В.Данкевич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800" b="1" dirty="0" err="1" smtClean="0">
                <a:solidFill>
                  <a:schemeClr val="tx1"/>
                </a:solidFill>
              </a:rPr>
              <a:t>Н.Б.Халезова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800" b="1" smtClean="0">
                <a:solidFill>
                  <a:schemeClr val="tx1"/>
                </a:solidFill>
              </a:rPr>
              <a:t>Е.С.Рубцова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800" b="1" dirty="0" err="1" smtClean="0">
                <a:solidFill>
                  <a:schemeClr val="tx1"/>
                </a:solidFill>
              </a:rPr>
              <a:t>З.Н.Новлянская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357694"/>
            <a:ext cx="2714625" cy="168592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Программы по аналогичной проблематике</a:t>
            </a:r>
            <a:endParaRPr lang="ru-RU" sz="2000" b="1" dirty="0"/>
          </a:p>
        </p:txBody>
      </p:sp>
      <p:pic>
        <p:nvPicPr>
          <p:cNvPr id="4" name="Содержимое 3" descr="fgt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85861"/>
            <a:ext cx="1714512" cy="2643205"/>
          </a:xfrm>
        </p:spPr>
      </p:pic>
      <p:pic>
        <p:nvPicPr>
          <p:cNvPr id="5" name="Рисунок 4" descr="isto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285860"/>
            <a:ext cx="1714512" cy="2643206"/>
          </a:xfrm>
          <a:prstGeom prst="rect">
            <a:avLst/>
          </a:prstGeom>
        </p:spPr>
      </p:pic>
      <p:pic>
        <p:nvPicPr>
          <p:cNvPr id="6" name="Рисунок 5" descr="p9_scan1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285860"/>
            <a:ext cx="1643074" cy="2571768"/>
          </a:xfrm>
          <a:prstGeom prst="rect">
            <a:avLst/>
          </a:prstGeom>
        </p:spPr>
      </p:pic>
      <p:pic>
        <p:nvPicPr>
          <p:cNvPr id="7" name="Рисунок 6" descr="васи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1" y="2500306"/>
            <a:ext cx="2928959" cy="414340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Цель: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Развитие творческих способностей в лепке детей старшего возраста </a:t>
            </a:r>
            <a:endParaRPr lang="ru-RU" sz="2400" dirty="0"/>
          </a:p>
        </p:txBody>
      </p:sp>
      <p:pic>
        <p:nvPicPr>
          <p:cNvPr id="5" name="Содержимое 4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3000372"/>
            <a:ext cx="2314575" cy="1971675"/>
          </a:xfrm>
        </p:spPr>
      </p:pic>
      <p:pic>
        <p:nvPicPr>
          <p:cNvPr id="7" name="Рисунок 6" descr="DSC04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000240"/>
            <a:ext cx="2500330" cy="1857388"/>
          </a:xfrm>
          <a:prstGeom prst="rect">
            <a:avLst/>
          </a:prstGeom>
        </p:spPr>
      </p:pic>
      <p:pic>
        <p:nvPicPr>
          <p:cNvPr id="8" name="Рисунок 7" descr="DSC040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000240"/>
            <a:ext cx="2428892" cy="1857388"/>
          </a:xfrm>
          <a:prstGeom prst="rect">
            <a:avLst/>
          </a:prstGeom>
        </p:spPr>
      </p:pic>
      <p:pic>
        <p:nvPicPr>
          <p:cNvPr id="9" name="Рисунок 8" descr="DSC040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572008"/>
            <a:ext cx="2278532" cy="1714512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9" y="4500570"/>
            <a:ext cx="2500330" cy="178595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428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задачи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6000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Развивать эстетическое восприятие и художественно-образное мышление ребёнка.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Освоение дошкольниками разнообразных пластических материалов, традиционных и нетрадиционных техник.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Формировать умение правильно передавать пропорциональные отношения между объектами.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Повышать эмоциональную выразительность и разнообразие создаваемых детьми художественных образов; создание оригинальных, неповторимых образов и способов действия.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Формировать способность детей чувствовать и объяснять выразительность образа, давать художественную оценку создаваемого и законченного образа.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Закреплять умение детей отбирать выразительные средства, которые наиболее полно удовлетворяют их потребно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сти.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рук и координацию движений.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Развивать воображение, эстетическое отношение к окружающему миру.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Развивать художественный вкус, фантазию, изобретательность.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Развивать чувство цвета.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Развивать творческое мышление, устойчивый интерес к художественной деятельности.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Развивать умение и навыки, необходимые для создания творческих работ.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Развивать желание экспериментировать, проявляя яркие познавательные чувства: удивление, сомнение, желание, радость, узнавание нового.</a:t>
            </a: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Воспитывать эстетическое отношение к окружающему миру.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Воспитывать внимание, аккуратность, целеустремлённость, творческую самореализацию.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Воспитывать трудолюбие и желание добиваться успеха собственным трудом.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/>
            <a:r>
              <a:rPr lang="ru-RU" sz="2000" b="1" dirty="0" smtClean="0">
                <a:solidFill>
                  <a:srgbClr val="391307"/>
                </a:solidFill>
              </a:rPr>
              <a:t>Психолого-педагогическое объяснение специфики восприятия и освоения содержания раздела программы воспитанниками в соответствии с возрастными особенностями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/>
          </a:bodyPr>
          <a:lstStyle/>
          <a:p>
            <a:endParaRPr lang="ru-RU" sz="100" b="1" dirty="0">
              <a:solidFill>
                <a:srgbClr val="FF0000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3929058" y="1643050"/>
            <a:ext cx="914400" cy="914400"/>
          </a:xfrm>
          <a:prstGeom prst="smileyFace">
            <a:avLst/>
          </a:prstGeom>
          <a:solidFill>
            <a:srgbClr val="F48E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285720" y="4572008"/>
            <a:ext cx="2500330" cy="107157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Пальчиковая гимнастика.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143636" y="4714884"/>
            <a:ext cx="2786082" cy="100013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Гимнастика для глаз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000364" y="5500702"/>
            <a:ext cx="2786082" cy="107157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Физкультминутка. Спокойная музыка. Игра.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3" name="6-конечная звезда 32"/>
          <p:cNvSpPr/>
          <p:nvPr/>
        </p:nvSpPr>
        <p:spPr>
          <a:xfrm>
            <a:off x="785786" y="1571612"/>
            <a:ext cx="2071702" cy="1928826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Слабая координация рук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6" name="6-конечная звезда 35"/>
          <p:cNvSpPr/>
          <p:nvPr/>
        </p:nvSpPr>
        <p:spPr>
          <a:xfrm>
            <a:off x="6000760" y="1571612"/>
            <a:ext cx="1928826" cy="178595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Статическое напряжение мышц глаз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9" name="6-конечная звезда 38"/>
          <p:cNvSpPr/>
          <p:nvPr/>
        </p:nvSpPr>
        <p:spPr>
          <a:xfrm>
            <a:off x="3286116" y="2786058"/>
            <a:ext cx="2143140" cy="178595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Быстрая утомляемость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500166" y="3571876"/>
            <a:ext cx="285752" cy="92869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143372" y="4643446"/>
            <a:ext cx="285752" cy="7858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143768" y="3429000"/>
            <a:ext cx="285752" cy="11430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Ожидаемые результаты освоения детьми раздела «Лепка» программы ООП.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Font typeface="Wingdings" pitchFamily="2" charset="2"/>
              <a:buChar char="§"/>
            </a:pPr>
            <a:r>
              <a:rPr lang="ru-RU" dirty="0" smtClean="0"/>
              <a:t>Значительное повышение уровня развития творческих способностей.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Формирование предпосылок учебной деятельности (самоконтроль, самооценка, обобщенные способы действия) и умения взаимодействовать друг с другом.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Развитие творческой активности на занятиях, самостоятельности.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Владение техническими приёмами и способами лепки.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Способность к свободному экспериментированию (поисковым действиям) с художественными и нетрадиционными материалами.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Развитие </a:t>
            </a:r>
            <a:r>
              <a:rPr lang="ru-RU" dirty="0" err="1" smtClean="0"/>
              <a:t>креативности</a:t>
            </a:r>
            <a:r>
              <a:rPr lang="ru-RU" dirty="0" smtClean="0"/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Индивидуальный «почерк» детской продукции.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Способность к активному усвоению художественного опыта.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Развитие общей ручной умелости.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1793</TotalTime>
  <Words>1012</Words>
  <Application>Microsoft Office PowerPoint</Application>
  <PresentationFormat>Экран (4:3)</PresentationFormat>
  <Paragraphs>178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                                                               Выполнил:                                                                                                                                                                                                                  воспитатель МБДОУ                                                                                                                                                                                                         Сявского детского сада                                                                                                                                                                                                          «Колокольчик»                                                                                                                                                                                                Смирнова  Татьяна  Вячеславовна                                                                                                                                                                                            Образование: среднее- специальное                                                                                                                                                                                             Квалификационная категория: I                                                                                                                                                                                           Педагогический стаж: 25 лет     2014 г.  </vt:lpstr>
      <vt:lpstr>«Истоки способностей и дарований детей  находятся на кончиках пальцев. От них, образно говоря, идут тончайшие ручейки, которые питают источник творческой мысли». В.А. Сухомлинский  </vt:lpstr>
      <vt:lpstr>Лепка очень полезна для психического и интеллектуального развития детей</vt:lpstr>
      <vt:lpstr>      Изучением  особенностей  детской  лепки  занимались:  </vt:lpstr>
      <vt:lpstr>Программы по аналогичной проблематике</vt:lpstr>
      <vt:lpstr>Цель:  Развитие творческих способностей в лепке детей старшего возраста </vt:lpstr>
      <vt:lpstr>задачи</vt:lpstr>
      <vt:lpstr>Психолого-педагогическое объяснение специфики восприятия и освоения содержания раздела программы воспитанниками в соответствии с возрастными особенностями</vt:lpstr>
      <vt:lpstr>Ожидаемые результаты освоения детьми раздела «Лепка» программы ООП. </vt:lpstr>
      <vt:lpstr>Слайд 10</vt:lpstr>
      <vt:lpstr>   Используемые технологии, методы, формы организации деятельности воспитанников по разделу программы  «Лепка»  </vt:lpstr>
      <vt:lpstr>Слайд 12</vt:lpstr>
      <vt:lpstr>Слайд 13</vt:lpstr>
      <vt:lpstr>Система знаний и система деятельности, формируемые при изучении раздела «Лепка» </vt:lpstr>
      <vt:lpstr>Слайд 15</vt:lpstr>
      <vt:lpstr>Календарно – тематическое планирование</vt:lpstr>
      <vt:lpstr>Слайд 17</vt:lpstr>
      <vt:lpstr>Кружок   « Колобок»</vt:lpstr>
      <vt:lpstr>Отслеживание уровня навыков и умений у детей  по лепке  </vt:lpstr>
      <vt:lpstr>Практическая значимость разработки 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Выполнил: воспитатель МБДОУ Сявского детского сада  «Колокольчик» Смирнова  Татьяна Вячеславовна Образование: среднее- специальное Квалификационная категория: I Педагогический стаж: 25 лет</dc:title>
  <dc:creator>Denchek</dc:creator>
  <cp:lastModifiedBy>Denchek</cp:lastModifiedBy>
  <cp:revision>146</cp:revision>
  <dcterms:created xsi:type="dcterms:W3CDTF">2014-04-05T10:13:08Z</dcterms:created>
  <dcterms:modified xsi:type="dcterms:W3CDTF">2015-01-21T11:26:13Z</dcterms:modified>
</cp:coreProperties>
</file>