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ms-powerpoint.presentation.macroEnabled.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803"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278F85B3-CDA1-4192-9D23-3BA61452B6F8}" type="datetimeFigureOut">
              <a:rPr lang="ru-RU" smtClean="0"/>
              <a:pPr/>
              <a:t>24.04.2013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24D780D-D997-4E20-BFA8-E4C20415500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8F85B3-CDA1-4192-9D23-3BA61452B6F8}" type="datetimeFigureOut">
              <a:rPr lang="ru-RU" smtClean="0"/>
              <a:pPr/>
              <a:t>24.04.2013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4D780D-D997-4E20-BFA8-E4C20415500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8F85B3-CDA1-4192-9D23-3BA61452B6F8}" type="datetimeFigureOut">
              <a:rPr lang="ru-RU" smtClean="0"/>
              <a:pPr/>
              <a:t>24.04.2013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4D780D-D997-4E20-BFA8-E4C20415500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278F85B3-CDA1-4192-9D23-3BA61452B6F8}" type="datetimeFigureOut">
              <a:rPr lang="ru-RU" smtClean="0"/>
              <a:pPr/>
              <a:t>24.04.2013</a:t>
            </a:fld>
            <a:endParaRPr lang="ru-RU"/>
          </a:p>
        </p:txBody>
      </p:sp>
      <p:sp>
        <p:nvSpPr>
          <p:cNvPr id="9" name="Номер слайда 8"/>
          <p:cNvSpPr>
            <a:spLocks noGrp="1"/>
          </p:cNvSpPr>
          <p:nvPr>
            <p:ph type="sldNum" sz="quarter" idx="15"/>
          </p:nvPr>
        </p:nvSpPr>
        <p:spPr/>
        <p:txBody>
          <a:bodyPr rtlCol="0"/>
          <a:lstStyle/>
          <a:p>
            <a:fld id="{524D780D-D997-4E20-BFA8-E4C20415500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278F85B3-CDA1-4192-9D23-3BA61452B6F8}" type="datetimeFigureOut">
              <a:rPr lang="ru-RU" smtClean="0"/>
              <a:pPr/>
              <a:t>24.04.2013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24D780D-D997-4E20-BFA8-E4C20415500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78F85B3-CDA1-4192-9D23-3BA61452B6F8}" type="datetimeFigureOut">
              <a:rPr lang="ru-RU" smtClean="0"/>
              <a:pPr/>
              <a:t>24.04.2013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4D780D-D997-4E20-BFA8-E4C20415500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78F85B3-CDA1-4192-9D23-3BA61452B6F8}" type="datetimeFigureOut">
              <a:rPr lang="ru-RU" smtClean="0"/>
              <a:pPr/>
              <a:t>24.04.2013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4D780D-D997-4E20-BFA8-E4C20415500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278F85B3-CDA1-4192-9D23-3BA61452B6F8}" type="datetimeFigureOut">
              <a:rPr lang="ru-RU" smtClean="0"/>
              <a:pPr/>
              <a:t>24.04.2013</a:t>
            </a:fld>
            <a:endParaRPr lang="ru-RU"/>
          </a:p>
        </p:txBody>
      </p:sp>
      <p:sp>
        <p:nvSpPr>
          <p:cNvPr id="7" name="Номер слайда 6"/>
          <p:cNvSpPr>
            <a:spLocks noGrp="1"/>
          </p:cNvSpPr>
          <p:nvPr>
            <p:ph type="sldNum" sz="quarter" idx="11"/>
          </p:nvPr>
        </p:nvSpPr>
        <p:spPr/>
        <p:txBody>
          <a:bodyPr rtlCol="0"/>
          <a:lstStyle/>
          <a:p>
            <a:fld id="{524D780D-D997-4E20-BFA8-E4C20415500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8F85B3-CDA1-4192-9D23-3BA61452B6F8}" type="datetimeFigureOut">
              <a:rPr lang="ru-RU" smtClean="0"/>
              <a:pPr/>
              <a:t>24.04.2013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4D780D-D997-4E20-BFA8-E4C20415500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78F85B3-CDA1-4192-9D23-3BA61452B6F8}" type="datetimeFigureOut">
              <a:rPr lang="ru-RU" smtClean="0"/>
              <a:pPr/>
              <a:t>24.04.2013</a:t>
            </a:fld>
            <a:endParaRPr lang="ru-RU"/>
          </a:p>
        </p:txBody>
      </p:sp>
      <p:sp>
        <p:nvSpPr>
          <p:cNvPr id="22" name="Номер слайда 21"/>
          <p:cNvSpPr>
            <a:spLocks noGrp="1"/>
          </p:cNvSpPr>
          <p:nvPr>
            <p:ph type="sldNum" sz="quarter" idx="15"/>
          </p:nvPr>
        </p:nvSpPr>
        <p:spPr/>
        <p:txBody>
          <a:bodyPr rtlCol="0"/>
          <a:lstStyle/>
          <a:p>
            <a:fld id="{524D780D-D997-4E20-BFA8-E4C20415500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278F85B3-CDA1-4192-9D23-3BA61452B6F8}" type="datetimeFigureOut">
              <a:rPr lang="ru-RU" smtClean="0"/>
              <a:pPr/>
              <a:t>24.04.2013</a:t>
            </a:fld>
            <a:endParaRPr lang="ru-RU"/>
          </a:p>
        </p:txBody>
      </p:sp>
      <p:sp>
        <p:nvSpPr>
          <p:cNvPr id="18" name="Номер слайда 17"/>
          <p:cNvSpPr>
            <a:spLocks noGrp="1"/>
          </p:cNvSpPr>
          <p:nvPr>
            <p:ph type="sldNum" sz="quarter" idx="11"/>
          </p:nvPr>
        </p:nvSpPr>
        <p:spPr/>
        <p:txBody>
          <a:bodyPr rtlCol="0"/>
          <a:lstStyle/>
          <a:p>
            <a:fld id="{524D780D-D997-4E20-BFA8-E4C20415500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8F85B3-CDA1-4192-9D23-3BA61452B6F8}" type="datetimeFigureOut">
              <a:rPr lang="ru-RU" smtClean="0"/>
              <a:pPr/>
              <a:t>24.04.2013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24D780D-D997-4E20-BFA8-E4C2041550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836712"/>
            <a:ext cx="7668344" cy="27088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chemeClr val="accent1"/>
            </a:solidFill>
          </a:ln>
        </p:spPr>
        <p:style>
          <a:lnRef idx="1">
            <a:schemeClr val="accent3"/>
          </a:lnRef>
          <a:fillRef idx="2">
            <a:schemeClr val="accent3"/>
          </a:fillRef>
          <a:effectRef idx="1">
            <a:schemeClr val="accent3"/>
          </a:effectRef>
          <a:fontRef idx="minor">
            <a:schemeClr val="dk1"/>
          </a:fontRef>
        </p:style>
        <p:txBody>
          <a:bodyPr>
            <a:normAutofit fontScale="90000"/>
            <a:scene3d>
              <a:camera prst="orthographicFront"/>
              <a:lightRig rig="threePt" dir="t"/>
            </a:scene3d>
            <a:sp3d extrusionH="57150">
              <a:bevelT w="38100" h="38100" prst="slope"/>
            </a:sp3d>
          </a:bodyPr>
          <a:lstStyle/>
          <a:p>
            <a:pPr algn="r">
              <a:lnSpc>
                <a:spcPct val="150000"/>
              </a:lnSpc>
            </a:pPr>
            <a:r>
              <a:rPr lang="ru-RU" sz="2200" i="1" dirty="0" smtClean="0">
                <a:effectLst>
                  <a:innerShdw blurRad="63500" dist="50800" dir="16200000">
                    <a:prstClr val="black">
                      <a:alpha val="50000"/>
                    </a:prstClr>
                  </a:innerShdw>
                </a:effectLst>
                <a:latin typeface="+mj-lt"/>
                <a:ea typeface="Adobe Fan Heiti Std B" pitchFamily="34" charset="-128"/>
                <a:cs typeface="Arial" pitchFamily="34" charset="0"/>
              </a:rPr>
              <a:t>«</a:t>
            </a:r>
            <a:r>
              <a:rPr lang="ru-RU" sz="2200" i="1" dirty="0" smtClean="0">
                <a:solidFill>
                  <a:schemeClr val="tx1"/>
                </a:solidFill>
                <a:effectLst>
                  <a:innerShdw blurRad="63500" dist="50800" dir="16200000">
                    <a:prstClr val="black">
                      <a:alpha val="50000"/>
                    </a:prstClr>
                  </a:innerShdw>
                </a:effectLst>
                <a:latin typeface="+mj-lt"/>
                <a:ea typeface="Adobe Fan Heiti Std B" pitchFamily="34" charset="-128"/>
                <a:cs typeface="Arial" pitchFamily="34" charset="0"/>
              </a:rPr>
              <a:t>Забота о здоровье – это важнейший труд воспитателя. От жизнерадостности, бодрости детей зависит их духовная жизнь, мировоззрение, умственное развитие, прочность знаний, вера в свои силы.»</a:t>
            </a:r>
            <a:r>
              <a:rPr lang="ru-RU" sz="2200" b="0" i="1" dirty="0" smtClean="0">
                <a:solidFill>
                  <a:schemeClr val="tx1"/>
                </a:solidFill>
                <a:effectLst>
                  <a:innerShdw blurRad="63500" dist="50800" dir="16200000">
                    <a:prstClr val="black">
                      <a:alpha val="50000"/>
                    </a:prstClr>
                  </a:innerShdw>
                </a:effectLst>
                <a:latin typeface="+mj-lt"/>
                <a:ea typeface="Adobe Fan Heiti Std B" pitchFamily="34" charset="-128"/>
                <a:cs typeface="Arial" pitchFamily="34" charset="0"/>
              </a:rPr>
              <a:t/>
            </a:r>
            <a:br>
              <a:rPr lang="ru-RU" sz="2200" b="0" i="1" dirty="0" smtClean="0">
                <a:solidFill>
                  <a:schemeClr val="tx1"/>
                </a:solidFill>
                <a:effectLst>
                  <a:innerShdw blurRad="63500" dist="50800" dir="16200000">
                    <a:prstClr val="black">
                      <a:alpha val="50000"/>
                    </a:prstClr>
                  </a:innerShdw>
                </a:effectLst>
                <a:latin typeface="+mj-lt"/>
                <a:ea typeface="Adobe Fan Heiti Std B" pitchFamily="34" charset="-128"/>
                <a:cs typeface="Arial" pitchFamily="34" charset="0"/>
              </a:rPr>
            </a:br>
            <a:r>
              <a:rPr lang="ru-RU" sz="1800" b="0" i="1" dirty="0" smtClean="0">
                <a:effectLst>
                  <a:innerShdw blurRad="63500" dist="50800" dir="16200000">
                    <a:prstClr val="black">
                      <a:alpha val="50000"/>
                    </a:prstClr>
                  </a:innerShdw>
                </a:effectLst>
                <a:latin typeface="+mj-lt"/>
                <a:ea typeface="Adobe Fan Heiti Std B" pitchFamily="34" charset="-128"/>
                <a:cs typeface="Arial" pitchFamily="34" charset="0"/>
              </a:rPr>
              <a:t>                                                  </a:t>
            </a:r>
            <a:endParaRPr lang="ru-RU" sz="1800" b="0" i="1" dirty="0">
              <a:effectLst>
                <a:innerShdw blurRad="63500" dist="50800" dir="16200000">
                  <a:prstClr val="black">
                    <a:alpha val="50000"/>
                  </a:prstClr>
                </a:innerShdw>
              </a:effectLst>
              <a:latin typeface="+mj-lt"/>
              <a:ea typeface="Adobe Fan Heiti Std B" pitchFamily="34" charset="-128"/>
              <a:cs typeface="Arial" pitchFamily="34" charset="0"/>
            </a:endParaRPr>
          </a:p>
        </p:txBody>
      </p:sp>
      <p:sp>
        <p:nvSpPr>
          <p:cNvPr id="3" name="Подзаголовок 2"/>
          <p:cNvSpPr>
            <a:spLocks noGrp="1"/>
          </p:cNvSpPr>
          <p:nvPr>
            <p:ph type="subTitle" idx="1"/>
          </p:nvPr>
        </p:nvSpPr>
        <p:spPr>
          <a:xfrm>
            <a:off x="3354442" y="4077072"/>
            <a:ext cx="5114778" cy="56404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chemeClr val="accent1"/>
            </a:solidFill>
          </a:ln>
        </p:spPr>
        <p:txBody>
          <a:bodyPr>
            <a:normAutofit/>
          </a:bodyPr>
          <a:lstStyle/>
          <a:p>
            <a:pPr algn="r"/>
            <a:r>
              <a:rPr lang="ru-RU" sz="2000" b="0" i="1" dirty="0" smtClean="0">
                <a:solidFill>
                  <a:schemeClr val="tx1"/>
                </a:solidFill>
                <a:effectLst>
                  <a:innerShdw blurRad="63500" dist="50800" dir="16200000">
                    <a:prstClr val="black">
                      <a:alpha val="50000"/>
                    </a:prstClr>
                  </a:innerShdw>
                </a:effectLst>
                <a:ea typeface="Adobe Fan Heiti Std B" pitchFamily="34" charset="-128"/>
                <a:cs typeface="Arial" pitchFamily="34" charset="0"/>
              </a:rPr>
              <a:t>В. А. Сухомлинский</a:t>
            </a:r>
            <a:endParaRPr lang="ru-RU" sz="2000" dirty="0">
              <a:solidFill>
                <a:schemeClr val="tx1"/>
              </a:solidFill>
            </a:endParaRPr>
          </a:p>
        </p:txBody>
      </p:sp>
    </p:spTree>
  </p:cSld>
  <p:clrMapOvr>
    <a:masterClrMapping/>
  </p:clrMapOvr>
  <p:transition advTm="30217">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59216" cy="21462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chemeClr val="accent1"/>
            </a:solidFill>
          </a:ln>
        </p:spPr>
        <p:txBody>
          <a:bodyPr>
            <a:normAutofit fontScale="90000"/>
          </a:bodyPr>
          <a:lstStyle/>
          <a:p>
            <a:r>
              <a:rPr lang="ru-RU" sz="2000" dirty="0" smtClean="0">
                <a:solidFill>
                  <a:schemeClr val="tx1"/>
                </a:solidFill>
              </a:rPr>
              <a:t>Развивать эмоциональную сферу ребёнка, научить его осознавать свои эмоции и произвольно проявлять их  - задача не только воспитателя, но и  родителей и других специалистов. Поэтому мы стараемся привлекать родителей к решению этой проблемы. Оформляется стендовая информация по проблемам  развития эмоциональной сферы детей, проводятся совместные развлечения. </a:t>
            </a:r>
            <a:endParaRPr lang="ru-RU" dirty="0">
              <a:solidFill>
                <a:schemeClr val="tx1"/>
              </a:solidFill>
            </a:endParaRPr>
          </a:p>
        </p:txBody>
      </p:sp>
      <p:sp>
        <p:nvSpPr>
          <p:cNvPr id="3" name="Содержимое 2"/>
          <p:cNvSpPr>
            <a:spLocks noGrp="1"/>
          </p:cNvSpPr>
          <p:nvPr>
            <p:ph sz="quarter" idx="1"/>
          </p:nvPr>
        </p:nvSpPr>
        <p:spPr>
          <a:xfrm>
            <a:off x="457200" y="2564904"/>
            <a:ext cx="3394720" cy="403244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8100">
            <a:solidFill>
              <a:schemeClr val="accent1"/>
            </a:solidFill>
          </a:ln>
        </p:spPr>
        <p:txBody>
          <a:bodyPr anchor="ctr">
            <a:normAutofit fontScale="77500" lnSpcReduction="20000"/>
          </a:bodyPr>
          <a:lstStyle/>
          <a:p>
            <a:pPr>
              <a:buNone/>
            </a:pPr>
            <a:r>
              <a:rPr lang="ru-RU" dirty="0" smtClean="0"/>
              <a:t>Работа с родителями:</a:t>
            </a:r>
          </a:p>
          <a:p>
            <a:pPr lvl="0"/>
            <a:r>
              <a:rPr lang="ru-RU" dirty="0" smtClean="0"/>
              <a:t>Родительские собрания, целью которых является просвещение родителей, по вопросу эмоционального развития детей.</a:t>
            </a:r>
          </a:p>
          <a:p>
            <a:pPr lvl="0"/>
            <a:r>
              <a:rPr lang="ru-RU" dirty="0" smtClean="0"/>
              <a:t>Проведение совместных  досугов, развлечений. Такие формы работы помогают понять детям, что ребенок в детском саду не одинок, что мама и папа включены в эту сторону жизни ребенка.</a:t>
            </a:r>
          </a:p>
        </p:txBody>
      </p:sp>
      <p:pic>
        <p:nvPicPr>
          <p:cNvPr id="5" name="Содержимое 4" descr="оп.jpeg"/>
          <p:cNvPicPr>
            <a:picLocks noGrp="1" noChangeAspect="1"/>
          </p:cNvPicPr>
          <p:nvPr>
            <p:ph sz="quarter" idx="2"/>
          </p:nvPr>
        </p:nvPicPr>
        <p:blipFill>
          <a:blip r:embed="rId2" cstate="print"/>
          <a:stretch>
            <a:fillRect/>
          </a:stretch>
        </p:blipFill>
        <p:spPr>
          <a:xfrm>
            <a:off x="4211960" y="2996952"/>
            <a:ext cx="3960440" cy="2880320"/>
          </a:xfrm>
        </p:spPr>
      </p:pic>
    </p:spTree>
  </p:cSld>
  <p:clrMapOvr>
    <a:masterClrMapping/>
  </p:clrMapOvr>
  <p:transition advTm="3045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859216" cy="57466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chemeClr val="accent1"/>
            </a:solidFill>
          </a:ln>
        </p:spPr>
        <p:txBody>
          <a:bodyPr>
            <a:normAutofit/>
          </a:bodyPr>
          <a:lstStyle/>
          <a:p>
            <a:r>
              <a:rPr lang="ru-RU" sz="2200" dirty="0" smtClean="0">
                <a:solidFill>
                  <a:schemeClr val="tx1"/>
                </a:solidFill>
                <a:latin typeface="+mn-lt"/>
              </a:rPr>
              <a:t>Эмоциональная жизнь, эмоциональное благополучие, эмоциональное самовыражение и все высшие человеческие чувства развиваются в процессе слаженной работы всех участников процесса. В дошкольном возрасте эмоциональное благополучие обеспечивает высокую самооценку, сформированный самоконтроль, ориентацию на успех в достижении целей, эмоциональный комфорт в семье и вне семьи</a:t>
            </a:r>
            <a:br>
              <a:rPr lang="ru-RU" sz="2200" dirty="0" smtClean="0">
                <a:solidFill>
                  <a:schemeClr val="tx1"/>
                </a:solidFill>
                <a:latin typeface="+mn-lt"/>
              </a:rPr>
            </a:br>
            <a:r>
              <a:rPr lang="ru-RU" sz="2200" dirty="0" smtClean="0">
                <a:solidFill>
                  <a:schemeClr val="tx1"/>
                </a:solidFill>
                <a:latin typeface="+mn-lt"/>
              </a:rPr>
              <a:t>Очень важно, чтобы ещё в дошкольном детстве  ребёнок приобрёл опыт эмоционального реагирования, поскольку этот период является определяющим  для развития эмоциональной сферы.</a:t>
            </a:r>
            <a:r>
              <a:rPr lang="ru-RU" dirty="0" smtClean="0"/>
              <a:t/>
            </a:r>
            <a:br>
              <a:rPr lang="ru-RU" dirty="0" smtClean="0"/>
            </a:br>
            <a:endParaRPr lang="ru-RU" dirty="0"/>
          </a:p>
        </p:txBody>
      </p:sp>
    </p:spTree>
  </p:cSld>
  <p:clrMapOvr>
    <a:masterClrMapping/>
  </p:clrMapOvr>
  <p:transition advTm="3053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3568" y="476672"/>
            <a:ext cx="7467600" cy="280831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chemeClr val="accent1"/>
            </a:solidFill>
          </a:ln>
        </p:spPr>
        <p:txBody>
          <a:bodyPr>
            <a:normAutofit fontScale="90000"/>
          </a:bodyPr>
          <a:lstStyle/>
          <a:p>
            <a:pPr lvl="0"/>
            <a:r>
              <a:rPr lang="ru-RU" sz="3200" cap="none" dirty="0" smtClean="0">
                <a:solidFill>
                  <a:schemeClr val="tx1"/>
                </a:solidFill>
                <a:latin typeface="Times New Roman" pitchFamily="18" charset="0"/>
                <a:ea typeface="Calibri" pitchFamily="34" charset="0"/>
                <a:cs typeface="Times New Roman" pitchFamily="18" charset="0"/>
              </a:rPr>
              <a:t> </a:t>
            </a:r>
            <a:br>
              <a:rPr lang="ru-RU" sz="3200" cap="none" dirty="0" smtClean="0">
                <a:solidFill>
                  <a:schemeClr val="tx1"/>
                </a:solidFill>
                <a:latin typeface="Times New Roman" pitchFamily="18" charset="0"/>
                <a:ea typeface="Calibri" pitchFamily="34" charset="0"/>
                <a:cs typeface="Times New Roman" pitchFamily="18" charset="0"/>
              </a:rPr>
            </a:br>
            <a:r>
              <a:rPr lang="ru-RU" sz="3200" cap="none" dirty="0" smtClean="0">
                <a:solidFill>
                  <a:schemeClr val="tx1"/>
                </a:solidFill>
                <a:latin typeface="Times New Roman" pitchFamily="18" charset="0"/>
                <a:ea typeface="Calibri" pitchFamily="34" charset="0"/>
                <a:cs typeface="Times New Roman" pitchFamily="18" charset="0"/>
              </a:rPr>
              <a:t/>
            </a:r>
            <a:br>
              <a:rPr lang="ru-RU" sz="3200" cap="none" dirty="0" smtClean="0">
                <a:solidFill>
                  <a:schemeClr val="tx1"/>
                </a:solidFill>
                <a:latin typeface="Times New Roman" pitchFamily="18" charset="0"/>
                <a:ea typeface="Calibri" pitchFamily="34" charset="0"/>
                <a:cs typeface="Times New Roman" pitchFamily="18" charset="0"/>
              </a:rPr>
            </a:br>
            <a:r>
              <a:rPr lang="ru-RU" sz="3200" cap="none" dirty="0" smtClean="0">
                <a:solidFill>
                  <a:schemeClr val="tx1"/>
                </a:solidFill>
                <a:latin typeface="Times New Roman" pitchFamily="18" charset="0"/>
                <a:ea typeface="Calibri" pitchFamily="34" charset="0"/>
                <a:cs typeface="Times New Roman" pitchFamily="18" charset="0"/>
              </a:rPr>
              <a:t/>
            </a:r>
            <a:br>
              <a:rPr lang="ru-RU" sz="3200" cap="none" dirty="0" smtClean="0">
                <a:solidFill>
                  <a:schemeClr val="tx1"/>
                </a:solidFill>
                <a:latin typeface="Times New Roman" pitchFamily="18" charset="0"/>
                <a:ea typeface="Calibri" pitchFamily="34" charset="0"/>
                <a:cs typeface="Times New Roman" pitchFamily="18" charset="0"/>
              </a:rPr>
            </a:br>
            <a:r>
              <a:rPr lang="ru-RU" sz="3200" cap="none" dirty="0" smtClean="0">
                <a:solidFill>
                  <a:schemeClr val="tx1"/>
                </a:solidFill>
                <a:latin typeface="Times New Roman" pitchFamily="18" charset="0"/>
                <a:ea typeface="Calibri" pitchFamily="34" charset="0"/>
                <a:cs typeface="Times New Roman" pitchFamily="18" charset="0"/>
              </a:rPr>
              <a:t/>
            </a:r>
            <a:br>
              <a:rPr lang="ru-RU" sz="3200" cap="none" dirty="0" smtClean="0">
                <a:solidFill>
                  <a:schemeClr val="tx1"/>
                </a:solidFill>
                <a:latin typeface="Times New Roman" pitchFamily="18" charset="0"/>
                <a:ea typeface="Calibri" pitchFamily="34" charset="0"/>
                <a:cs typeface="Times New Roman" pitchFamily="18" charset="0"/>
              </a:rPr>
            </a:br>
            <a:r>
              <a:rPr lang="ru-RU" sz="2200" cap="none" dirty="0" smtClean="0">
                <a:solidFill>
                  <a:schemeClr val="tx1"/>
                </a:solidFill>
                <a:latin typeface="+mn-lt"/>
                <a:ea typeface="Calibri" pitchFamily="34" charset="0"/>
                <a:cs typeface="Times New Roman" pitchFamily="18" charset="0"/>
              </a:rPr>
              <a:t/>
            </a:r>
            <a:br>
              <a:rPr lang="ru-RU" sz="2200" cap="none" dirty="0" smtClean="0">
                <a:solidFill>
                  <a:schemeClr val="tx1"/>
                </a:solidFill>
                <a:latin typeface="+mn-lt"/>
                <a:ea typeface="Calibri" pitchFamily="34" charset="0"/>
                <a:cs typeface="Times New Roman" pitchFamily="18" charset="0"/>
              </a:rPr>
            </a:br>
            <a:r>
              <a:rPr lang="ru-RU" sz="2200" cap="none" dirty="0" smtClean="0">
                <a:solidFill>
                  <a:schemeClr val="tx1"/>
                </a:solidFill>
                <a:latin typeface="+mn-lt"/>
                <a:ea typeface="Calibri" pitchFamily="34" charset="0"/>
                <a:cs typeface="Times New Roman" pitchFamily="18" charset="0"/>
              </a:rPr>
              <a:t>Почему важно уделять повышенное внимание эмоционально-личностному развитию ребёнка, потому что это является первоосновой всего его психического здоровья. Необходимо развивать умение общаться, понимать чувства других людей, сочувствовать им, правильно реагировать в сложных ситуациях, находить выход из конфликта. В целом, научить детей умению понимать свои эмоции, умению управлять ими. </a:t>
            </a:r>
            <a:endParaRPr lang="ru-RU" dirty="0"/>
          </a:p>
        </p:txBody>
      </p:sp>
      <p:pic>
        <p:nvPicPr>
          <p:cNvPr id="7" name="Содержимое 6" descr="555.png"/>
          <p:cNvPicPr>
            <a:picLocks noGrp="1" noChangeAspect="1"/>
          </p:cNvPicPr>
          <p:nvPr>
            <p:ph sz="quarter" idx="1"/>
          </p:nvPr>
        </p:nvPicPr>
        <p:blipFill>
          <a:blip r:embed="rId2" cstate="print"/>
          <a:stretch>
            <a:fillRect/>
          </a:stretch>
        </p:blipFill>
        <p:spPr>
          <a:xfrm>
            <a:off x="1043608" y="3789040"/>
            <a:ext cx="6624736" cy="2047532"/>
          </a:xfrm>
        </p:spPr>
      </p:pic>
    </p:spTree>
  </p:cSld>
  <p:clrMapOvr>
    <a:masterClrMapping/>
  </p:clrMapOvr>
  <p:transition advTm="3037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7467600" cy="194421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chemeClr val="accent1"/>
            </a:solidFill>
          </a:ln>
        </p:spPr>
        <p:txBody>
          <a:bodyPr>
            <a:normAutofit fontScale="90000"/>
          </a:bodyPr>
          <a:lstStyle/>
          <a:p>
            <a:pPr algn="r"/>
            <a:r>
              <a:rPr lang="ru-RU" sz="2000" dirty="0" smtClean="0">
                <a:solidFill>
                  <a:schemeClr val="tx1"/>
                </a:solidFill>
                <a:latin typeface="+mn-lt"/>
              </a:rPr>
              <a:t>Эмоция - это «сложный психологический механизм, прижизненно формирующийся в процессе деятельности ребенка и являющийся важным регулятором поведения и деятельности в соответствии потребностям и интересам детской личности» (А.В. Запорожец)</a:t>
            </a:r>
            <a:r>
              <a:rPr lang="ru-RU" sz="2000" dirty="0" smtClean="0">
                <a:latin typeface="+mn-lt"/>
              </a:rPr>
              <a:t>. </a:t>
            </a:r>
            <a:r>
              <a:rPr lang="ru-RU" dirty="0" smtClean="0">
                <a:latin typeface="+mn-lt"/>
              </a:rPr>
              <a:t/>
            </a:r>
            <a:br>
              <a:rPr lang="ru-RU" dirty="0" smtClean="0">
                <a:latin typeface="+mn-lt"/>
              </a:rPr>
            </a:br>
            <a:endParaRPr lang="ru-RU" dirty="0">
              <a:latin typeface="+mn-lt"/>
            </a:endParaRPr>
          </a:p>
        </p:txBody>
      </p:sp>
      <p:pic>
        <p:nvPicPr>
          <p:cNvPr id="4" name="Содержимое 3" descr="a96cee8664ad0fbab0b405393b3d260b90c15b3e.png"/>
          <p:cNvPicPr>
            <a:picLocks noGrp="1" noChangeAspect="1"/>
          </p:cNvPicPr>
          <p:nvPr>
            <p:ph sz="quarter" idx="1"/>
          </p:nvPr>
        </p:nvPicPr>
        <p:blipFill>
          <a:blip r:embed="rId2" cstate="print"/>
          <a:stretch>
            <a:fillRect/>
          </a:stretch>
        </p:blipFill>
        <p:spPr>
          <a:xfrm>
            <a:off x="1043608" y="2132856"/>
            <a:ext cx="6336704" cy="4340969"/>
          </a:xfrm>
        </p:spPr>
      </p:pic>
    </p:spTree>
  </p:cSld>
  <p:clrMapOvr>
    <a:masterClrMapping/>
  </p:clrMapOvr>
  <p:transition advTm="3012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003232" cy="482453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chemeClr val="accent1"/>
            </a:solidFill>
          </a:ln>
        </p:spPr>
        <p:txBody>
          <a:bodyPr>
            <a:normAutofit fontScale="90000"/>
          </a:bodyPr>
          <a:lstStyle/>
          <a:p>
            <a:r>
              <a:rPr lang="ru-RU" sz="2400" dirty="0" smtClean="0">
                <a:solidFill>
                  <a:schemeClr val="tx1"/>
                </a:solidFill>
              </a:rPr>
              <a:t>Наблюдения показывают, что в игровой и в повседневной деятельности дети часто неадекватно выражают свои эмоции (злость, страх, удивление, радость, грусть), что является барьером в установлении доброжелательных взаимоотношений и умении общаться. Часто в поведении детей проявляется агрессия, причем без видимых причин. Ребенок зло выражается, зачастую даже не понимая значения произносимых слов. Это недоразвитие внешних факторов эмоционального развития, особенности социализации ребенка, дефицит общения со взрослыми, бедный игровой и реальный опыт.</a:t>
            </a:r>
            <a:r>
              <a:rPr lang="ru-RU" dirty="0" smtClean="0"/>
              <a:t/>
            </a:r>
            <a:br>
              <a:rPr lang="ru-RU" dirty="0" smtClean="0"/>
            </a:br>
            <a:endParaRPr lang="ru-RU" dirty="0"/>
          </a:p>
        </p:txBody>
      </p:sp>
    </p:spTree>
  </p:cSld>
  <p:clrMapOvr>
    <a:masterClrMapping/>
  </p:clrMapOvr>
  <p:transition advTm="2965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7992888" cy="1224136"/>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w="57150">
            <a:solidFill>
              <a:schemeClr val="accent1"/>
            </a:solidFill>
          </a:ln>
        </p:spPr>
        <p:txBody>
          <a:bodyPr>
            <a:normAutofit fontScale="90000"/>
          </a:bodyPr>
          <a:lstStyle/>
          <a:p>
            <a:r>
              <a:rPr lang="ru-RU" dirty="0" smtClean="0"/>
              <a:t> </a:t>
            </a:r>
            <a:r>
              <a:rPr lang="ru-RU" sz="2000" dirty="0" smtClean="0">
                <a:solidFill>
                  <a:schemeClr val="tx1"/>
                </a:solidFill>
                <a:latin typeface="+mn-lt"/>
              </a:rPr>
              <a:t>Основная направленность педагогической работы с дошкольником – эмоциональное наполнение жизни ребенка и оказание помощи в осознании эмоций и их регуляции</a:t>
            </a:r>
            <a:r>
              <a:rPr lang="ru-RU" dirty="0" smtClean="0">
                <a:solidFill>
                  <a:schemeClr val="tx1"/>
                </a:solidFill>
              </a:rPr>
              <a:t>.</a:t>
            </a:r>
            <a:endParaRPr lang="ru-RU" dirty="0">
              <a:solidFill>
                <a:schemeClr val="tx1"/>
              </a:solidFill>
            </a:endParaRPr>
          </a:p>
        </p:txBody>
      </p:sp>
      <p:sp>
        <p:nvSpPr>
          <p:cNvPr id="3" name="Содержимое 2"/>
          <p:cNvSpPr>
            <a:spLocks noGrp="1"/>
          </p:cNvSpPr>
          <p:nvPr>
            <p:ph sz="quarter" idx="1"/>
          </p:nvPr>
        </p:nvSpPr>
        <p:spPr>
          <a:xfrm>
            <a:off x="457200" y="1988840"/>
            <a:ext cx="7787208" cy="446449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57150">
            <a:solidFill>
              <a:schemeClr val="accent1"/>
            </a:solidFill>
          </a:ln>
        </p:spPr>
        <p:txBody>
          <a:bodyPr>
            <a:normAutofit fontScale="85000" lnSpcReduction="20000"/>
          </a:bodyPr>
          <a:lstStyle/>
          <a:p>
            <a:pPr>
              <a:buNone/>
            </a:pPr>
            <a:r>
              <a:rPr lang="ru-RU" sz="2100" dirty="0" smtClean="0"/>
              <a:t>Основные задачи по развитию и сохранению эмоционального здоровья:</a:t>
            </a:r>
          </a:p>
          <a:p>
            <a:pPr lvl="0"/>
            <a:r>
              <a:rPr lang="ru-RU" sz="2100" dirty="0" smtClean="0"/>
              <a:t>Знакомство детей с базовыми эмоциями и чувствами.</a:t>
            </a:r>
          </a:p>
          <a:p>
            <a:pPr lvl="0"/>
            <a:r>
              <a:rPr lang="ru-RU" sz="2100" dirty="0" smtClean="0"/>
              <a:t>Обогащение эмоциональной сферы ребенка положительными эмоциями.</a:t>
            </a:r>
          </a:p>
          <a:p>
            <a:pPr lvl="0"/>
            <a:r>
              <a:rPr lang="ru-RU" sz="2100" dirty="0" smtClean="0"/>
              <a:t>Обучение детей способам выражения эмоций.</a:t>
            </a:r>
          </a:p>
          <a:p>
            <a:pPr lvl="0"/>
            <a:r>
              <a:rPr lang="ru-RU" sz="2100" dirty="0" smtClean="0"/>
              <a:t>Обучение детей способам снятия мышечного и эмоционального напряжения.</a:t>
            </a:r>
          </a:p>
          <a:p>
            <a:pPr lvl="0"/>
            <a:r>
              <a:rPr lang="ru-RU" sz="2100" dirty="0" smtClean="0"/>
              <a:t>Снижение импульсивности, излишней двигательной активности, тревоги, агрессии.</a:t>
            </a:r>
          </a:p>
          <a:p>
            <a:pPr lvl="0"/>
            <a:r>
              <a:rPr lang="ru-RU" sz="2100" dirty="0" smtClean="0"/>
              <a:t>Развитие навыков взаимодействия детей друг с другом.</a:t>
            </a:r>
          </a:p>
          <a:p>
            <a:pPr lvl="0"/>
            <a:r>
              <a:rPr lang="ru-RU" sz="2100" dirty="0" smtClean="0"/>
              <a:t>Формирование активной позиции родителей в развитии эмоционально здоровой личности, просвещение родителей по данному вопросу (родительские собрания, стендовая информация).</a:t>
            </a:r>
          </a:p>
          <a:p>
            <a:pPr lvl="0"/>
            <a:r>
              <a:rPr lang="ru-RU" sz="2100" dirty="0" smtClean="0"/>
              <a:t>Саморазвитие, корректировка своего отношения к работе, детям, работа по сохранению своего эмоционального здоровья.</a:t>
            </a:r>
          </a:p>
          <a:p>
            <a:endParaRPr lang="ru-RU" dirty="0"/>
          </a:p>
        </p:txBody>
      </p:sp>
    </p:spTree>
  </p:cSld>
  <p:clrMapOvr>
    <a:masterClrMapping/>
  </p:clrMapOvr>
  <p:transition advTm="3093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3672408" cy="6048672"/>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w="57150">
            <a:solidFill>
              <a:schemeClr val="accent1"/>
            </a:solidFill>
          </a:ln>
        </p:spPr>
        <p:txBody>
          <a:bodyPr anchor="ctr">
            <a:noAutofit/>
          </a:bodyPr>
          <a:lstStyle/>
          <a:p>
            <a:r>
              <a:rPr lang="ru-RU" sz="2200" b="0" dirty="0" smtClean="0">
                <a:solidFill>
                  <a:schemeClr val="tx1"/>
                </a:solidFill>
              </a:rPr>
              <a:t>Поставленные задачи главным образом решаются с помощью сюжетно-ролевых, подвижных игр, игровых упражнений, элементов </a:t>
            </a:r>
            <a:r>
              <a:rPr lang="ru-RU" sz="2200" b="0" dirty="0" err="1" smtClean="0">
                <a:solidFill>
                  <a:schemeClr val="tx1"/>
                </a:solidFill>
              </a:rPr>
              <a:t>психогимнастики</a:t>
            </a:r>
            <a:r>
              <a:rPr lang="ru-RU" sz="2200" b="0" dirty="0" smtClean="0">
                <a:solidFill>
                  <a:schemeClr val="tx1"/>
                </a:solidFill>
              </a:rPr>
              <a:t>, этюдов, </a:t>
            </a:r>
            <a:r>
              <a:rPr lang="ru-RU" sz="2200" b="0" dirty="0" err="1" smtClean="0">
                <a:solidFill>
                  <a:schemeClr val="tx1"/>
                </a:solidFill>
              </a:rPr>
              <a:t>психомышечной</a:t>
            </a:r>
            <a:r>
              <a:rPr lang="ru-RU" sz="2200" b="0" dirty="0" smtClean="0">
                <a:solidFill>
                  <a:schemeClr val="tx1"/>
                </a:solidFill>
              </a:rPr>
              <a:t> тренировки. (все перечисленные техники, игры, этюды широко представлены в книге «В мире детских эмоций»).   </a:t>
            </a:r>
            <a:endParaRPr lang="ru-RU" sz="2200" b="0" dirty="0"/>
          </a:p>
        </p:txBody>
      </p:sp>
      <p:pic>
        <p:nvPicPr>
          <p:cNvPr id="6" name="Содержимое 5" descr="2362060.jpg"/>
          <p:cNvPicPr>
            <a:picLocks noGrp="1" noChangeAspect="1"/>
          </p:cNvPicPr>
          <p:nvPr>
            <p:ph sz="quarter" idx="1"/>
          </p:nvPr>
        </p:nvPicPr>
        <p:blipFill>
          <a:blip r:embed="rId2" cstate="print"/>
          <a:stretch>
            <a:fillRect/>
          </a:stretch>
        </p:blipFill>
        <p:spPr>
          <a:xfrm>
            <a:off x="4860032" y="476672"/>
            <a:ext cx="3672408" cy="5256584"/>
          </a:xfrm>
        </p:spPr>
      </p:pic>
    </p:spTree>
  </p:cSld>
  <p:clrMapOvr>
    <a:masterClrMapping/>
  </p:clrMapOvr>
  <p:transition advTm="2976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536" y="188640"/>
            <a:ext cx="8208912" cy="158417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chemeClr val="accent1"/>
            </a:solidFill>
          </a:ln>
        </p:spPr>
        <p:txBody>
          <a:bodyPr anchor="ctr">
            <a:normAutofit fontScale="90000"/>
          </a:bodyPr>
          <a:lstStyle/>
          <a:p>
            <a:r>
              <a:rPr lang="ru-RU" sz="2000" dirty="0" smtClean="0">
                <a:solidFill>
                  <a:schemeClr val="tx1"/>
                </a:solidFill>
                <a:latin typeface="+mn-lt"/>
              </a:rPr>
              <a:t>Широко используется приемы </a:t>
            </a:r>
            <a:r>
              <a:rPr lang="ru-RU" sz="2000" dirty="0" err="1" smtClean="0">
                <a:solidFill>
                  <a:schemeClr val="tx1"/>
                </a:solidFill>
                <a:latin typeface="+mn-lt"/>
              </a:rPr>
              <a:t>арттерапии</a:t>
            </a:r>
            <a:r>
              <a:rPr lang="ru-RU" sz="2000" dirty="0" smtClean="0">
                <a:solidFill>
                  <a:schemeClr val="tx1"/>
                </a:solidFill>
                <a:latin typeface="+mn-lt"/>
              </a:rPr>
              <a:t> :</a:t>
            </a:r>
            <a:br>
              <a:rPr lang="ru-RU" sz="2000" dirty="0" smtClean="0">
                <a:solidFill>
                  <a:schemeClr val="tx1"/>
                </a:solidFill>
                <a:latin typeface="+mn-lt"/>
              </a:rPr>
            </a:br>
            <a:r>
              <a:rPr lang="ru-RU" sz="2000" dirty="0" smtClean="0">
                <a:solidFill>
                  <a:schemeClr val="tx1"/>
                </a:solidFill>
                <a:latin typeface="+mn-lt"/>
              </a:rPr>
              <a:t>  Музыкотерапия (звуки природы, музыка для   релаксации и т.д.);  </a:t>
            </a:r>
            <a:br>
              <a:rPr lang="ru-RU" sz="2000" dirty="0" smtClean="0">
                <a:solidFill>
                  <a:schemeClr val="tx1"/>
                </a:solidFill>
                <a:latin typeface="+mn-lt"/>
              </a:rPr>
            </a:br>
            <a:r>
              <a:rPr lang="ru-RU" sz="2000" dirty="0" smtClean="0">
                <a:solidFill>
                  <a:schemeClr val="tx1"/>
                </a:solidFill>
                <a:latin typeface="+mn-lt"/>
              </a:rPr>
              <a:t>  </a:t>
            </a:r>
            <a:r>
              <a:rPr lang="ru-RU" sz="2000" dirty="0" err="1" smtClean="0">
                <a:solidFill>
                  <a:schemeClr val="tx1"/>
                </a:solidFill>
                <a:latin typeface="+mn-lt"/>
              </a:rPr>
              <a:t>Сказкотерапия</a:t>
            </a:r>
            <a:r>
              <a:rPr lang="ru-RU" sz="2000" dirty="0" smtClean="0">
                <a:solidFill>
                  <a:schemeClr val="tx1"/>
                </a:solidFill>
                <a:latin typeface="+mn-lt"/>
              </a:rPr>
              <a:t>; </a:t>
            </a:r>
            <a:br>
              <a:rPr lang="ru-RU" sz="2000" dirty="0" smtClean="0">
                <a:solidFill>
                  <a:schemeClr val="tx1"/>
                </a:solidFill>
                <a:latin typeface="+mn-lt"/>
              </a:rPr>
            </a:br>
            <a:r>
              <a:rPr lang="ru-RU" sz="2000" dirty="0" smtClean="0">
                <a:solidFill>
                  <a:schemeClr val="tx1"/>
                </a:solidFill>
                <a:latin typeface="+mn-lt"/>
              </a:rPr>
              <a:t>  </a:t>
            </a:r>
            <a:r>
              <a:rPr lang="ru-RU" sz="2000" dirty="0" err="1" smtClean="0">
                <a:solidFill>
                  <a:schemeClr val="tx1"/>
                </a:solidFill>
                <a:latin typeface="+mn-lt"/>
              </a:rPr>
              <a:t>Изотерапия</a:t>
            </a:r>
            <a:r>
              <a:rPr lang="ru-RU" sz="2000" dirty="0" smtClean="0">
                <a:solidFill>
                  <a:schemeClr val="tx1"/>
                </a:solidFill>
                <a:latin typeface="+mn-lt"/>
              </a:rPr>
              <a:t> </a:t>
            </a:r>
            <a:endParaRPr lang="ru-RU" dirty="0">
              <a:latin typeface="+mn-lt"/>
            </a:endParaRPr>
          </a:p>
        </p:txBody>
      </p:sp>
      <p:pic>
        <p:nvPicPr>
          <p:cNvPr id="8" name="Содержимое 7" descr="330026694634_86497_image00012.jpg"/>
          <p:cNvPicPr>
            <a:picLocks noGrp="1" noChangeAspect="1"/>
          </p:cNvPicPr>
          <p:nvPr>
            <p:ph sz="quarter" idx="1"/>
          </p:nvPr>
        </p:nvPicPr>
        <p:blipFill>
          <a:blip r:embed="rId2" cstate="print"/>
          <a:stretch>
            <a:fillRect/>
          </a:stretch>
        </p:blipFill>
        <p:spPr>
          <a:xfrm>
            <a:off x="179512" y="2492896"/>
            <a:ext cx="3528392" cy="3384376"/>
          </a:xfrm>
        </p:spPr>
      </p:pic>
      <p:sp>
        <p:nvSpPr>
          <p:cNvPr id="7" name="Содержимое 6"/>
          <p:cNvSpPr>
            <a:spLocks noGrp="1"/>
          </p:cNvSpPr>
          <p:nvPr>
            <p:ph sz="quarter" idx="2"/>
          </p:nvPr>
        </p:nvSpPr>
        <p:spPr>
          <a:xfrm>
            <a:off x="3851920" y="1844824"/>
            <a:ext cx="4824536" cy="482453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8100">
            <a:solidFill>
              <a:schemeClr val="accent1"/>
            </a:solidFill>
          </a:ln>
        </p:spPr>
        <p:txBody>
          <a:bodyPr anchor="ctr">
            <a:normAutofit fontScale="85000" lnSpcReduction="10000"/>
          </a:bodyPr>
          <a:lstStyle/>
          <a:p>
            <a:pPr algn="just">
              <a:buNone/>
            </a:pPr>
            <a:r>
              <a:rPr lang="ru-RU" dirty="0" smtClean="0"/>
              <a:t>    </a:t>
            </a:r>
            <a:r>
              <a:rPr lang="ru-RU" dirty="0" err="1" smtClean="0"/>
              <a:t>ИЗО-деятельность</a:t>
            </a:r>
            <a:r>
              <a:rPr lang="ru-RU" dirty="0" smtClean="0"/>
              <a:t> для ребенка не только художественно-эстетическое действо, а возможность выплеснуть свои чувства на бумагу. Уголок </a:t>
            </a:r>
            <a:r>
              <a:rPr lang="ru-RU" dirty="0" err="1" smtClean="0"/>
              <a:t>ИЗО-творчества</a:t>
            </a:r>
            <a:r>
              <a:rPr lang="ru-RU" dirty="0" smtClean="0"/>
              <a:t> со свободным доступом детей к карандашам и бумаге помогает ребенку в любое время выразить себя, свои чувства, эмоции, страхи. Воспитатель может понять по цвету, который был выбран для рисунка, как в данный момент на душе у ребенка, - тоскливо и тревожно или, наоборот, светло и радостно. Рисунки помогают понять нам чувства и эмоции детей. </a:t>
            </a:r>
            <a:endParaRPr lang="ru-RU" dirty="0"/>
          </a:p>
        </p:txBody>
      </p:sp>
    </p:spTree>
  </p:cSld>
  <p:clrMapOvr>
    <a:masterClrMapping/>
  </p:clrMapOvr>
  <p:transition advTm="3132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188640"/>
            <a:ext cx="8075240" cy="216024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chemeClr val="accent1"/>
            </a:solidFill>
          </a:ln>
        </p:spPr>
        <p:txBody>
          <a:bodyPr anchor="ctr">
            <a:noAutofit/>
          </a:bodyPr>
          <a:lstStyle/>
          <a:p>
            <a:r>
              <a:rPr lang="ru-RU" sz="1800" dirty="0" smtClean="0">
                <a:solidFill>
                  <a:schemeClr val="tx1"/>
                </a:solidFill>
              </a:rPr>
              <a:t>Есть в нашей группе так же: </a:t>
            </a:r>
            <a:br>
              <a:rPr lang="ru-RU" sz="1800" dirty="0" smtClean="0">
                <a:solidFill>
                  <a:schemeClr val="tx1"/>
                </a:solidFill>
              </a:rPr>
            </a:br>
            <a:r>
              <a:rPr lang="ru-RU" sz="1800" b="1" dirty="0" smtClean="0">
                <a:solidFill>
                  <a:schemeClr val="tx1"/>
                </a:solidFill>
              </a:rPr>
              <a:t>«Волшебный мешочек», </a:t>
            </a:r>
            <a:r>
              <a:rPr lang="ru-RU" sz="1800" dirty="0" smtClean="0">
                <a:solidFill>
                  <a:schemeClr val="tx1"/>
                </a:solidFill>
              </a:rPr>
              <a:t>куда мы убираем все свои плохие слова.</a:t>
            </a:r>
            <a:br>
              <a:rPr lang="ru-RU" sz="1800" dirty="0" smtClean="0">
                <a:solidFill>
                  <a:schemeClr val="tx1"/>
                </a:solidFill>
              </a:rPr>
            </a:br>
            <a:r>
              <a:rPr lang="ru-RU" sz="1800" dirty="0" smtClean="0">
                <a:solidFill>
                  <a:schemeClr val="tx1"/>
                </a:solidFill>
              </a:rPr>
              <a:t> </a:t>
            </a:r>
            <a:r>
              <a:rPr lang="ru-RU" sz="1800" b="1" dirty="0" smtClean="0">
                <a:solidFill>
                  <a:schemeClr val="tx1"/>
                </a:solidFill>
              </a:rPr>
              <a:t>«Коврик для </a:t>
            </a:r>
            <a:r>
              <a:rPr lang="ru-RU" sz="1800" b="1" smtClean="0">
                <a:solidFill>
                  <a:schemeClr val="tx1"/>
                </a:solidFill>
              </a:rPr>
              <a:t>поднятия настроения» </a:t>
            </a:r>
            <a:r>
              <a:rPr lang="ru-RU" sz="1800" dirty="0" smtClean="0">
                <a:solidFill>
                  <a:schemeClr val="tx1"/>
                </a:solidFill>
              </a:rPr>
              <a:t>, об который мы вытираем ножки до тех пор, пока не рассмеемся.</a:t>
            </a:r>
            <a:br>
              <a:rPr lang="ru-RU" sz="1800" dirty="0" smtClean="0">
                <a:solidFill>
                  <a:schemeClr val="tx1"/>
                </a:solidFill>
              </a:rPr>
            </a:br>
            <a:r>
              <a:rPr lang="ru-RU" sz="1800" b="1" dirty="0" smtClean="0">
                <a:solidFill>
                  <a:schemeClr val="tx1"/>
                </a:solidFill>
              </a:rPr>
              <a:t>«Сухой дождик», </a:t>
            </a:r>
            <a:r>
              <a:rPr lang="ru-RU" sz="1800" dirty="0" smtClean="0">
                <a:solidFill>
                  <a:schemeClr val="tx1"/>
                </a:solidFill>
              </a:rPr>
              <a:t>помогает расслабиться, снять мышечное напряжение,  почувствовать приятные ощущения.</a:t>
            </a:r>
            <a:endParaRPr lang="ru-RU" sz="2800" dirty="0">
              <a:solidFill>
                <a:schemeClr val="tx1"/>
              </a:solidFill>
            </a:endParaRPr>
          </a:p>
        </p:txBody>
      </p:sp>
      <p:pic>
        <p:nvPicPr>
          <p:cNvPr id="8" name="Содержимое 7" descr="330026694634_86567_image00020.jpg"/>
          <p:cNvPicPr>
            <a:picLocks noGrp="1" noChangeAspect="1"/>
          </p:cNvPicPr>
          <p:nvPr>
            <p:ph sz="quarter" idx="1"/>
          </p:nvPr>
        </p:nvPicPr>
        <p:blipFill>
          <a:blip r:embed="rId2" cstate="print"/>
          <a:stretch>
            <a:fillRect/>
          </a:stretch>
        </p:blipFill>
        <p:spPr>
          <a:xfrm>
            <a:off x="1331640" y="2708920"/>
            <a:ext cx="5832648" cy="3764905"/>
          </a:xfrm>
        </p:spPr>
      </p:pic>
    </p:spTree>
  </p:cSld>
  <p:clrMapOvr>
    <a:masterClrMapping/>
  </p:clrMapOvr>
  <p:transition advTm="3085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136904" cy="144016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chemeClr val="accent1"/>
            </a:solidFill>
          </a:ln>
        </p:spPr>
        <p:txBody>
          <a:bodyPr anchor="ctr">
            <a:normAutofit fontScale="90000"/>
          </a:bodyPr>
          <a:lstStyle/>
          <a:p>
            <a:r>
              <a:rPr lang="ru-RU" sz="2000" dirty="0" smtClean="0">
                <a:solidFill>
                  <a:schemeClr val="tx1"/>
                </a:solidFill>
              </a:rPr>
              <a:t>Развитие эмоциональной сферы, должно проходить в свойственных ребёнку видах деятельности – игре, рисовании,  пении и танце. Необходимым условием  всех воздействий должно быть  – получение радости и удовлетворения от  деятельности  и результата.</a:t>
            </a:r>
            <a:endParaRPr lang="ru-RU" dirty="0">
              <a:solidFill>
                <a:schemeClr val="tx1"/>
              </a:solidFill>
            </a:endParaRPr>
          </a:p>
        </p:txBody>
      </p:sp>
      <p:pic>
        <p:nvPicPr>
          <p:cNvPr id="6" name="Содержимое 5" descr="330026694634_86650_image00049.jpg"/>
          <p:cNvPicPr>
            <a:picLocks noGrp="1" noChangeAspect="1"/>
          </p:cNvPicPr>
          <p:nvPr>
            <p:ph sz="quarter" idx="1"/>
          </p:nvPr>
        </p:nvPicPr>
        <p:blipFill>
          <a:blip r:embed="rId2" cstate="print"/>
          <a:stretch>
            <a:fillRect/>
          </a:stretch>
        </p:blipFill>
        <p:spPr>
          <a:xfrm>
            <a:off x="827584" y="1772816"/>
            <a:ext cx="3312368" cy="2304256"/>
          </a:xfrm>
        </p:spPr>
      </p:pic>
      <p:pic>
        <p:nvPicPr>
          <p:cNvPr id="7" name="Содержимое 6" descr="330026694634_86529_image00025.jpg"/>
          <p:cNvPicPr>
            <a:picLocks noGrp="1" noChangeAspect="1"/>
          </p:cNvPicPr>
          <p:nvPr>
            <p:ph sz="quarter" idx="2"/>
          </p:nvPr>
        </p:nvPicPr>
        <p:blipFill>
          <a:blip r:embed="rId3" cstate="print"/>
          <a:stretch>
            <a:fillRect/>
          </a:stretch>
        </p:blipFill>
        <p:spPr>
          <a:xfrm>
            <a:off x="4716016" y="1844824"/>
            <a:ext cx="3297560" cy="2232248"/>
          </a:xfrm>
        </p:spPr>
      </p:pic>
      <p:pic>
        <p:nvPicPr>
          <p:cNvPr id="9" name="Содержимое 6" descr="330026694634_86529_image00025.jpg"/>
          <p:cNvPicPr>
            <a:picLocks noChangeAspect="1"/>
          </p:cNvPicPr>
          <p:nvPr/>
        </p:nvPicPr>
        <p:blipFill>
          <a:blip r:embed="rId4" cstate="print"/>
          <a:stretch>
            <a:fillRect/>
          </a:stretch>
        </p:blipFill>
        <p:spPr>
          <a:xfrm>
            <a:off x="4716016" y="4221088"/>
            <a:ext cx="3264362" cy="2448272"/>
          </a:xfrm>
          <a:prstGeom prst="rect">
            <a:avLst/>
          </a:prstGeom>
        </p:spPr>
      </p:pic>
      <p:pic>
        <p:nvPicPr>
          <p:cNvPr id="10" name="Содержимое 5" descr="330026694634_86650_image00049.jpg"/>
          <p:cNvPicPr>
            <a:picLocks noChangeAspect="1"/>
          </p:cNvPicPr>
          <p:nvPr/>
        </p:nvPicPr>
        <p:blipFill>
          <a:blip r:embed="rId5" cstate="print"/>
          <a:stretch>
            <a:fillRect/>
          </a:stretch>
        </p:blipFill>
        <p:spPr>
          <a:xfrm>
            <a:off x="755576" y="4293096"/>
            <a:ext cx="3384376" cy="2304256"/>
          </a:xfrm>
          <a:prstGeom prst="rect">
            <a:avLst/>
          </a:prstGeom>
        </p:spPr>
      </p:pic>
    </p:spTree>
  </p:cSld>
  <p:clrMapOvr>
    <a:masterClrMapping/>
  </p:clrMapOvr>
  <p:transition advTm="30186"/>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227</TotalTime>
  <Words>599</Words>
  <Application>Microsoft Office PowerPoint</Application>
  <PresentationFormat>Экран (4:3)</PresentationFormat>
  <Paragraphs>25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«Забота о здоровье – это важнейший труд воспитателя. От жизнерадостности, бодрости детей зависит их духовная жизнь, мировоззрение, умственное развитие, прочность знаний, вера в свои силы.»                                                   </vt:lpstr>
      <vt:lpstr>      Почему важно уделять повышенное внимание эмоционально-личностному развитию ребёнка, потому что это является первоосновой всего его психического здоровья. Необходимо развивать умение общаться, понимать чувства других людей, сочувствовать им, правильно реагировать в сложных ситуациях, находить выход из конфликта. В целом, научить детей умению понимать свои эмоции, умению управлять ими. </vt:lpstr>
      <vt:lpstr>Эмоция - это «сложный психологический механизм, прижизненно формирующийся в процессе деятельности ребенка и являющийся важным регулятором поведения и деятельности в соответствии потребностям и интересам детской личности» (А.В. Запорожец).  </vt:lpstr>
      <vt:lpstr>Наблюдения показывают, что в игровой и в повседневной деятельности дети часто неадекватно выражают свои эмоции (злость, страх, удивление, радость, грусть), что является барьером в установлении доброжелательных взаимоотношений и умении общаться. Часто в поведении детей проявляется агрессия, причем без видимых причин. Ребенок зло выражается, зачастую даже не понимая значения произносимых слов. Это недоразвитие внешних факторов эмоционального развития, особенности социализации ребенка, дефицит общения со взрослыми, бедный игровой и реальный опыт. </vt:lpstr>
      <vt:lpstr> Основная направленность педагогической работы с дошкольником – эмоциональное наполнение жизни ребенка и оказание помощи в осознании эмоций и их регуляции.</vt:lpstr>
      <vt:lpstr>Поставленные задачи главным образом решаются с помощью сюжетно-ролевых, подвижных игр, игровых упражнений, элементов психогимнастики, этюдов, психомышечной тренировки. (все перечисленные техники, игры, этюды широко представлены в книге «В мире детских эмоций»).   </vt:lpstr>
      <vt:lpstr>Широко используется приемы арттерапии :   Музыкотерапия (звуки природы, музыка для   релаксации и т.д.);     Сказкотерапия;    Изотерапия </vt:lpstr>
      <vt:lpstr>Есть в нашей группе так же:  «Волшебный мешочек», куда мы убираем все свои плохие слова.  «Коврик для поднятия настроения» , об который мы вытираем ножки до тех пор, пока не рассмеемся. «Сухой дождик», помогает расслабиться, снять мышечное напряжение,  почувствовать приятные ощущения.</vt:lpstr>
      <vt:lpstr>Развитие эмоциональной сферы, должно проходить в свойственных ребёнку видах деятельности – игре, рисовании,  пении и танце. Необходимым условием  всех воздействий должно быть  – получение радости и удовлетворения от  деятельности  и результата.</vt:lpstr>
      <vt:lpstr>Развивать эмоциональную сферу ребёнка, научить его осознавать свои эмоции и произвольно проявлять их  - задача не только воспитателя, но и  родителей и других специалистов. Поэтому мы стараемся привлекать родителей к решению этой проблемы. Оформляется стендовая информация по проблемам  развития эмоциональной сферы детей, проводятся совместные развлечения. </vt:lpstr>
      <vt:lpstr>Эмоциональная жизнь, эмоциональное благополучие, эмоциональное самовыражение и все высшие человеческие чувства развиваются в процессе слаженной работы всех участников процесса. В дошкольном возрасте эмоциональное благополучие обеспечивает высокую самооценку, сформированный самоконтроль, ориентацию на успех в достижении целей, эмоциональный комфорт в семье и вне семьи Очень важно, чтобы ещё в дошкольном детстве  ребёнок приобрёл опыт эмоционального реагирования, поскольку этот период является определяющим  для развития эмоциональной сферы.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«Забота о здоровье – это важнейший труд воспитателя. От жизнерадостности, бодрости детей зависит их духовная жизнь, мировоззрение, умственное развитие, прочность знаний, вера в свои силы.»                                                   В. А. Сухомлинский</dc:title>
  <dc:creator>аня</dc:creator>
  <cp:lastModifiedBy>аня</cp:lastModifiedBy>
  <cp:revision>27</cp:revision>
  <dcterms:created xsi:type="dcterms:W3CDTF">2013-04-21T05:51:27Z</dcterms:created>
  <dcterms:modified xsi:type="dcterms:W3CDTF">2013-04-24T03:00:01Z</dcterms:modified>
</cp:coreProperties>
</file>