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2"/>
  </p:notesMasterIdLst>
  <p:sldIdLst>
    <p:sldId id="321" r:id="rId2"/>
    <p:sldId id="317" r:id="rId3"/>
    <p:sldId id="318" r:id="rId4"/>
    <p:sldId id="319" r:id="rId5"/>
    <p:sldId id="308" r:id="rId6"/>
    <p:sldId id="325" r:id="rId7"/>
    <p:sldId id="326" r:id="rId8"/>
    <p:sldId id="327" r:id="rId9"/>
    <p:sldId id="328" r:id="rId10"/>
    <p:sldId id="315" r:id="rId1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210" autoAdjust="0"/>
    <p:restoredTop sz="94825" autoAdjust="0"/>
  </p:normalViewPr>
  <p:slideViewPr>
    <p:cSldViewPr>
      <p:cViewPr varScale="1">
        <p:scale>
          <a:sx n="75" d="100"/>
          <a:sy n="75" d="100"/>
        </p:scale>
        <p:origin x="-91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152442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0B9D0-E8CD-446C-95A5-7400F5A0B63F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7A174D-0AEE-424A-9883-39F279241C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8694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506AB-A0E8-4498-BEA2-CC628AFE078F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620E9-C765-4E57-8450-552EB436D5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506AB-A0E8-4498-BEA2-CC628AFE078F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620E9-C765-4E57-8450-552EB436D5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506AB-A0E8-4498-BEA2-CC628AFE078F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620E9-C765-4E57-8450-552EB436D5D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506AB-A0E8-4498-BEA2-CC628AFE078F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620E9-C765-4E57-8450-552EB436D5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506AB-A0E8-4498-BEA2-CC628AFE078F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620E9-C765-4E57-8450-552EB436D5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506AB-A0E8-4498-BEA2-CC628AFE078F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620E9-C765-4E57-8450-552EB436D5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506AB-A0E8-4498-BEA2-CC628AFE078F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620E9-C765-4E57-8450-552EB436D5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506AB-A0E8-4498-BEA2-CC628AFE078F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620E9-C765-4E57-8450-552EB436D5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506AB-A0E8-4498-BEA2-CC628AFE078F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620E9-C765-4E57-8450-552EB436D5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506AB-A0E8-4498-BEA2-CC628AFE078F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620E9-C765-4E57-8450-552EB436D5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506AB-A0E8-4498-BEA2-CC628AFE078F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620E9-C765-4E57-8450-552EB436D5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67506AB-A0E8-4498-BEA2-CC628AFE078F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C2620E9-C765-4E57-8450-552EB436D5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74868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Государственное бюджетное дошкольное образовательное учреждение детский сад № 70 общеразвивающего вида </a:t>
            </a:r>
            <a:r>
              <a:rPr lang="ru-RU" sz="2000" b="1" dirty="0" smtClean="0">
                <a:solidFill>
                  <a:schemeClr val="bg1"/>
                </a:solidFill>
              </a:rPr>
              <a:t>Калининского </a:t>
            </a:r>
            <a:r>
              <a:rPr lang="ru-RU" sz="2000" b="1" dirty="0">
                <a:solidFill>
                  <a:schemeClr val="bg1"/>
                </a:solidFill>
              </a:rPr>
              <a:t>района </a:t>
            </a:r>
            <a:r>
              <a:rPr lang="ru-RU" sz="2000" b="1" dirty="0" smtClean="0">
                <a:solidFill>
                  <a:schemeClr val="bg1"/>
                </a:solidFill>
              </a:rPr>
              <a:t>Санкт-Петербурга</a:t>
            </a:r>
            <a:endParaRPr lang="ru-RU" sz="20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95536" y="1142984"/>
            <a:ext cx="8568952" cy="1571636"/>
          </a:xfrm>
        </p:spPr>
        <p:txBody>
          <a:bodyPr>
            <a:normAutofit fontScale="77500" lnSpcReduction="20000"/>
          </a:bodyPr>
          <a:lstStyle/>
          <a:p>
            <a:endParaRPr lang="ru-RU" sz="3600" b="1" dirty="0" smtClean="0"/>
          </a:p>
          <a:p>
            <a:r>
              <a:rPr lang="ru-RU" sz="3300" b="1" dirty="0" smtClean="0">
                <a:solidFill>
                  <a:srgbClr val="FF0000"/>
                </a:solidFill>
              </a:rPr>
              <a:t>Требования </a:t>
            </a:r>
            <a:r>
              <a:rPr lang="ru-RU" sz="3300" b="1" dirty="0" smtClean="0">
                <a:solidFill>
                  <a:srgbClr val="FF0000"/>
                </a:solidFill>
              </a:rPr>
              <a:t>к развивающей предметно-пространственной среде в контексте ФГОС дошкольного образования</a:t>
            </a:r>
            <a:endParaRPr lang="ru-RU" sz="3300" dirty="0" smtClean="0">
              <a:solidFill>
                <a:srgbClr val="FF0000"/>
              </a:solidFill>
            </a:endParaRPr>
          </a:p>
          <a:p>
            <a:endParaRPr lang="ru-RU" sz="3600" dirty="0"/>
          </a:p>
        </p:txBody>
      </p:sp>
      <p:sp>
        <p:nvSpPr>
          <p:cNvPr id="6" name="Подзаголовок 3"/>
          <p:cNvSpPr txBox="1">
            <a:spLocks/>
          </p:cNvSpPr>
          <p:nvPr/>
        </p:nvSpPr>
        <p:spPr>
          <a:xfrm>
            <a:off x="5580112" y="4077072"/>
            <a:ext cx="3240360" cy="15121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800" dirty="0" smtClean="0">
                <a:solidFill>
                  <a:schemeClr val="tx1"/>
                </a:solidFill>
              </a:rPr>
              <a:t>Старший </a:t>
            </a:r>
            <a:r>
              <a:rPr lang="ru-RU" sz="1800" dirty="0" smtClean="0">
                <a:solidFill>
                  <a:schemeClr val="tx1"/>
                </a:solidFill>
              </a:rPr>
              <a:t>в</a:t>
            </a:r>
            <a:r>
              <a:rPr lang="ru-RU" sz="1800" dirty="0" smtClean="0">
                <a:solidFill>
                  <a:schemeClr val="tx1"/>
                </a:solidFill>
              </a:rPr>
              <a:t>оспитатель </a:t>
            </a:r>
            <a:r>
              <a:rPr lang="ru-RU" sz="1800" dirty="0" smtClean="0">
                <a:solidFill>
                  <a:schemeClr val="tx1"/>
                </a:solidFill>
              </a:rPr>
              <a:t>ГБДОУ № 70 Калининского района </a:t>
            </a:r>
          </a:p>
          <a:p>
            <a:pPr algn="r"/>
            <a:r>
              <a:rPr lang="ru-RU" sz="1800" dirty="0" smtClean="0">
                <a:solidFill>
                  <a:schemeClr val="tx1"/>
                </a:solidFill>
              </a:rPr>
              <a:t>Санкт-Петербурга </a:t>
            </a:r>
          </a:p>
          <a:p>
            <a:pPr algn="r"/>
            <a:r>
              <a:rPr lang="ru-RU" sz="1800" dirty="0" err="1" smtClean="0">
                <a:solidFill>
                  <a:schemeClr val="tx1"/>
                </a:solidFill>
              </a:rPr>
              <a:t>Кукса</a:t>
            </a:r>
            <a:r>
              <a:rPr lang="ru-RU" sz="1800" dirty="0" smtClean="0">
                <a:solidFill>
                  <a:schemeClr val="tx1"/>
                </a:solidFill>
              </a:rPr>
              <a:t> Ольга Анатольевна</a:t>
            </a:r>
            <a:r>
              <a:rPr lang="ru-RU" sz="1800" dirty="0">
                <a:solidFill>
                  <a:schemeClr val="tx1"/>
                </a:solidFill>
              </a:rPr>
              <a:t/>
            </a:r>
            <a:br>
              <a:rPr lang="ru-RU" sz="1800" dirty="0">
                <a:solidFill>
                  <a:schemeClr val="tx1"/>
                </a:solidFill>
              </a:rPr>
            </a:br>
            <a:endParaRPr lang="ru-RU" sz="1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95986" y="544522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Санкт-Петербург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2015</a:t>
            </a:r>
            <a:r>
              <a:rPr lang="ru-RU" sz="2000" dirty="0"/>
              <a:t/>
            </a:r>
            <a:br>
              <a:rPr lang="ru-RU" sz="2000" dirty="0"/>
            </a:br>
            <a:endParaRPr lang="ru-RU" dirty="0"/>
          </a:p>
        </p:txBody>
      </p:sp>
      <p:pic>
        <p:nvPicPr>
          <p:cNvPr id="1026" name="Picture 2" descr="C:\Documents and Settings\Admin\Рабочий стол\Новая папка\IMG-20150124-WA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571744"/>
            <a:ext cx="4786346" cy="3071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0634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72400" cy="1285884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Спасибо за внимание!</a:t>
            </a:r>
            <a:endParaRPr lang="ru-RU" sz="5400" b="1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Documents and Settings\Admin\Рабочий стол\Новая папка\IMG-20150124-WA0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000240"/>
            <a:ext cx="6572296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1" y="285728"/>
            <a:ext cx="8501121" cy="278608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ru-RU" sz="3200" dirty="0" smtClean="0"/>
          </a:p>
          <a:p>
            <a:pPr algn="ctr">
              <a:buNone/>
            </a:pPr>
            <a:r>
              <a:rPr lang="ru-RU" sz="3200" dirty="0" smtClean="0"/>
              <a:t>Вопрос </a:t>
            </a:r>
            <a:r>
              <a:rPr lang="ru-RU" sz="3200" dirty="0" smtClean="0"/>
              <a:t>организации предметно-развивающей среды ДОУ на сегодняшний день стоит особо актуально. Это связано с введением Федерального государственного образовательного стандарта 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4287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</a:t>
            </a:r>
            <a:br>
              <a:rPr lang="ru-RU" dirty="0" smtClean="0"/>
            </a:br>
            <a:r>
              <a:rPr lang="ru-RU" dirty="0" smtClean="0"/>
              <a:t>   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Documents and Settings\Admin\Рабочий стол\Новая папка\IMG-20150124-WA0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071786"/>
            <a:ext cx="5429288" cy="3643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1" y="1785926"/>
            <a:ext cx="8715437" cy="4340237"/>
          </a:xfrm>
        </p:spPr>
        <p:txBody>
          <a:bodyPr>
            <a:normAutofit/>
          </a:bodyPr>
          <a:lstStyle/>
          <a:p>
            <a:r>
              <a:rPr lang="ru-RU" dirty="0" smtClean="0"/>
              <a:t>Возможность </a:t>
            </a:r>
            <a:r>
              <a:rPr lang="ru-RU" dirty="0" smtClean="0"/>
              <a:t>общения и совместной деятельности детей (в том числе детей раннего возраста) и взрослых;</a:t>
            </a:r>
          </a:p>
          <a:p>
            <a:r>
              <a:rPr lang="ru-RU" dirty="0" smtClean="0"/>
              <a:t>Д</a:t>
            </a:r>
            <a:r>
              <a:rPr lang="ru-RU" dirty="0" smtClean="0"/>
              <a:t>вигательную </a:t>
            </a:r>
            <a:r>
              <a:rPr lang="ru-RU" dirty="0" smtClean="0"/>
              <a:t>активность детей;</a:t>
            </a:r>
          </a:p>
          <a:p>
            <a:r>
              <a:rPr lang="ru-RU" dirty="0" smtClean="0"/>
              <a:t>В</a:t>
            </a:r>
            <a:r>
              <a:rPr lang="ru-RU" dirty="0" smtClean="0"/>
              <a:t>озможность </a:t>
            </a:r>
            <a:r>
              <a:rPr lang="ru-RU" dirty="0" smtClean="0"/>
              <a:t>для уединения;</a:t>
            </a:r>
          </a:p>
          <a:p>
            <a:r>
              <a:rPr lang="ru-RU" dirty="0" smtClean="0"/>
              <a:t>Р</a:t>
            </a:r>
            <a:r>
              <a:rPr lang="ru-RU" dirty="0" smtClean="0"/>
              <a:t>еализацию </a:t>
            </a:r>
            <a:r>
              <a:rPr lang="ru-RU" dirty="0" smtClean="0"/>
              <a:t>различных образовательных программ;</a:t>
            </a:r>
          </a:p>
          <a:p>
            <a:r>
              <a:rPr lang="ru-RU" dirty="0" smtClean="0"/>
              <a:t>В</a:t>
            </a:r>
            <a:r>
              <a:rPr lang="ru-RU" dirty="0" smtClean="0"/>
              <a:t> </a:t>
            </a:r>
            <a:r>
              <a:rPr lang="ru-RU" dirty="0" smtClean="0"/>
              <a:t>случае организации инклюзивного образования – необходимые для него условия;</a:t>
            </a:r>
          </a:p>
          <a:p>
            <a:r>
              <a:rPr lang="ru-RU" dirty="0" smtClean="0"/>
              <a:t>У</a:t>
            </a:r>
            <a:r>
              <a:rPr lang="ru-RU" dirty="0" smtClean="0"/>
              <a:t>чет </a:t>
            </a:r>
            <a:r>
              <a:rPr lang="ru-RU" dirty="0" smtClean="0"/>
              <a:t>национально-культурных, климатических условий, в которых осуществляется образовательная деятельность;</a:t>
            </a:r>
          </a:p>
          <a:p>
            <a:r>
              <a:rPr lang="ru-RU" dirty="0" smtClean="0"/>
              <a:t>У</a:t>
            </a:r>
            <a:r>
              <a:rPr lang="ru-RU" dirty="0" smtClean="0"/>
              <a:t>чет </a:t>
            </a:r>
            <a:r>
              <a:rPr lang="ru-RU" dirty="0" smtClean="0"/>
              <a:t>возрастных особенностей детей.</a:t>
            </a:r>
          </a:p>
          <a:p>
            <a:pPr>
              <a:buNone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1324166"/>
          </a:xfrm>
        </p:spPr>
        <p:txBody>
          <a:bodyPr>
            <a:noAutofit/>
          </a:bodyPr>
          <a:lstStyle/>
          <a:p>
            <a:r>
              <a:rPr lang="ru-RU" sz="2800" dirty="0" smtClean="0"/>
              <a:t>    </a:t>
            </a:r>
            <a:r>
              <a:rPr lang="ru-RU" sz="2800" dirty="0" smtClean="0"/>
              <a:t>      </a:t>
            </a:r>
            <a:r>
              <a:rPr lang="ru-RU" sz="2800" b="1" dirty="0" smtClean="0"/>
              <a:t>Развивающая предметно-пространственная среда должна обеспечивать: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83568" y="1340768"/>
            <a:ext cx="7408333" cy="4874314"/>
          </a:xfrm>
        </p:spPr>
        <p:txBody>
          <a:bodyPr>
            <a:normAutofit/>
          </a:bodyPr>
          <a:lstStyle/>
          <a:p>
            <a:endParaRPr lang="ru-RU" sz="2800" dirty="0" smtClean="0"/>
          </a:p>
          <a:p>
            <a:r>
              <a:rPr lang="ru-RU" sz="3200" dirty="0" smtClean="0"/>
              <a:t>Содержательно-насыщенной</a:t>
            </a:r>
          </a:p>
          <a:p>
            <a:r>
              <a:rPr lang="ru-RU" sz="3200" dirty="0" smtClean="0"/>
              <a:t>Трансформируемой</a:t>
            </a:r>
          </a:p>
          <a:p>
            <a:r>
              <a:rPr lang="ru-RU" sz="3200" dirty="0" smtClean="0"/>
              <a:t>Полифункциональной</a:t>
            </a:r>
          </a:p>
          <a:p>
            <a:r>
              <a:rPr lang="ru-RU" sz="3200" dirty="0" smtClean="0"/>
              <a:t>Вариативной </a:t>
            </a:r>
          </a:p>
          <a:p>
            <a:r>
              <a:rPr lang="ru-RU" sz="3200" dirty="0" smtClean="0"/>
              <a:t>Доступной</a:t>
            </a:r>
          </a:p>
          <a:p>
            <a:r>
              <a:rPr lang="ru-RU" sz="3200" dirty="0" smtClean="0"/>
              <a:t>Безопасной</a:t>
            </a:r>
          </a:p>
          <a:p>
            <a:pPr>
              <a:buNone/>
            </a:pP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>Развивающая предметно-пространственная среда должна быть: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b="1" dirty="0"/>
          </a:p>
        </p:txBody>
      </p:sp>
      <p:pic>
        <p:nvPicPr>
          <p:cNvPr id="3074" name="Picture 2" descr="C:\Documents and Settings\Admin\Рабочий стол\Новая папка\IMG-20150124-WA0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2857496"/>
            <a:ext cx="3952860" cy="37267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1714488"/>
            <a:ext cx="8358245" cy="271464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</a:t>
            </a:r>
            <a:r>
              <a:rPr lang="ru-RU" sz="2800" dirty="0" smtClean="0"/>
              <a:t>оциально-коммуникативное     развитие</a:t>
            </a:r>
            <a:r>
              <a:rPr lang="ru-RU" sz="2800" dirty="0" smtClean="0"/>
              <a:t>;</a:t>
            </a:r>
          </a:p>
          <a:p>
            <a:r>
              <a:rPr lang="ru-RU" sz="2800" dirty="0" smtClean="0"/>
              <a:t>П</a:t>
            </a:r>
            <a:r>
              <a:rPr lang="ru-RU" sz="2800" dirty="0" smtClean="0"/>
              <a:t>ознавательное </a:t>
            </a:r>
            <a:r>
              <a:rPr lang="ru-RU" sz="2800" dirty="0" smtClean="0"/>
              <a:t>развитие;</a:t>
            </a:r>
          </a:p>
          <a:p>
            <a:r>
              <a:rPr lang="ru-RU" sz="2800" dirty="0" smtClean="0"/>
              <a:t>Р</a:t>
            </a:r>
            <a:r>
              <a:rPr lang="ru-RU" sz="2800" dirty="0" smtClean="0"/>
              <a:t>ечевое </a:t>
            </a:r>
            <a:r>
              <a:rPr lang="ru-RU" sz="2800" dirty="0" smtClean="0"/>
              <a:t>развитие;</a:t>
            </a:r>
          </a:p>
          <a:p>
            <a:r>
              <a:rPr lang="ru-RU" sz="2800" dirty="0" smtClean="0"/>
              <a:t>Х</a:t>
            </a:r>
            <a:r>
              <a:rPr lang="ru-RU" sz="2800" dirty="0" smtClean="0"/>
              <a:t>удожественно-эстетическое </a:t>
            </a:r>
            <a:r>
              <a:rPr lang="ru-RU" sz="2800" dirty="0" smtClean="0"/>
              <a:t>развитие;</a:t>
            </a:r>
          </a:p>
          <a:p>
            <a:r>
              <a:rPr lang="ru-RU" sz="2800" dirty="0" smtClean="0"/>
              <a:t>Ф</a:t>
            </a:r>
            <a:r>
              <a:rPr lang="ru-RU" sz="2800" dirty="0" smtClean="0"/>
              <a:t>изическое </a:t>
            </a:r>
            <a:r>
              <a:rPr lang="ru-RU" sz="2800" dirty="0" smtClean="0"/>
              <a:t>развитие.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>Развивающая предметно-пространственная среда должна отражать содержание образовательных областей:</a:t>
            </a:r>
            <a:endParaRPr lang="ru-RU" sz="3600" dirty="0"/>
          </a:p>
        </p:txBody>
      </p:sp>
      <p:pic>
        <p:nvPicPr>
          <p:cNvPr id="7171" name="Picture 3" descr="C:\Documents and Settings\Admin\Рабочий стол\Новая папка\IMG-20150124-WA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3714752"/>
            <a:ext cx="4310050" cy="29185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1714488"/>
            <a:ext cx="8429683" cy="2786082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chemeClr val="tx1"/>
                </a:solidFill>
              </a:rPr>
              <a:t>В младенческом возрасте (2 мес. -1 год)</a:t>
            </a:r>
            <a:r>
              <a:rPr lang="ru-RU" sz="2000" b="1" dirty="0" smtClean="0">
                <a:solidFill>
                  <a:schemeClr val="tx1"/>
                </a:solidFill>
              </a:rPr>
              <a:t>: 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Н</a:t>
            </a:r>
            <a:r>
              <a:rPr lang="ru-RU" sz="2000" dirty="0" smtClean="0">
                <a:solidFill>
                  <a:schemeClr val="tx1"/>
                </a:solidFill>
              </a:rPr>
              <a:t>епосредственное </a:t>
            </a:r>
            <a:r>
              <a:rPr lang="ru-RU" sz="2000" dirty="0" smtClean="0">
                <a:solidFill>
                  <a:schemeClr val="tx1"/>
                </a:solidFill>
              </a:rPr>
              <a:t>эмоциональное общение со взрослым;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М</a:t>
            </a:r>
            <a:r>
              <a:rPr lang="ru-RU" sz="2000" dirty="0" smtClean="0">
                <a:solidFill>
                  <a:schemeClr val="tx1"/>
                </a:solidFill>
              </a:rPr>
              <a:t>анипулирование </a:t>
            </a:r>
            <a:r>
              <a:rPr lang="ru-RU" sz="2000" dirty="0" smtClean="0">
                <a:solidFill>
                  <a:schemeClr val="tx1"/>
                </a:solidFill>
              </a:rPr>
              <a:t>с предметами;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П</a:t>
            </a:r>
            <a:r>
              <a:rPr lang="ru-RU" sz="2000" dirty="0" smtClean="0">
                <a:solidFill>
                  <a:schemeClr val="tx1"/>
                </a:solidFill>
              </a:rPr>
              <a:t>ознавательно-исследователькие </a:t>
            </a:r>
            <a:r>
              <a:rPr lang="ru-RU" sz="2000" dirty="0" smtClean="0">
                <a:solidFill>
                  <a:schemeClr val="tx1"/>
                </a:solidFill>
              </a:rPr>
              <a:t>действия;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В</a:t>
            </a:r>
            <a:r>
              <a:rPr lang="ru-RU" sz="2000" dirty="0" smtClean="0">
                <a:solidFill>
                  <a:schemeClr val="tx1"/>
                </a:solidFill>
              </a:rPr>
              <a:t>осприятие </a:t>
            </a:r>
            <a:r>
              <a:rPr lang="ru-RU" sz="2000" dirty="0" smtClean="0">
                <a:solidFill>
                  <a:schemeClr val="tx1"/>
                </a:solidFill>
              </a:rPr>
              <a:t>музыки, детских песен и стихов;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Д</a:t>
            </a:r>
            <a:r>
              <a:rPr lang="ru-RU" sz="2000" dirty="0" smtClean="0">
                <a:solidFill>
                  <a:schemeClr val="tx1"/>
                </a:solidFill>
              </a:rPr>
              <a:t>вигательная </a:t>
            </a:r>
            <a:r>
              <a:rPr lang="ru-RU" sz="2000" dirty="0" smtClean="0">
                <a:solidFill>
                  <a:schemeClr val="tx1"/>
                </a:solidFill>
              </a:rPr>
              <a:t>активность и тактильно-двигательные игры.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/>
              <a:t>Развивающая предметно-пространственная среда должна обеспечивать различные виды детской деятельности</a:t>
            </a:r>
            <a:endParaRPr lang="ru-RU" sz="3200" dirty="0"/>
          </a:p>
        </p:txBody>
      </p:sp>
      <p:pic>
        <p:nvPicPr>
          <p:cNvPr id="4098" name="Picture 2" descr="C:\Documents and Settings\Admin\Рабочий стол\Новая папка\IMG-20150124-WA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4071942"/>
            <a:ext cx="3929090" cy="2643206"/>
          </a:xfrm>
          <a:prstGeom prst="rect">
            <a:avLst/>
          </a:prstGeom>
          <a:noFill/>
        </p:spPr>
      </p:pic>
      <p:pic>
        <p:nvPicPr>
          <p:cNvPr id="4099" name="Picture 3" descr="C:\Documents and Settings\Admin\Рабочий стол\Новая папка\IMG-20150124-WA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071942"/>
            <a:ext cx="4095778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1714488"/>
            <a:ext cx="8429683" cy="485778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tx1"/>
                </a:solidFill>
              </a:rPr>
              <a:t>В раннем возрасте (1год -3 года)	</a:t>
            </a:r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П</a:t>
            </a:r>
            <a:r>
              <a:rPr lang="ru-RU" dirty="0" smtClean="0">
                <a:solidFill>
                  <a:schemeClr val="tx1"/>
                </a:solidFill>
              </a:rPr>
              <a:t>редметная </a:t>
            </a:r>
            <a:r>
              <a:rPr lang="ru-RU" dirty="0" smtClean="0">
                <a:solidFill>
                  <a:schemeClr val="tx1"/>
                </a:solidFill>
              </a:rPr>
              <a:t>деятельность и </a:t>
            </a:r>
            <a:r>
              <a:rPr lang="ru-RU" dirty="0" smtClean="0">
                <a:solidFill>
                  <a:schemeClr val="tx1"/>
                </a:solidFill>
              </a:rPr>
              <a:t>игры с составными </a:t>
            </a:r>
            <a:r>
              <a:rPr lang="ru-RU" dirty="0" smtClean="0">
                <a:solidFill>
                  <a:schemeClr val="tx1"/>
                </a:solidFill>
              </a:rPr>
              <a:t>и динамическими игрушками;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Э</a:t>
            </a:r>
            <a:r>
              <a:rPr lang="ru-RU" dirty="0" smtClean="0">
                <a:solidFill>
                  <a:schemeClr val="tx1"/>
                </a:solidFill>
              </a:rPr>
              <a:t>кспериментирование </a:t>
            </a:r>
            <a:r>
              <a:rPr lang="ru-RU" dirty="0" smtClean="0">
                <a:solidFill>
                  <a:schemeClr val="tx1"/>
                </a:solidFill>
              </a:rPr>
              <a:t>с материалами и веществами;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О</a:t>
            </a:r>
            <a:r>
              <a:rPr lang="ru-RU" dirty="0" smtClean="0">
                <a:solidFill>
                  <a:schemeClr val="tx1"/>
                </a:solidFill>
              </a:rPr>
              <a:t>бщение </a:t>
            </a:r>
            <a:r>
              <a:rPr lang="ru-RU" dirty="0" smtClean="0">
                <a:solidFill>
                  <a:schemeClr val="tx1"/>
                </a:solidFill>
              </a:rPr>
              <a:t>с взрослыми и совместные игры со сверстниками под руководством взрослого;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</a:t>
            </a:r>
            <a:r>
              <a:rPr lang="ru-RU" dirty="0" smtClean="0">
                <a:solidFill>
                  <a:schemeClr val="tx1"/>
                </a:solidFill>
              </a:rPr>
              <a:t>амообслуживание </a:t>
            </a:r>
            <a:r>
              <a:rPr lang="ru-RU" dirty="0" smtClean="0">
                <a:solidFill>
                  <a:schemeClr val="tx1"/>
                </a:solidFill>
              </a:rPr>
              <a:t>и действия с бытовыми предметами орудиями;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</a:t>
            </a:r>
            <a:r>
              <a:rPr lang="ru-RU" dirty="0" smtClean="0">
                <a:solidFill>
                  <a:schemeClr val="tx1"/>
                </a:solidFill>
              </a:rPr>
              <a:t>осприятие </a:t>
            </a:r>
            <a:r>
              <a:rPr lang="ru-RU" dirty="0" smtClean="0">
                <a:solidFill>
                  <a:schemeClr val="tx1"/>
                </a:solidFill>
              </a:rPr>
              <a:t>смысла музыки, сказок, стихов;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Р</a:t>
            </a:r>
            <a:r>
              <a:rPr lang="ru-RU" dirty="0" smtClean="0">
                <a:solidFill>
                  <a:schemeClr val="tx1"/>
                </a:solidFill>
              </a:rPr>
              <a:t>ассматривание </a:t>
            </a:r>
            <a:r>
              <a:rPr lang="ru-RU" dirty="0" smtClean="0">
                <a:solidFill>
                  <a:schemeClr val="tx1"/>
                </a:solidFill>
              </a:rPr>
              <a:t>картинок;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Д</a:t>
            </a:r>
            <a:r>
              <a:rPr lang="ru-RU" dirty="0" smtClean="0">
                <a:solidFill>
                  <a:schemeClr val="tx1"/>
                </a:solidFill>
              </a:rPr>
              <a:t>вигательная </a:t>
            </a:r>
            <a:r>
              <a:rPr lang="ru-RU" dirty="0" smtClean="0">
                <a:solidFill>
                  <a:schemeClr val="tx1"/>
                </a:solidFill>
              </a:rPr>
              <a:t>активность.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/>
              <a:t>Развивающая предметно-пространственная среда должна обеспечивать различные виды детской деятельности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1928802"/>
            <a:ext cx="8429683" cy="464347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tx1"/>
                </a:solidFill>
              </a:rPr>
              <a:t>Для детей дошкольного возраста (2 года- 8 лет) </a:t>
            </a:r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Игровая деятельность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Коммуникативная деятельность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Познавательно-исследовательская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Восприятие </a:t>
            </a:r>
            <a:r>
              <a:rPr lang="ru-RU" dirty="0" smtClean="0">
                <a:solidFill>
                  <a:schemeClr val="tx1"/>
                </a:solidFill>
              </a:rPr>
              <a:t>художественной литературы и </a:t>
            </a:r>
            <a:r>
              <a:rPr lang="ru-RU" dirty="0" smtClean="0">
                <a:solidFill>
                  <a:schemeClr val="tx1"/>
                </a:solidFill>
              </a:rPr>
              <a:t>фольклора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Самообслуживание </a:t>
            </a:r>
            <a:r>
              <a:rPr lang="ru-RU" dirty="0" smtClean="0">
                <a:solidFill>
                  <a:schemeClr val="tx1"/>
                </a:solidFill>
              </a:rPr>
              <a:t>и элементарный бытовой труд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Конструирование </a:t>
            </a:r>
            <a:r>
              <a:rPr lang="ru-RU" dirty="0" smtClean="0">
                <a:solidFill>
                  <a:schemeClr val="tx1"/>
                </a:solidFill>
              </a:rPr>
              <a:t>из разного </a:t>
            </a:r>
            <a:r>
              <a:rPr lang="ru-RU" dirty="0" smtClean="0">
                <a:solidFill>
                  <a:schemeClr val="tx1"/>
                </a:solidFill>
              </a:rPr>
              <a:t>материала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Изобразительная </a:t>
            </a:r>
            <a:r>
              <a:rPr lang="ru-RU" dirty="0" smtClean="0">
                <a:solidFill>
                  <a:schemeClr val="tx1"/>
                </a:solidFill>
              </a:rPr>
              <a:t>(рисование, лепка, </a:t>
            </a:r>
            <a:r>
              <a:rPr lang="ru-RU" dirty="0" smtClean="0">
                <a:solidFill>
                  <a:schemeClr val="tx1"/>
                </a:solidFill>
              </a:rPr>
              <a:t>аппликация)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Музыкальная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Д</a:t>
            </a:r>
            <a:r>
              <a:rPr lang="ru-RU" dirty="0" smtClean="0">
                <a:solidFill>
                  <a:schemeClr val="tx1"/>
                </a:solidFill>
              </a:rPr>
              <a:t>вигательная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/>
              <a:t>Развивающая предметно-пространственная среда должна обеспечивать различные виды детской деятельности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4214818"/>
            <a:ext cx="8429683" cy="23574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endParaRPr lang="ru-RU" sz="2800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09054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Развивающая </a:t>
            </a:r>
            <a:r>
              <a:rPr lang="ru-RU" sz="3200" dirty="0" smtClean="0">
                <a:solidFill>
                  <a:schemeClr val="tx1"/>
                </a:solidFill>
              </a:rPr>
              <a:t>среда должна быть насыщена тем многообразием игрового и дидактического материала, который действительно оставляет за ребенком свободу </a:t>
            </a:r>
            <a:r>
              <a:rPr lang="ru-RU" sz="3200" dirty="0" smtClean="0">
                <a:solidFill>
                  <a:schemeClr val="tx1"/>
                </a:solidFill>
              </a:rPr>
              <a:t>выбора</a:t>
            </a:r>
            <a:endParaRPr lang="ru-RU" sz="3200" dirty="0"/>
          </a:p>
        </p:txBody>
      </p:sp>
      <p:pic>
        <p:nvPicPr>
          <p:cNvPr id="5123" name="Picture 3" descr="C:\Documents and Settings\Admin\Рабочий стол\Новая папка\IMG-20150124-WA0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643182"/>
            <a:ext cx="4071966" cy="4000528"/>
          </a:xfrm>
          <a:prstGeom prst="rect">
            <a:avLst/>
          </a:prstGeom>
          <a:noFill/>
        </p:spPr>
      </p:pic>
      <p:pic>
        <p:nvPicPr>
          <p:cNvPr id="5125" name="Picture 5" descr="C:\Documents and Settings\Admin\Рабочий стол\Новая папка\IMG-20150124-WA00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643182"/>
            <a:ext cx="4429156" cy="40005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TC101859861[[fn=Выставка]]</Template>
  <TotalTime>1485</TotalTime>
  <Words>275</Words>
  <Application>Microsoft Office PowerPoint</Application>
  <PresentationFormat>Экран (4:3)</PresentationFormat>
  <Paragraphs>64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Государственное бюджетное дошкольное образовательное учреждение детский сад № 70 общеразвивающего вида Калининского района Санкт-Петербурга</vt:lpstr>
      <vt:lpstr>                  </vt:lpstr>
      <vt:lpstr>          Развивающая предметно-пространственная среда должна обеспечивать: </vt:lpstr>
      <vt:lpstr>Развивающая предметно-пространственная среда должна быть: </vt:lpstr>
      <vt:lpstr>Развивающая предметно-пространственная среда должна отражать содержание образовательных областей:</vt:lpstr>
      <vt:lpstr>Развивающая предметно-пространственная среда должна обеспечивать различные виды детской деятельности</vt:lpstr>
      <vt:lpstr>Развивающая предметно-пространственная среда должна обеспечивать различные виды детской деятельности</vt:lpstr>
      <vt:lpstr>Развивающая предметно-пространственная среда должна обеспечивать различные виды детской деятельности</vt:lpstr>
      <vt:lpstr> Развивающая среда должна быть насыщена тем многообразием игрового и дидактического материала, который действительно оставляет за ребенком свободу выбора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144</cp:revision>
  <cp:lastPrinted>2014-12-12T07:18:35Z</cp:lastPrinted>
  <dcterms:created xsi:type="dcterms:W3CDTF">2013-03-11T16:12:24Z</dcterms:created>
  <dcterms:modified xsi:type="dcterms:W3CDTF">2015-01-24T21:02:56Z</dcterms:modified>
</cp:coreProperties>
</file>