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6D6C7-F189-48B0-AC60-E403E018CE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97AA1-68DD-4B66-8819-9C5E135AA239}">
      <dgm:prSet/>
      <dgm:spPr/>
      <dgm:t>
        <a:bodyPr/>
        <a:lstStyle/>
        <a:p>
          <a:pPr rtl="0"/>
          <a:r>
            <a:rPr lang="ru-RU" b="1" baseline="0" dirty="0" smtClean="0"/>
            <a:t>Четверухина Светлана Валерьевна</a:t>
          </a:r>
          <a:endParaRPr lang="ru-RU" b="1" baseline="0" dirty="0"/>
        </a:p>
      </dgm:t>
    </dgm:pt>
    <dgm:pt modelId="{CCAC75FA-14CF-4B8B-8065-E565A5E4C757}" type="parTrans" cxnId="{44C5CBF1-9127-46D0-8549-94FADB970FF5}">
      <dgm:prSet/>
      <dgm:spPr/>
      <dgm:t>
        <a:bodyPr/>
        <a:lstStyle/>
        <a:p>
          <a:endParaRPr lang="ru-RU"/>
        </a:p>
      </dgm:t>
    </dgm:pt>
    <dgm:pt modelId="{BEA887CB-9F59-4B2B-BAE9-9D2FF4893063}" type="sibTrans" cxnId="{44C5CBF1-9127-46D0-8549-94FADB970FF5}">
      <dgm:prSet/>
      <dgm:spPr/>
      <dgm:t>
        <a:bodyPr/>
        <a:lstStyle/>
        <a:p>
          <a:endParaRPr lang="ru-RU"/>
        </a:p>
      </dgm:t>
    </dgm:pt>
    <dgm:pt modelId="{143D904E-8B6A-4B33-AF2D-58EC44833565}">
      <dgm:prSet/>
      <dgm:spPr/>
      <dgm:t>
        <a:bodyPr/>
        <a:lstStyle/>
        <a:p>
          <a:pPr rtl="0"/>
          <a:r>
            <a:rPr lang="ru-RU" b="1" baseline="0" dirty="0" err="1" smtClean="0"/>
            <a:t>Тюлейкина</a:t>
          </a:r>
          <a:r>
            <a:rPr lang="ru-RU" b="1" baseline="0" dirty="0" smtClean="0"/>
            <a:t> Ольга Сергеевна</a:t>
          </a:r>
          <a:endParaRPr lang="ru-RU" b="1" baseline="0" dirty="0"/>
        </a:p>
      </dgm:t>
    </dgm:pt>
    <dgm:pt modelId="{13078B1A-C27E-4AD9-9175-F3C0E7C7C239}" type="parTrans" cxnId="{1F968048-EC78-4A0F-B711-DCE3512449E7}">
      <dgm:prSet/>
      <dgm:spPr/>
      <dgm:t>
        <a:bodyPr/>
        <a:lstStyle/>
        <a:p>
          <a:endParaRPr lang="ru-RU"/>
        </a:p>
      </dgm:t>
    </dgm:pt>
    <dgm:pt modelId="{B3582FD4-66F1-4CD6-AF34-5567B3428F47}" type="sibTrans" cxnId="{1F968048-EC78-4A0F-B711-DCE3512449E7}">
      <dgm:prSet/>
      <dgm:spPr/>
      <dgm:t>
        <a:bodyPr/>
        <a:lstStyle/>
        <a:p>
          <a:endParaRPr lang="ru-RU"/>
        </a:p>
      </dgm:t>
    </dgm:pt>
    <dgm:pt modelId="{B211E860-A979-433E-8DDB-6407708D1396}" type="pres">
      <dgm:prSet presAssocID="{6576D6C7-F189-48B0-AC60-E403E018CE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02AD7D-5584-492C-817F-FA18A9369406}" type="pres">
      <dgm:prSet presAssocID="{01997AA1-68DD-4B66-8819-9C5E135AA2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F89B7-58D1-4867-94DF-3142581CF529}" type="pres">
      <dgm:prSet presAssocID="{BEA887CB-9F59-4B2B-BAE9-9D2FF4893063}" presName="spacer" presStyleCnt="0"/>
      <dgm:spPr/>
    </dgm:pt>
    <dgm:pt modelId="{C6F39172-F593-4DB2-B2CA-64F76041C086}" type="pres">
      <dgm:prSet presAssocID="{143D904E-8B6A-4B33-AF2D-58EC4483356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C5D3E-8D31-437A-BA96-EF50021E4E3C}" type="presOf" srcId="{6576D6C7-F189-48B0-AC60-E403E018CEB7}" destId="{B211E860-A979-433E-8DDB-6407708D1396}" srcOrd="0" destOrd="0" presId="urn:microsoft.com/office/officeart/2005/8/layout/vList2"/>
    <dgm:cxn modelId="{DCCDCFA2-A8A7-4458-8598-40E1668AA6B4}" type="presOf" srcId="{143D904E-8B6A-4B33-AF2D-58EC44833565}" destId="{C6F39172-F593-4DB2-B2CA-64F76041C086}" srcOrd="0" destOrd="0" presId="urn:microsoft.com/office/officeart/2005/8/layout/vList2"/>
    <dgm:cxn modelId="{44C5CBF1-9127-46D0-8549-94FADB970FF5}" srcId="{6576D6C7-F189-48B0-AC60-E403E018CEB7}" destId="{01997AA1-68DD-4B66-8819-9C5E135AA239}" srcOrd="0" destOrd="0" parTransId="{CCAC75FA-14CF-4B8B-8065-E565A5E4C757}" sibTransId="{BEA887CB-9F59-4B2B-BAE9-9D2FF4893063}"/>
    <dgm:cxn modelId="{048546B6-73DF-4356-8F8D-FC112E538B25}" type="presOf" srcId="{01997AA1-68DD-4B66-8819-9C5E135AA239}" destId="{BF02AD7D-5584-492C-817F-FA18A9369406}" srcOrd="0" destOrd="0" presId="urn:microsoft.com/office/officeart/2005/8/layout/vList2"/>
    <dgm:cxn modelId="{1F968048-EC78-4A0F-B711-DCE3512449E7}" srcId="{6576D6C7-F189-48B0-AC60-E403E018CEB7}" destId="{143D904E-8B6A-4B33-AF2D-58EC44833565}" srcOrd="1" destOrd="0" parTransId="{13078B1A-C27E-4AD9-9175-F3C0E7C7C239}" sibTransId="{B3582FD4-66F1-4CD6-AF34-5567B3428F47}"/>
    <dgm:cxn modelId="{2ADA1888-3D61-4E05-A126-4FE76A26E86B}" type="presParOf" srcId="{B211E860-A979-433E-8DDB-6407708D1396}" destId="{BF02AD7D-5584-492C-817F-FA18A9369406}" srcOrd="0" destOrd="0" presId="urn:microsoft.com/office/officeart/2005/8/layout/vList2"/>
    <dgm:cxn modelId="{C16F1C3C-4EB0-4D19-9049-758FA2B537F2}" type="presParOf" srcId="{B211E860-A979-433E-8DDB-6407708D1396}" destId="{5F0F89B7-58D1-4867-94DF-3142581CF529}" srcOrd="1" destOrd="0" presId="urn:microsoft.com/office/officeart/2005/8/layout/vList2"/>
    <dgm:cxn modelId="{75FF3313-4CD3-47CE-BB78-CCB246E16A87}" type="presParOf" srcId="{B211E860-A979-433E-8DDB-6407708D1396}" destId="{C6F39172-F593-4DB2-B2CA-64F76041C0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2AD7D-5584-492C-817F-FA18A9369406}">
      <dsp:nvSpPr>
        <dsp:cNvPr id="0" name=""/>
        <dsp:cNvSpPr/>
      </dsp:nvSpPr>
      <dsp:spPr>
        <a:xfrm>
          <a:off x="0" y="255299"/>
          <a:ext cx="6400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baseline="0" dirty="0" smtClean="0"/>
            <a:t>Четверухина Светлана Валерьевна</a:t>
          </a:r>
          <a:endParaRPr lang="ru-RU" sz="2500" b="1" kern="1200" baseline="0" dirty="0"/>
        </a:p>
      </dsp:txBody>
      <dsp:txXfrm>
        <a:off x="0" y="255299"/>
        <a:ext cx="6400800" cy="585000"/>
      </dsp:txXfrm>
    </dsp:sp>
    <dsp:sp modelId="{C6F39172-F593-4DB2-B2CA-64F76041C086}">
      <dsp:nvSpPr>
        <dsp:cNvPr id="0" name=""/>
        <dsp:cNvSpPr/>
      </dsp:nvSpPr>
      <dsp:spPr>
        <a:xfrm>
          <a:off x="0" y="912300"/>
          <a:ext cx="6400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baseline="0" dirty="0" err="1" smtClean="0"/>
            <a:t>Тюлейкина</a:t>
          </a:r>
          <a:r>
            <a:rPr lang="ru-RU" sz="2500" b="1" kern="1200" baseline="0" dirty="0" smtClean="0"/>
            <a:t> Ольга Сергеевна</a:t>
          </a:r>
          <a:endParaRPr lang="ru-RU" sz="2500" b="1" kern="1200" baseline="0" dirty="0"/>
        </a:p>
      </dsp:txBody>
      <dsp:txXfrm>
        <a:off x="0" y="912300"/>
        <a:ext cx="6400800" cy="58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2F9FA-8FC6-49A7-8F72-D398D832E03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23786-4E43-45BA-B789-3EA869E1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Общественная поддержка проекта родителями, педагогами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23786-4E43-45BA-B789-3EA869E189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23786-4E43-45BA-B789-3EA869E1895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371600" y="28194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Проект «Камни и их свойства»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/>
          <a:lstStyle/>
          <a:p>
            <a:r>
              <a:rPr lang="ru-RU" dirty="0" smtClean="0"/>
              <a:t>Коллекция камней</a:t>
            </a:r>
            <a:endParaRPr lang="ru-RU" dirty="0"/>
          </a:p>
        </p:txBody>
      </p:sp>
      <p:pic>
        <p:nvPicPr>
          <p:cNvPr id="5" name="Содержимое 4" descr="DSCN782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3399367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N782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33800" y="1524000"/>
            <a:ext cx="2895600" cy="189465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78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29400" y="914400"/>
            <a:ext cx="21717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782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81000" y="4191000"/>
            <a:ext cx="5257800" cy="1913821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786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19800" y="3962400"/>
            <a:ext cx="2391312" cy="23622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Настольные и подвижные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«Четвёртый лишний», «Что из чего?», «Найди пару», «Собери картинку», «Разложи по порядку», «Камушки на берегу»</a:t>
            </a:r>
          </a:p>
          <a:p>
            <a:r>
              <a:rPr lang="ru-RU" dirty="0" smtClean="0"/>
              <a:t>«Шишка – камешек», «Положи скорее камешки», «Смелые верхолазы», «Камешек»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Заключительный этап: Развлечение «Хозяйка медной горы»</a:t>
            </a:r>
            <a:endParaRPr lang="ru-RU" dirty="0"/>
          </a:p>
        </p:txBody>
      </p:sp>
      <p:pic>
        <p:nvPicPr>
          <p:cNvPr id="4" name="Содержимое 3" descr="DSCN783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bright="30000" contrast="10000"/>
          </a:blip>
          <a:srcRect/>
          <a:stretch>
            <a:fillRect/>
          </a:stretch>
        </p:blipFill>
        <p:spPr>
          <a:xfrm>
            <a:off x="304800" y="144780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78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10200" y="152400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N784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3400" y="3962400"/>
            <a:ext cx="2971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78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95600" y="1371600"/>
            <a:ext cx="21145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785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419600" y="4267200"/>
            <a:ext cx="3900385" cy="206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Экскурсия: «Геологический музей </a:t>
            </a:r>
            <a:r>
              <a:rPr lang="ru-RU" dirty="0" err="1" smtClean="0"/>
              <a:t>СЮНа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DSCN7916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381000" y="1524000"/>
            <a:ext cx="3348567" cy="251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79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0" y="1371600"/>
            <a:ext cx="2038350" cy="271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N7920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tretch>
            <a:fillRect/>
          </a:stretch>
        </p:blipFill>
        <p:spPr>
          <a:xfrm>
            <a:off x="6096000" y="1752600"/>
            <a:ext cx="2751328" cy="206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79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41910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792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43600" y="4114800"/>
            <a:ext cx="2819400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7919.JPG"/>
          <p:cNvPicPr>
            <a:picLocks noChangeAspect="1"/>
          </p:cNvPicPr>
          <p:nvPr/>
        </p:nvPicPr>
        <p:blipFill>
          <a:blip r:embed="rId8" cstate="screen">
            <a:lum bright="20000" contrast="10000"/>
          </a:blip>
          <a:srcRect/>
          <a:stretch>
            <a:fillRect/>
          </a:stretch>
        </p:blipFill>
        <p:spPr>
          <a:xfrm>
            <a:off x="3429000" y="4191000"/>
            <a:ext cx="22288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Дети могут называть свойства камней. </a:t>
            </a:r>
          </a:p>
          <a:p>
            <a:pPr lvl="0"/>
            <a:r>
              <a:rPr lang="ru-RU" dirty="0" smtClean="0"/>
              <a:t>Дошкольники имеют представления о некоторых особенностях внешнего вида камней.</a:t>
            </a:r>
          </a:p>
          <a:p>
            <a:pPr lvl="0"/>
            <a:r>
              <a:rPr lang="ru-RU" dirty="0" smtClean="0"/>
              <a:t>Ребята знают о пользе камней в природе и жизни человека.</a:t>
            </a:r>
          </a:p>
          <a:p>
            <a:pPr lvl="0"/>
            <a:r>
              <a:rPr lang="ru-RU" dirty="0" smtClean="0"/>
              <a:t>Дети могут находить сходства и различия у камней.</a:t>
            </a:r>
          </a:p>
          <a:p>
            <a:pPr lvl="0"/>
            <a:r>
              <a:rPr lang="ru-RU" dirty="0" smtClean="0"/>
              <a:t>Дошкольники составляют описательный рассказ о камнях с опорой на иллюстративный материал.         </a:t>
            </a:r>
          </a:p>
          <a:p>
            <a:pPr lvl="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заключение, хочу сказать, что: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Тема «Камни и их свойства» оказалась настолько широка, что задержалась не на 1день, а на 3 недели. За это время ребятишки «побывали» в каменном веке, где узнали, за что человек должен сказать камню «спасибо» - за огонь, за дом, орудия. Так начиналось наше знакомство с первых дней. </a:t>
            </a:r>
          </a:p>
          <a:p>
            <a:r>
              <a:rPr lang="ru-RU" dirty="0" smtClean="0"/>
              <a:t>Мы рассматривали горные пейзажи. Сами становились горами – могучими, строгими – и представляли как от ветра и солнца они разрушаются. Беседовали о жизни в горах.</a:t>
            </a:r>
          </a:p>
          <a:p>
            <a:r>
              <a:rPr lang="ru-RU" dirty="0" smtClean="0"/>
              <a:t>Цвет камня – это радуга в нашем геологическом музее. Ведь не бывает двух одинаковых камней, и названия у них разные, и добывают их по-разному. Коллекция камней стала пополняться и в группе и дома у ребят. На занятии каждый для себя самостоятельно сделал из мела, угля и графита коллекцию «камни пишут». В лаборатории – нашлось не мало опытов с камнями.</a:t>
            </a:r>
          </a:p>
          <a:p>
            <a:r>
              <a:rPr lang="ru-RU" dirty="0" smtClean="0"/>
              <a:t>И, конечно, сказка… Сказочные гномики привели нас в гости к Хозяйке Медной Горы. Путешествие оказалось не только познавательным, но и музыкальным – пели песни, танцевали, играли на музыкальных инструментах. Занятие получилось волшебным, таинственным. И, как в сказке, всё закончилось подарками – 12минералов в домашнюю коллекцию.</a:t>
            </a:r>
          </a:p>
          <a:p>
            <a:r>
              <a:rPr lang="ru-RU" dirty="0" smtClean="0"/>
              <a:t>Родители не остались в стороне, и вместе с детьми (и старшими) приехали в геологический музей </a:t>
            </a:r>
            <a:r>
              <a:rPr lang="ru-RU" dirty="0" err="1" smtClean="0"/>
              <a:t>СЮНа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развивать интерес к камням, умение обследовать их и       называть свойства (крепкий, твердый, неровный или гладкий, тяжелый, блестящий, красивый и др.)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4038600" cy="3822192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Формировать у детей старшего дошкольного возраста элементарные представления  о разнообразии камней.</a:t>
            </a:r>
          </a:p>
          <a:p>
            <a:pPr lvl="0"/>
            <a:r>
              <a:rPr lang="ru-RU" sz="1600" dirty="0" smtClean="0"/>
              <a:t>Формировать умение выделять особенности разных камней, описывать их, сравнивать с другими предмета.</a:t>
            </a:r>
          </a:p>
          <a:p>
            <a:pPr lvl="0"/>
            <a:r>
              <a:rPr lang="ru-RU" sz="1600" dirty="0" smtClean="0"/>
              <a:t>Воспитывать бережное осознанное отношение к неживой природе.</a:t>
            </a:r>
          </a:p>
          <a:p>
            <a:r>
              <a:rPr lang="ru-RU" sz="1600" dirty="0" smtClean="0"/>
              <a:t>Способствовать формированию навыков поисковой, исследовательской  деятельности, развитию интеллектуальной инициативы.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Тип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Краткосрочный групповой исследовательский проект с заданным результатом и элементами творчества для детей 5 - 6 лет.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Дети старшего дошкольного возраста.</a:t>
            </a:r>
          </a:p>
          <a:p>
            <a:r>
              <a:rPr lang="ru-RU" dirty="0" smtClean="0"/>
              <a:t>Мини-музей.</a:t>
            </a:r>
          </a:p>
          <a:p>
            <a:r>
              <a:rPr lang="ru-RU" dirty="0" smtClean="0"/>
              <a:t>Система деятельности.</a:t>
            </a:r>
          </a:p>
          <a:p>
            <a:r>
              <a:rPr lang="ru-RU" dirty="0" smtClean="0"/>
              <a:t>Специальные педагогические воздействия </a:t>
            </a:r>
          </a:p>
          <a:p>
            <a:r>
              <a:rPr lang="ru-RU" dirty="0" smtClean="0"/>
              <a:t> Общественная поддержка проекта родителями, педагогами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Участники, партнеры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dirty="0" smtClean="0"/>
              <a:t>Подготовительный.</a:t>
            </a:r>
          </a:p>
          <a:p>
            <a:pPr lvl="0"/>
            <a:r>
              <a:rPr lang="ru-RU" dirty="0" smtClean="0"/>
              <a:t>Практический.</a:t>
            </a:r>
          </a:p>
          <a:p>
            <a:r>
              <a:rPr lang="ru-RU" dirty="0" smtClean="0"/>
              <a:t>Заключительный.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dirty="0" smtClean="0"/>
              <a:t>дети старшего дошкольного возраста;</a:t>
            </a:r>
          </a:p>
          <a:p>
            <a:pPr lvl="0"/>
            <a:r>
              <a:rPr lang="ru-RU" dirty="0" smtClean="0"/>
              <a:t>воспитатели старших и подготовительных групп;</a:t>
            </a:r>
          </a:p>
          <a:p>
            <a:r>
              <a:rPr lang="ru-RU" dirty="0" smtClean="0"/>
              <a:t>родители детей.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дошкольном детстве закладываются основы личностной культуры человека, дети знакомятся с окружающим миром. Ребёнок познает окружающий мир, учится ориентироваться в явлениях окружающей природы, предметах, созданных руками человека. Чтобы сформировать у детей целостное представление об окружающем, необходимо больше внимания уделять комплексному изучению природы.</a:t>
            </a:r>
          </a:p>
          <a:p>
            <a:r>
              <a:rPr lang="ru-RU" dirty="0" smtClean="0"/>
              <a:t>      Всегда ли мы внимательно смотрим под ноги не только для того, чтобы не споткнуться и не упасть, а для того ещё, чтобы найти, поднять и рассмотреть одно из чудес природы – камень? Знакомство детей с камнями способствует расширению кругозора; умению определять материалы, из которых изготовлены предметы, устанавливать связи между свойствами и признаками разнообразных материалов, определять происхождение рукотворных предметов, профессии людей; умению обследовать предметы с помощью системы сенсорных эталонов и </a:t>
            </a:r>
            <a:r>
              <a:rPr lang="ru-RU" dirty="0" err="1" smtClean="0"/>
              <a:t>перцептивных</a:t>
            </a:r>
            <a:r>
              <a:rPr lang="ru-RU" dirty="0" smtClean="0"/>
              <a:t> действий, группировать предметы в соответствии с познавательной задачей.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Поисковая работа по подбору иллюстративного материала по теме «Камни в природе».</a:t>
            </a:r>
          </a:p>
          <a:p>
            <a:pPr lvl="0"/>
            <a:r>
              <a:rPr lang="ru-RU" dirty="0" smtClean="0"/>
              <a:t>Рассматривание предметов, сделанных из камня (украшения, вазочки, письменные приборы, скульптуры малой формы).</a:t>
            </a:r>
          </a:p>
          <a:p>
            <a:pPr lvl="0"/>
            <a:r>
              <a:rPr lang="ru-RU" dirty="0" smtClean="0"/>
              <a:t>Знакомство с литературными произведениями: Братья Гримм «</a:t>
            </a:r>
            <a:r>
              <a:rPr lang="ru-RU" dirty="0" err="1" smtClean="0"/>
              <a:t>Беляночка</a:t>
            </a:r>
            <a:r>
              <a:rPr lang="ru-RU" dirty="0" smtClean="0"/>
              <a:t> и Розочка», «Почемучка»: Что такое подземные богатства? О чём шептались камешки? П.Бажов «Малахитовая шкатулка», «Серебряное копытце», «Хозяйка Медной горы».</a:t>
            </a:r>
          </a:p>
          <a:p>
            <a:pPr lvl="0"/>
            <a:r>
              <a:rPr lang="ru-RU" dirty="0" smtClean="0"/>
              <a:t>Разучивание пословиц и поговорок о камне, проигрывание пальчиковой гимнастики «Как я камушек брала».</a:t>
            </a:r>
          </a:p>
          <a:p>
            <a:pPr lvl="0"/>
            <a:r>
              <a:rPr lang="ru-RU" dirty="0" smtClean="0"/>
              <a:t>Просмотр мультфильмов «Малахитовая шкатулка», «Каменный цветок», «Пластилиновая история».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Практический этап</a:t>
            </a:r>
            <a:br>
              <a:rPr lang="ru-RU" dirty="0" smtClean="0"/>
            </a:br>
            <a:r>
              <a:rPr lang="ru-RU" dirty="0" smtClean="0"/>
              <a:t>Развивающая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Мини-музей «Камни»</a:t>
            </a:r>
            <a:endParaRPr lang="ru-RU" dirty="0"/>
          </a:p>
        </p:txBody>
      </p:sp>
      <p:pic>
        <p:nvPicPr>
          <p:cNvPr id="5" name="Рисунок 4" descr="DSCN79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29200" y="1295400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N78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2514600"/>
            <a:ext cx="4416000" cy="33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N787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0" y="3962400"/>
            <a:ext cx="2218029" cy="24384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Экспериментально – практическая деятельность</a:t>
            </a:r>
            <a:endParaRPr lang="ru-RU" dirty="0"/>
          </a:p>
        </p:txBody>
      </p:sp>
      <p:pic>
        <p:nvPicPr>
          <p:cNvPr id="5" name="Содержимое 4" descr="DSC0848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33400" y="1219200"/>
            <a:ext cx="3456000" cy="2592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85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1295400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P7434.JPG"/>
          <p:cNvPicPr>
            <a:picLocks noChangeAspect="1"/>
          </p:cNvPicPr>
          <p:nvPr/>
        </p:nvPicPr>
        <p:blipFill>
          <a:blip r:embed="rId4" cstate="screen"/>
          <a:srcRect l="6524" r="17363"/>
          <a:stretch>
            <a:fillRect/>
          </a:stretch>
        </p:blipFill>
        <p:spPr>
          <a:xfrm>
            <a:off x="381000" y="3886200"/>
            <a:ext cx="2667000" cy="262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P7440.JPG"/>
          <p:cNvPicPr>
            <a:picLocks noChangeAspect="1"/>
          </p:cNvPicPr>
          <p:nvPr/>
        </p:nvPicPr>
        <p:blipFill>
          <a:blip r:embed="rId5" cstate="screen"/>
          <a:srcRect l="21667" r="10000"/>
          <a:stretch>
            <a:fillRect/>
          </a:stretch>
        </p:blipFill>
        <p:spPr>
          <a:xfrm>
            <a:off x="3505200" y="4038600"/>
            <a:ext cx="229108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8428.JPG"/>
          <p:cNvPicPr>
            <a:picLocks noChangeAspect="1"/>
          </p:cNvPicPr>
          <p:nvPr/>
        </p:nvPicPr>
        <p:blipFill>
          <a:blip r:embed="rId6" cstate="screen"/>
          <a:srcRect l="18333" t="8889" r="26667" b="7778"/>
          <a:stretch>
            <a:fillRect/>
          </a:stretch>
        </p:blipFill>
        <p:spPr>
          <a:xfrm>
            <a:off x="6172200" y="4114800"/>
            <a:ext cx="2145792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3685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НОД по ОО «Познание»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на тему «Путешествие в мир камней»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IMGP74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1600200"/>
            <a:ext cx="2637367" cy="197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P74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0" y="1524000"/>
            <a:ext cx="2971800" cy="222885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P74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3600" y="1524000"/>
            <a:ext cx="28956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782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3733800"/>
            <a:ext cx="3168000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781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43600" y="3886200"/>
            <a:ext cx="2903728" cy="217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N782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505200" y="4114800"/>
            <a:ext cx="223591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</TotalTime>
  <Words>789</Words>
  <Application>Microsoft Office PowerPoint</Application>
  <PresentationFormat>Экран (4:3)</PresentationFormat>
  <Paragraphs>64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Проект «Камни и их свойства»</vt:lpstr>
      <vt:lpstr>Паспорт проекта</vt:lpstr>
      <vt:lpstr>Паспорт проекта</vt:lpstr>
      <vt:lpstr>Паспорт  проекта</vt:lpstr>
      <vt:lpstr>Актуальность</vt:lpstr>
      <vt:lpstr>Подготовительный этап</vt:lpstr>
      <vt:lpstr>Практический этап Развивающая среда</vt:lpstr>
      <vt:lpstr>Экспериментально – практическая деятельность</vt:lpstr>
      <vt:lpstr>НОД по ОО «Познание» на тему «Путешествие в мир камней» </vt:lpstr>
      <vt:lpstr>Коллекция камней</vt:lpstr>
      <vt:lpstr>Настольные и подвижные игры</vt:lpstr>
      <vt:lpstr>Заключительный этап: Развлечение «Хозяйка медной горы»</vt:lpstr>
      <vt:lpstr>Экскурсия: «Геологический музей СЮНа»</vt:lpstr>
      <vt:lpstr>Результат</vt:lpstr>
      <vt:lpstr>В заключение, хочу сказать, что: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35</cp:revision>
  <dcterms:created xsi:type="dcterms:W3CDTF">2015-02-04T14:23:26Z</dcterms:created>
  <dcterms:modified xsi:type="dcterms:W3CDTF">2015-02-07T09:00:34Z</dcterms:modified>
</cp:coreProperties>
</file>