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0" r:id="rId6"/>
    <p:sldId id="261" r:id="rId7"/>
    <p:sldId id="266" r:id="rId8"/>
    <p:sldId id="263" r:id="rId9"/>
    <p:sldId id="272" r:id="rId10"/>
    <p:sldId id="274" r:id="rId11"/>
    <p:sldId id="275" r:id="rId12"/>
    <p:sldId id="262" r:id="rId13"/>
    <p:sldId id="265" r:id="rId14"/>
    <p:sldId id="276" r:id="rId15"/>
    <p:sldId id="277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466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80CA1-BF93-46C5-8708-B7DE6DD24D35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2429A-FA47-4611-82D3-4C0536EA2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057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4348-7B95-40BD-BFBB-F5CC1687AAA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8E2-CF90-4B11-8092-74252CB63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4348-7B95-40BD-BFBB-F5CC1687AAA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8E2-CF90-4B11-8092-74252CB63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4348-7B95-40BD-BFBB-F5CC1687AAA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8E2-CF90-4B11-8092-74252CB6374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4348-7B95-40BD-BFBB-F5CC1687AAA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8E2-CF90-4B11-8092-74252CB63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4348-7B95-40BD-BFBB-F5CC1687AAA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8E2-CF90-4B11-8092-74252CB63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4348-7B95-40BD-BFBB-F5CC1687AAA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8E2-CF90-4B11-8092-74252CB63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4348-7B95-40BD-BFBB-F5CC1687AAA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8E2-CF90-4B11-8092-74252CB63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4348-7B95-40BD-BFBB-F5CC1687AAA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8E2-CF90-4B11-8092-74252CB63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4348-7B95-40BD-BFBB-F5CC1687AAA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8E2-CF90-4B11-8092-74252CB637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4348-7B95-40BD-BFBB-F5CC1687AAA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8E2-CF90-4B11-8092-74252CB63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4348-7B95-40BD-BFBB-F5CC1687AAA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C08E2-CF90-4B11-8092-74252CB63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4A4348-7B95-40BD-BFBB-F5CC1687AAA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FBC08E2-CF90-4B11-8092-74252CB637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7" y="5013176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431925" algn="r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660246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Екатеринбург 2011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/>
              <a:t>Подготовка к обучению </a:t>
            </a:r>
            <a:r>
              <a:rPr lang="ru-RU" sz="6600" b="1" dirty="0" smtClean="0"/>
              <a:t>грамоте</a:t>
            </a:r>
            <a:endParaRPr lang="ru-RU" sz="6600" b="1" dirty="0"/>
          </a:p>
        </p:txBody>
      </p:sp>
      <p:pic>
        <p:nvPicPr>
          <p:cNvPr id="5" name="Рисунок 4" descr="Картинка 192 из 84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7" y="3429000"/>
            <a:ext cx="41044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262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1" y="404664"/>
            <a:ext cx="8640960" cy="5976664"/>
          </a:xfrm>
        </p:spPr>
        <p:txBody>
          <a:bodyPr>
            <a:normAutofit fontScale="77500" lnSpcReduction="20000"/>
          </a:bodyPr>
          <a:lstStyle/>
          <a:p>
            <a:r>
              <a:rPr lang="ru-RU" sz="2900" b="1" dirty="0" smtClean="0"/>
              <a:t>Март</a:t>
            </a:r>
            <a:endParaRPr lang="ru-RU" sz="2900" dirty="0" smtClean="0"/>
          </a:p>
          <a:p>
            <a:r>
              <a:rPr lang="ru-RU" sz="2900" dirty="0" smtClean="0"/>
              <a:t>1.Дифференциация звуков Ш-Ж-Щ.</a:t>
            </a:r>
          </a:p>
          <a:p>
            <a:r>
              <a:rPr lang="ru-RU" sz="2900" dirty="0" smtClean="0"/>
              <a:t>2.Подбор слов на звуки: Ш, Ж, Щ.</a:t>
            </a:r>
          </a:p>
          <a:p>
            <a:r>
              <a:rPr lang="ru-RU" sz="2900" dirty="0" smtClean="0"/>
              <a:t>3.Заучивание </a:t>
            </a:r>
            <a:r>
              <a:rPr lang="ru-RU" sz="2900" dirty="0" err="1" smtClean="0"/>
              <a:t>чистоговорок</a:t>
            </a:r>
            <a:r>
              <a:rPr lang="ru-RU" sz="2900" dirty="0" smtClean="0"/>
              <a:t> и </a:t>
            </a:r>
            <a:r>
              <a:rPr lang="ru-RU" sz="2900" dirty="0" err="1" smtClean="0"/>
              <a:t>потешек</a:t>
            </a:r>
            <a:r>
              <a:rPr lang="ru-RU" sz="2900" dirty="0" smtClean="0"/>
              <a:t>.</a:t>
            </a:r>
          </a:p>
          <a:p>
            <a:r>
              <a:rPr lang="ru-RU" sz="2900" dirty="0" smtClean="0"/>
              <a:t>4.Выделение слов на заданный звук из ряда слов на звуки «</a:t>
            </a:r>
            <a:r>
              <a:rPr lang="ru-RU" sz="2900" dirty="0" err="1" smtClean="0"/>
              <a:t>ш,ж,щ</a:t>
            </a:r>
            <a:r>
              <a:rPr lang="ru-RU" sz="2900" dirty="0" smtClean="0"/>
              <a:t>»</a:t>
            </a:r>
          </a:p>
          <a:p>
            <a:r>
              <a:rPr lang="ru-RU" sz="2900" b="1" dirty="0" smtClean="0"/>
              <a:t>Апрель</a:t>
            </a:r>
          </a:p>
          <a:p>
            <a:r>
              <a:rPr lang="ru-RU" sz="2900" dirty="0" smtClean="0"/>
              <a:t>1. Различение звуков «Ж-З» по отработанной схеме, делая акцент на самостоятельную работу детей.</a:t>
            </a:r>
          </a:p>
          <a:p>
            <a:r>
              <a:rPr lang="ru-RU" sz="2900" dirty="0" smtClean="0"/>
              <a:t>2.Игры на развитие фонема­тического слуха. 3..0пределение места любого звука в слове.</a:t>
            </a:r>
          </a:p>
          <a:p>
            <a:r>
              <a:rPr lang="ru-RU" sz="2900" b="1" dirty="0" smtClean="0"/>
              <a:t>Май</a:t>
            </a:r>
            <a:endParaRPr lang="ru-RU" sz="2900" dirty="0" smtClean="0"/>
          </a:p>
          <a:p>
            <a:r>
              <a:rPr lang="ru-RU" sz="2900" dirty="0" smtClean="0"/>
              <a:t>1.Повторение: определение первого и последнего звука одновременно. </a:t>
            </a:r>
          </a:p>
          <a:p>
            <a:r>
              <a:rPr lang="ru-RU" sz="2900" dirty="0" smtClean="0"/>
              <a:t>2.Подбирать слова на любой твердый звук </a:t>
            </a:r>
          </a:p>
          <a:p>
            <a:r>
              <a:rPr lang="ru-RU" sz="2900" dirty="0" smtClean="0"/>
              <a:t>3.Определение места звука.</a:t>
            </a:r>
          </a:p>
          <a:p>
            <a:r>
              <a:rPr lang="ru-RU" sz="2900" dirty="0" smtClean="0"/>
              <a:t>4. Воспроизводить слоговые цепочки с противоположными согласными: «</a:t>
            </a:r>
            <a:r>
              <a:rPr lang="ru-RU" sz="2900" dirty="0" err="1" smtClean="0"/>
              <a:t>са-ша-са</a:t>
            </a:r>
            <a:r>
              <a:rPr lang="ru-RU" sz="2900" dirty="0" smtClean="0"/>
              <a:t>; </a:t>
            </a:r>
            <a:r>
              <a:rPr lang="ru-RU" sz="2900" dirty="0" err="1" smtClean="0"/>
              <a:t>за-за-жа</a:t>
            </a:r>
            <a:r>
              <a:rPr lang="ru-RU" sz="2900" dirty="0" smtClean="0"/>
              <a:t>; </a:t>
            </a:r>
            <a:r>
              <a:rPr lang="ru-RU" sz="2900" dirty="0" err="1" smtClean="0"/>
              <a:t>па-ба-па</a:t>
            </a:r>
            <a:r>
              <a:rPr lang="ru-RU" sz="2900" dirty="0" smtClean="0"/>
              <a:t>; </a:t>
            </a:r>
            <a:r>
              <a:rPr lang="ru-RU" sz="2900" dirty="0" err="1" smtClean="0"/>
              <a:t>да-та-та</a:t>
            </a:r>
            <a:r>
              <a:rPr lang="ru-RU" sz="2900" dirty="0" smtClean="0"/>
              <a:t>» и </a:t>
            </a:r>
            <a:r>
              <a:rPr lang="ru-RU" sz="2900" dirty="0" err="1" smtClean="0"/>
              <a:t>т.д</a:t>
            </a:r>
            <a:endParaRPr lang="ru-RU" sz="2900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5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268761"/>
            <a:ext cx="8568951" cy="252027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старшей группе дети научились </a:t>
            </a:r>
            <a:r>
              <a:rPr lang="ru-RU" b="1" dirty="0" smtClean="0"/>
              <a:t>определять место звука в слове</a:t>
            </a:r>
            <a:r>
              <a:rPr lang="ru-RU" dirty="0" smtClean="0"/>
              <a:t>. В начале подготовительной группы необходимо закрепить этот навык и выполнять его осознанно. При решении этой задачи необходимо использовать  наглядные пособия такие как </a:t>
            </a:r>
            <a:r>
              <a:rPr lang="ru-RU" b="1" i="1" dirty="0" smtClean="0"/>
              <a:t>«Пчела села на цветок»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Можно использовать пособие с движущейся фишкой.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Место звука в слове.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://vashlogoped-online.ru/wp-content/uploads/2013/10/mesto-zvuka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4642246"/>
            <a:ext cx="2304256" cy="1955106"/>
          </a:xfrm>
          <a:prstGeom prst="rect">
            <a:avLst/>
          </a:prstGeom>
          <a:noFill/>
        </p:spPr>
      </p:pic>
      <p:pic>
        <p:nvPicPr>
          <p:cNvPr id="6148" name="Picture 4" descr="http://www.maam.ru/upload/blogs/4b745511fb08307e00169a8c3fcf6cde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2359" y="3276408"/>
            <a:ext cx="2232248" cy="2130493"/>
          </a:xfrm>
          <a:prstGeom prst="rect">
            <a:avLst/>
          </a:prstGeom>
          <a:noFill/>
        </p:spPr>
      </p:pic>
      <p:pic>
        <p:nvPicPr>
          <p:cNvPr id="6150" name="Picture 6" descr="&amp;Icy;&amp;gcy;&amp;rcy;&amp;acy;. &amp;Zcy;&amp;vcy;&amp;ucy;&amp;kcy;&amp;ocy;&amp;vcy;&amp;acy;&amp;yacy; &amp;pcy;&amp;ocy;&amp;lcy;&amp;yacy;&amp;ncy;&amp;k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7295">
            <a:off x="109910" y="3355641"/>
            <a:ext cx="2139214" cy="1257423"/>
          </a:xfrm>
          <a:prstGeom prst="rect">
            <a:avLst/>
          </a:prstGeom>
          <a:noFill/>
        </p:spPr>
      </p:pic>
      <p:pic>
        <p:nvPicPr>
          <p:cNvPr id="6152" name="Picture 8" descr="&amp;Icy;&amp;gcy;&amp;rcy;&amp;acy;. &amp;Vcy; &amp;kcy;&amp;acy;&amp;kcy;&amp;ocy;&amp;mcy; &amp;dcy;&amp;ocy;&amp;mcy;&amp;icy;&amp;kcy;&amp;iecy; &amp;zhcy;&amp;icy;&amp;vcy;&amp;iocy;&amp;tcy; &amp;zcy;&amp;vcy;&amp;ucy;&amp;k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7618">
            <a:off x="6618994" y="4359839"/>
            <a:ext cx="2279877" cy="170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513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677472" cy="72008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Анализ и синтез слога.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052737"/>
            <a:ext cx="8568952" cy="2088232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i="1" dirty="0" smtClean="0"/>
              <a:t>«Живые звуки»</a:t>
            </a:r>
            <a:endParaRPr lang="ru-RU" dirty="0" smtClean="0"/>
          </a:p>
          <a:p>
            <a:pPr lvl="0"/>
            <a:r>
              <a:rPr lang="ru-RU" b="1" i="1" dirty="0" smtClean="0"/>
              <a:t>«Сосчитай звуки»</a:t>
            </a:r>
            <a:r>
              <a:rPr lang="ru-RU" dirty="0" smtClean="0"/>
              <a:t> </a:t>
            </a:r>
          </a:p>
          <a:p>
            <a:pPr lvl="0"/>
            <a:r>
              <a:rPr lang="ru-RU" b="1" i="1" dirty="0" smtClean="0"/>
              <a:t>«Скажи вместе»</a:t>
            </a:r>
            <a:endParaRPr lang="ru-RU" dirty="0" smtClean="0"/>
          </a:p>
          <a:p>
            <a:pPr lvl="0"/>
            <a:r>
              <a:rPr lang="ru-RU" b="1" i="1" dirty="0" smtClean="0"/>
              <a:t>«Звуки на ладошке»</a:t>
            </a:r>
            <a:r>
              <a:rPr lang="ru-RU" b="1" dirty="0" smtClean="0"/>
              <a:t> </a:t>
            </a:r>
            <a:endParaRPr lang="ru-RU" dirty="0" smtClean="0"/>
          </a:p>
          <a:p>
            <a:pPr lvl="0"/>
            <a:r>
              <a:rPr lang="ru-RU" b="1" dirty="0" smtClean="0"/>
              <a:t>Игровое упражнение </a:t>
            </a:r>
            <a:r>
              <a:rPr lang="ru-RU" b="1" i="1" dirty="0" smtClean="0"/>
              <a:t>«Соедини фишки».</a:t>
            </a:r>
            <a:r>
              <a:rPr lang="ru-RU" b="1" dirty="0" smtClean="0"/>
              <a:t> </a:t>
            </a:r>
          </a:p>
          <a:p>
            <a:endParaRPr lang="ru-RU" dirty="0"/>
          </a:p>
        </p:txBody>
      </p:sp>
      <p:pic>
        <p:nvPicPr>
          <p:cNvPr id="5122" name="Picture 2" descr="http://ped-kopilka.ru/images/12-3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2808313" cy="2022300"/>
          </a:xfrm>
          <a:prstGeom prst="rect">
            <a:avLst/>
          </a:prstGeom>
          <a:noFill/>
        </p:spPr>
      </p:pic>
      <p:pic>
        <p:nvPicPr>
          <p:cNvPr id="5126" name="Picture 6" descr="http://www.vportfel.ru/uploads/posts/2011-10/thumbs/1319821106_prev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492896"/>
            <a:ext cx="1797799" cy="2520279"/>
          </a:xfrm>
          <a:prstGeom prst="rect">
            <a:avLst/>
          </a:prstGeom>
          <a:noFill/>
        </p:spPr>
      </p:pic>
      <p:pic>
        <p:nvPicPr>
          <p:cNvPr id="5128" name="Picture 8" descr="http://centrprazdnika.ru/uploads/posts/2013-08/1377870049_didakticheskoe-posobie-dlya-oformleniya-kabineta-logopeda-vazy-i-cve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560630"/>
            <a:ext cx="2016224" cy="2850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83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Позиция звука в слове.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7056" y="1340768"/>
            <a:ext cx="8029400" cy="3672407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Начальный звук в слове. </a:t>
            </a:r>
            <a:r>
              <a:rPr lang="ru-RU" dirty="0" smtClean="0"/>
              <a:t>Для подготовки к обучению грамоте очень важно, </a:t>
            </a:r>
            <a:r>
              <a:rPr lang="ru-RU" b="1" dirty="0" smtClean="0"/>
              <a:t>вычленяет</a:t>
            </a:r>
            <a:r>
              <a:rPr lang="ru-RU" dirty="0" smtClean="0"/>
              <a:t> ли ребенок </a:t>
            </a:r>
            <a:r>
              <a:rPr lang="ru-RU" b="1" dirty="0" smtClean="0"/>
              <a:t>звук из состава слова</a:t>
            </a:r>
            <a:r>
              <a:rPr lang="ru-RU" dirty="0" smtClean="0"/>
              <a:t> и правильно ли он </a:t>
            </a:r>
            <a:r>
              <a:rPr lang="ru-RU" b="1" dirty="0" smtClean="0"/>
              <a:t>называет этот звук</a:t>
            </a:r>
            <a:r>
              <a:rPr lang="ru-RU" dirty="0" smtClean="0"/>
              <a:t>. Звуки и буквы в русском языке называют по-разному. Например, буква  </a:t>
            </a:r>
            <a:r>
              <a:rPr lang="ru-RU" dirty="0" smtClean="0">
                <a:sym typeface="Symbol"/>
              </a:rPr>
              <a:t></a:t>
            </a:r>
            <a:r>
              <a:rPr lang="ru-RU" dirty="0" smtClean="0"/>
              <a:t> ЭС</a:t>
            </a:r>
            <a:r>
              <a:rPr lang="ru-RU" dirty="0" smtClean="0">
                <a:sym typeface="Symbol"/>
              </a:rPr>
              <a:t></a:t>
            </a:r>
            <a:r>
              <a:rPr lang="ru-RU" dirty="0" smtClean="0"/>
              <a:t>, а </a:t>
            </a:r>
            <a:r>
              <a:rPr lang="ru-RU" dirty="0" err="1" smtClean="0"/>
              <a:t>звук</a:t>
            </a:r>
            <a:r>
              <a:rPr lang="ru-RU" dirty="0" err="1" smtClean="0">
                <a:sym typeface="Symbol"/>
              </a:rPr>
              <a:t></a:t>
            </a:r>
            <a:r>
              <a:rPr lang="ru-RU" dirty="0" err="1" smtClean="0"/>
              <a:t>С</a:t>
            </a:r>
            <a:r>
              <a:rPr lang="ru-RU" dirty="0" smtClean="0"/>
              <a:t> </a:t>
            </a:r>
            <a:r>
              <a:rPr lang="ru-RU" dirty="0" smtClean="0">
                <a:sym typeface="Symbol"/>
              </a:rPr>
              <a:t></a:t>
            </a:r>
            <a:r>
              <a:rPr lang="ru-RU" dirty="0" smtClean="0"/>
              <a:t>; буква</a:t>
            </a:r>
            <a:r>
              <a:rPr lang="ru-RU" dirty="0" smtClean="0">
                <a:sym typeface="Symbol"/>
              </a:rPr>
              <a:t></a:t>
            </a:r>
            <a:r>
              <a:rPr lang="ru-RU" dirty="0" smtClean="0"/>
              <a:t> ЭР </a:t>
            </a:r>
            <a:r>
              <a:rPr lang="ru-RU" dirty="0" smtClean="0">
                <a:sym typeface="Symbol"/>
              </a:rPr>
              <a:t></a:t>
            </a:r>
            <a:r>
              <a:rPr lang="ru-RU" dirty="0" smtClean="0"/>
              <a:t>, а звук </a:t>
            </a:r>
            <a:r>
              <a:rPr lang="ru-RU" dirty="0" smtClean="0">
                <a:sym typeface="Symbol"/>
              </a:rPr>
              <a:t></a:t>
            </a:r>
            <a:r>
              <a:rPr lang="ru-RU" dirty="0" smtClean="0"/>
              <a:t> Р </a:t>
            </a:r>
            <a:r>
              <a:rPr lang="ru-RU" dirty="0" smtClean="0">
                <a:sym typeface="Symbol"/>
              </a:rPr>
              <a:t>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В результате работы взрослых, ребенок научится озвучивать определение начального звука так:</a:t>
            </a:r>
          </a:p>
          <a:p>
            <a:pPr lvl="0">
              <a:buNone/>
            </a:pPr>
            <a:r>
              <a:rPr lang="ru-RU" dirty="0" smtClean="0"/>
              <a:t>     В слове «дом» первый звук </a:t>
            </a:r>
            <a:r>
              <a:rPr lang="ru-RU" dirty="0" smtClean="0">
                <a:sym typeface="Symbol"/>
              </a:rPr>
              <a:t></a:t>
            </a:r>
            <a:r>
              <a:rPr lang="ru-RU" dirty="0" smtClean="0"/>
              <a:t> Д </a:t>
            </a:r>
            <a:r>
              <a:rPr lang="ru-RU" dirty="0" smtClean="0">
                <a:sym typeface="Symbol"/>
              </a:rPr>
              <a:t>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dirty="0" smtClean="0"/>
              <a:t>     Слово «дом» начинается со звука </a:t>
            </a:r>
            <a:r>
              <a:rPr lang="ru-RU" dirty="0" smtClean="0">
                <a:sym typeface="Symbol"/>
              </a:rPr>
              <a:t></a:t>
            </a:r>
            <a:r>
              <a:rPr lang="ru-RU" dirty="0" smtClean="0"/>
              <a:t> Д </a:t>
            </a:r>
            <a:r>
              <a:rPr lang="ru-RU" dirty="0" smtClean="0">
                <a:sym typeface="Symbol"/>
              </a:rPr>
              <a:t>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http://olesya-emelyanova.ru/nastoljnye_igry/nastoljnye_igry-govori_praviljno_s_kart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941168"/>
            <a:ext cx="2707501" cy="1746776"/>
          </a:xfrm>
          <a:prstGeom prst="rect">
            <a:avLst/>
          </a:prstGeom>
          <a:noFill/>
        </p:spPr>
      </p:pic>
      <p:pic>
        <p:nvPicPr>
          <p:cNvPr id="4100" name="Picture 4" descr="http://go2.imgsmail.ru/imgpreview?key=4f5d4ddcb549512b&amp;mb=imgdb_preview_15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93096"/>
            <a:ext cx="2232248" cy="2010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7702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-241086"/>
            <a:ext cx="84249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звукового анализа слова из 3-х звуков.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67544" y="1844824"/>
            <a:ext cx="84249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Выделить голосом и назвать первый звук в слове.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Произнести слово медленно, выделив голосом следующий звук.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Произнести слово медленно, выделив голосом следующий звук.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Назвать все звуки в слове по порядку.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Сосчитать и назвать количество звуков в слове.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Times New Roman" pitchFamily="18" charset="0"/>
                <a:cs typeface="Times New Roman" pitchFamily="18" charset="0"/>
              </a:rPr>
              <a:t>Произнести слово медленно, чётко, так, чтобы был слышен каждый звук.</a:t>
            </a:r>
          </a:p>
        </p:txBody>
      </p:sp>
    </p:spTree>
    <p:extLst>
      <p:ext uri="{BB962C8B-B14F-4D97-AF65-F5344CB8AC3E}">
        <p14:creationId xmlns:p14="http://schemas.microsoft.com/office/powerpoint/2010/main" xmlns="" val="39082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2780928"/>
            <a:ext cx="77048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 !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51216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Если  ребенок с   трудом осваивал материал по грамоте - трудности при обучении чтению и письму в школе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424936" cy="43204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старшем дошкольном возрасте решаются  3 основных задачи по подготовке к обучению грамоте: 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научить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звуковому анализу и синтезу слов, т.е.сравнению и различению звуков на: гласные – согласные, звонкие – глухие, мягкие – твердые;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слоговому анализу и синтезу, т.е., делению слов на слоги разной слоговой структуры;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анализу и синтезу предложения, т.е. работе со схемами предложений.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Детей обучают  в последовательности: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 и слово - предложение – слог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68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Работа над звуковым анализом слова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5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первые месяцы учебного года (сентябрь, октябрь, ноябрь) предлагается научить детей звуковому анализу слова.</a:t>
            </a:r>
          </a:p>
          <a:p>
            <a:r>
              <a:rPr lang="ru-RU" dirty="0" smtClean="0"/>
              <a:t>Задачи:</a:t>
            </a:r>
          </a:p>
          <a:p>
            <a:pPr lvl="0"/>
            <a:r>
              <a:rPr lang="ru-RU" dirty="0" smtClean="0"/>
              <a:t>Научить различать понятия «звук» и «слово».</a:t>
            </a:r>
          </a:p>
          <a:p>
            <a:pPr lvl="0"/>
            <a:r>
              <a:rPr lang="ru-RU" dirty="0" smtClean="0"/>
              <a:t>Дать понятия «звук», «слово».</a:t>
            </a:r>
          </a:p>
          <a:p>
            <a:pPr lvl="0"/>
            <a:r>
              <a:rPr lang="ru-RU" dirty="0" smtClean="0"/>
              <a:t>Закрепить навык ориентироваться в ряду предметов.</a:t>
            </a:r>
          </a:p>
          <a:p>
            <a:pPr lvl="0"/>
            <a:r>
              <a:rPr lang="ru-RU" dirty="0" smtClean="0"/>
              <a:t>Закрепить умение определять и правильно называть любой начальный звук в слове.</a:t>
            </a:r>
          </a:p>
          <a:p>
            <a:pPr lvl="0"/>
            <a:r>
              <a:rPr lang="ru-RU" dirty="0" smtClean="0"/>
              <a:t>Закрепить умение определять место твердого согласного звука в слове.</a:t>
            </a:r>
          </a:p>
          <a:p>
            <a:pPr lvl="0"/>
            <a:r>
              <a:rPr lang="ru-RU" dirty="0" smtClean="0"/>
              <a:t>Уточнить артикуляцию гласных звуков.</a:t>
            </a:r>
          </a:p>
          <a:p>
            <a:pPr lvl="0"/>
            <a:r>
              <a:rPr lang="ru-RU" dirty="0" smtClean="0"/>
              <a:t>Дать понятие «гласный звук».</a:t>
            </a:r>
          </a:p>
          <a:p>
            <a:pPr lvl="0"/>
            <a:r>
              <a:rPr lang="ru-RU" dirty="0" smtClean="0"/>
              <a:t>Запомнить гласные звуки и закрепить понятие «гласные звуки».</a:t>
            </a:r>
          </a:p>
          <a:p>
            <a:pPr lvl="0"/>
            <a:r>
              <a:rPr lang="ru-RU" dirty="0" smtClean="0"/>
              <a:t>Познакомить с символикой гласных звуков.</a:t>
            </a:r>
          </a:p>
          <a:p>
            <a:pPr lvl="0"/>
            <a:r>
              <a:rPr lang="ru-RU" dirty="0" smtClean="0"/>
              <a:t>Научить анализировать обратные слоги.</a:t>
            </a:r>
          </a:p>
          <a:p>
            <a:pPr lvl="0"/>
            <a:r>
              <a:rPr lang="ru-RU" dirty="0" smtClean="0"/>
              <a:t>Научить анализировать прямые слоги.</a:t>
            </a:r>
          </a:p>
          <a:p>
            <a:pPr lvl="0"/>
            <a:r>
              <a:rPr lang="ru-RU" dirty="0" smtClean="0"/>
              <a:t>Установить уровень усвоения детьми анализа и синтеза прямого слога.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60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игры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http://logomag.ru/files/StoreProdImage/2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8815">
            <a:off x="6034501" y="3360677"/>
            <a:ext cx="2079032" cy="311507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1268760"/>
            <a:ext cx="7408333" cy="2736304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На различение звуков окружающей действительности</a:t>
            </a:r>
            <a:endParaRPr lang="ru-RU" sz="3200" dirty="0" smtClean="0"/>
          </a:p>
          <a:p>
            <a:pPr lvl="0"/>
            <a:r>
              <a:rPr lang="ru-RU" b="1" i="1" dirty="0" smtClean="0"/>
              <a:t>«Что звучало?»</a:t>
            </a:r>
            <a:endParaRPr lang="ru-RU" dirty="0" smtClean="0"/>
          </a:p>
          <a:p>
            <a:r>
              <a:rPr lang="ru-RU" b="1" i="1" dirty="0" smtClean="0"/>
              <a:t>2. «Послушай и воспроизведи»</a:t>
            </a:r>
            <a:endParaRPr lang="ru-RU" dirty="0" smtClean="0"/>
          </a:p>
          <a:p>
            <a:r>
              <a:rPr lang="ru-RU" b="1" i="1" dirty="0" smtClean="0"/>
              <a:t>     3.«Жмурки»</a:t>
            </a:r>
            <a:endParaRPr lang="ru-RU" dirty="0" smtClean="0"/>
          </a:p>
          <a:p>
            <a:r>
              <a:rPr lang="ru-RU" b="1" i="1" dirty="0" smtClean="0"/>
              <a:t>4</a:t>
            </a:r>
            <a:r>
              <a:rPr lang="ru-RU" b="1" dirty="0" smtClean="0"/>
              <a:t>. </a:t>
            </a:r>
            <a:r>
              <a:rPr lang="ru-RU" b="1" i="1" dirty="0" smtClean="0"/>
              <a:t>«Шумящие коробочки»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Picture 4" descr="C:\Users\Дом\Desktop\3203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5988">
            <a:off x="2217008" y="4139858"/>
            <a:ext cx="2337292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89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игры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72067" y="1700809"/>
            <a:ext cx="7408333" cy="2592288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3200" b="1" dirty="0" smtClean="0"/>
              <a:t>Произнесение  и сравнение  речевых звуков:</a:t>
            </a:r>
            <a:endParaRPr lang="ru-RU" sz="3200" dirty="0" smtClean="0"/>
          </a:p>
          <a:p>
            <a:pPr lvl="0"/>
            <a:r>
              <a:rPr lang="ru-RU" b="1" i="1" dirty="0" smtClean="0"/>
              <a:t>«Поймай звук»</a:t>
            </a:r>
            <a:endParaRPr lang="ru-RU" dirty="0" smtClean="0"/>
          </a:p>
          <a:p>
            <a:pPr lvl="0"/>
            <a:r>
              <a:rPr lang="ru-RU" b="1" i="1" dirty="0" smtClean="0"/>
              <a:t> «Угадай звук»</a:t>
            </a:r>
            <a:endParaRPr lang="ru-RU" dirty="0" smtClean="0"/>
          </a:p>
          <a:p>
            <a:pPr lvl="0"/>
            <a:r>
              <a:rPr lang="ru-RU" b="1" i="1" dirty="0" smtClean="0"/>
              <a:t>«Послушаем, кто говорит»</a:t>
            </a:r>
            <a:endParaRPr lang="ru-RU" dirty="0" smtClean="0"/>
          </a:p>
          <a:p>
            <a:pPr lvl="0"/>
            <a:r>
              <a:rPr lang="ru-RU" b="1" i="1" dirty="0" smtClean="0"/>
              <a:t>«Отними звук»</a:t>
            </a:r>
            <a:endParaRPr lang="ru-RU" dirty="0" smtClean="0"/>
          </a:p>
          <a:p>
            <a:pPr lvl="0"/>
            <a:r>
              <a:rPr lang="ru-RU" b="1" i="1" dirty="0" smtClean="0"/>
              <a:t>«Любопытный»</a:t>
            </a:r>
            <a:endParaRPr lang="ru-RU" dirty="0"/>
          </a:p>
        </p:txBody>
      </p:sp>
      <p:pic>
        <p:nvPicPr>
          <p:cNvPr id="2051" name="Picture 3" descr="C:\Users\Дом\Desktop\136924977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8380">
            <a:off x="5652120" y="3753823"/>
            <a:ext cx="2994118" cy="2044422"/>
          </a:xfrm>
          <a:prstGeom prst="rect">
            <a:avLst/>
          </a:prstGeom>
          <a:noFill/>
        </p:spPr>
      </p:pic>
      <p:pic>
        <p:nvPicPr>
          <p:cNvPr id="6" name="Picture 2" descr="C:\Users\Дом\Desktop\912da6741aebe879007a5ccf886ffe85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0169">
            <a:off x="1986749" y="4361469"/>
            <a:ext cx="2743961" cy="2057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65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игры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55576" y="1412776"/>
            <a:ext cx="7408333" cy="2088232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sz="3200" b="1" dirty="0" smtClean="0"/>
              <a:t>  </a:t>
            </a:r>
            <a:r>
              <a:rPr lang="ru-RU" sz="3500" b="1" dirty="0" smtClean="0"/>
              <a:t>Со словами паронимами и омонимами </a:t>
            </a:r>
            <a:endParaRPr lang="ru-RU" sz="3500" dirty="0" smtClean="0"/>
          </a:p>
          <a:p>
            <a:pPr lvl="0"/>
            <a:r>
              <a:rPr lang="ru-RU" b="1" i="1" dirty="0" smtClean="0"/>
              <a:t>«Подскажи словечко»:</a:t>
            </a:r>
            <a:endParaRPr lang="ru-RU" dirty="0" smtClean="0"/>
          </a:p>
          <a:p>
            <a:pPr lvl="0"/>
            <a:r>
              <a:rPr lang="ru-RU" b="1" i="1" dirty="0" smtClean="0"/>
              <a:t>Лото «Паронимы»</a:t>
            </a:r>
            <a:endParaRPr lang="ru-RU" dirty="0" smtClean="0"/>
          </a:p>
          <a:p>
            <a:pPr lvl="0"/>
            <a:r>
              <a:rPr lang="ru-RU" b="1" i="1" dirty="0" smtClean="0"/>
              <a:t>Составить предложения со словами - паронимами.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Содержимое 3" descr="https://docs.google.com/viewer?url=http%3A%2F%2Fnsportal.ru%2Fsites%2Fdefault%2Ffiles%2F2012%2F04%2F25%2Fprezentaciya_microsoft_powerpoint_12.ppt&amp;docid=6614f914454e1f48903fd3a60996f413&amp;a=bi&amp;pagenumber=3&amp;w=517"/>
          <p:cNvPicPr>
            <a:picLocks/>
          </p:cNvPicPr>
          <p:nvPr/>
        </p:nvPicPr>
        <p:blipFill>
          <a:blip r:embed="rId2" cstate="print"/>
          <a:srcRect l="14821" t="23910" r="10604" b="13740"/>
          <a:stretch>
            <a:fillRect/>
          </a:stretch>
        </p:blipFill>
        <p:spPr bwMode="auto">
          <a:xfrm rot="20487213">
            <a:off x="458007" y="4029140"/>
            <a:ext cx="2234042" cy="16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&amp;dcy;&amp;iecy;&amp;ncy;&amp;softcy;&amp;gcy;&amp;icy; &amp;vcy; &amp;dcy;&amp;ocy;&amp;lcy;&amp;gcy; &amp;scy;&amp;rcy;&amp;ocy;&amp;chcy;&amp;ncy;&amp;ocy; - &amp;Kcy;&amp;acy;&amp;kcy; &amp;pcy;&amp;ocy;&amp;khcy;&amp;ucy;&amp;dcy;&amp;iecy;&amp;tcy;&amp;softcy; &amp;scy; &amp;dcy;&amp;icy;&amp;iecy;&amp;tcy;&amp;acy;&amp;mcy;&amp;icy; &amp;icy; &amp;bcy;&amp;iecy;&amp;zcy;. &amp;Scy;&amp;pcy;&amp;iecy;&amp;tscy;&amp;icy;&amp;acy;&amp;lcy;&amp;softcy;&amp;ncy;&amp;ocy;&amp;iecy; &amp;rcy;&amp;ucy;&amp;kcy;&amp;ocy;&amp;vcy;&amp;ocy;&amp;dcy;&amp;scy;&amp;tcy;&amp;vcy;&amp;ocy; &amp;dcy;&amp;lcy;&amp;yacy; &amp;scy;&amp;kcy;&amp;acy;&amp;chcy;&amp;icy;&amp;vcy;&amp;acy;&amp;ncy;&amp;icy;&amp;yacy;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1666">
            <a:off x="2527591" y="4252716"/>
            <a:ext cx="2232248" cy="153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B_Image" descr="&amp;Icy;&amp;ncy;&amp;tcy;&amp;iecy;&amp;rcy;&amp;ncy;&amp;iecy;&amp;tcy; &amp;ucy;&amp;rcy;&amp;ocy;&amp;kcy; &amp;pcy;&amp;ocy; &amp;rcy;&amp;ucy;&amp;scy;&amp;scy;&amp;kcy;&amp;ocy;&amp;mcy;&amp;ucy; &amp;yacy;&amp;zcy;&amp;ycy;&amp;kcy;&amp;ucy; &amp;Acy;&amp;ncy;&amp;tcy;&amp;ocy;&amp;ncy;&amp;icy;&amp;mcy;&amp;ycy; &amp;rcy;&amp;ucy;&amp;scy;&amp;scy;&amp;kcy;&amp;icy;&amp;jcy; &amp;yacy;&amp;zcy;&amp;ycy;&amp;kcy; &amp;Icy;&amp;ncy;&amp;tcy;&amp;iecy;&amp;rcy;&amp;ncy;&amp;iecy;&amp;tcy; &amp;ucy;&amp;rcy;&amp;ocy;&amp;kcy; "/>
          <p:cNvPicPr>
            <a:picLocks/>
          </p:cNvPicPr>
          <p:nvPr/>
        </p:nvPicPr>
        <p:blipFill>
          <a:blip r:embed="rId4" cstate="print"/>
          <a:srcRect b="53803"/>
          <a:stretch>
            <a:fillRect/>
          </a:stretch>
        </p:blipFill>
        <p:spPr bwMode="auto">
          <a:xfrm rot="20801916">
            <a:off x="4788024" y="3212976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B_Image" descr="&amp;Icy;&amp;ncy;&amp;tcy;&amp;iecy;&amp;rcy;&amp;ncy;&amp;iecy;&amp;tcy; &amp;ucy;&amp;rcy;&amp;ocy;&amp;kcy; &amp;pcy;&amp;ocy; &amp;rcy;&amp;ucy;&amp;scy;&amp;scy;&amp;kcy;&amp;ocy;&amp;mcy;&amp;ucy; &amp;yacy;&amp;zcy;&amp;ycy;&amp;kcy;&amp;ucy; &amp;Acy;&amp;ncy;&amp;tcy;&amp;ocy;&amp;ncy;&amp;icy;&amp;mcy;&amp;ycy; &amp;rcy;&amp;ucy;&amp;scy;&amp;scy;&amp;kcy;&amp;icy;&amp;jcy; &amp;yacy;&amp;zcy;&amp;ycy;&amp;kcy; &amp;Icy;&amp;ncy;&amp;tcy;&amp;iecy;&amp;rcy;&amp;ncy;&amp;iecy;&amp;tcy; &amp;ucy;&amp;rcy;&amp;ocy;&amp;kcy; "/>
          <p:cNvPicPr>
            <a:picLocks/>
          </p:cNvPicPr>
          <p:nvPr/>
        </p:nvPicPr>
        <p:blipFill>
          <a:blip r:embed="rId4" cstate="print"/>
          <a:srcRect l="7034" t="46197" r="7297" b="12437"/>
          <a:stretch>
            <a:fillRect/>
          </a:stretch>
        </p:blipFill>
        <p:spPr bwMode="auto">
          <a:xfrm>
            <a:off x="7236296" y="3501008"/>
            <a:ext cx="165618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596337" y="4725144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тепло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675935">
            <a:off x="5638539" y="4630459"/>
            <a:ext cx="1152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Холодно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9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игры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72067" y="1484785"/>
            <a:ext cx="7408333" cy="1728192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sz="4100" b="1" dirty="0" smtClean="0"/>
              <a:t>Игры на определение места звука в слове</a:t>
            </a:r>
            <a:endParaRPr lang="ru-RU" sz="4100" dirty="0" smtClean="0"/>
          </a:p>
          <a:p>
            <a:pPr lvl="0"/>
            <a:r>
              <a:rPr lang="ru-RU" sz="3100" b="1" i="1" dirty="0" smtClean="0"/>
              <a:t>Лото «Назови картинку и найди гласный звук»</a:t>
            </a:r>
            <a:endParaRPr lang="ru-RU" sz="3100" dirty="0" smtClean="0"/>
          </a:p>
          <a:p>
            <a:pPr lvl="0"/>
            <a:r>
              <a:rPr lang="ru-RU" sz="3100" b="1" i="1" dirty="0" smtClean="0"/>
              <a:t>«Каждому звуку  свой домик»</a:t>
            </a:r>
            <a:endParaRPr lang="ru-RU" sz="3100" dirty="0" smtClean="0"/>
          </a:p>
          <a:p>
            <a:pPr lvl="0"/>
            <a:r>
              <a:rPr lang="ru-RU" sz="3100" b="1" i="1" dirty="0" smtClean="0"/>
              <a:t>«Паровоз».</a:t>
            </a:r>
            <a:endParaRPr lang="ru-RU" sz="3100" dirty="0" smtClean="0"/>
          </a:p>
          <a:p>
            <a:endParaRPr lang="ru-RU" dirty="0"/>
          </a:p>
        </p:txBody>
      </p:sp>
      <p:pic>
        <p:nvPicPr>
          <p:cNvPr id="10242" name="Picture 2" descr="http://img1.liveinternet.ru/images/attach/c/8/104/823/10482379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636525"/>
            <a:ext cx="3312368" cy="2337586"/>
          </a:xfrm>
          <a:prstGeom prst="rect">
            <a:avLst/>
          </a:prstGeom>
          <a:noFill/>
        </p:spPr>
      </p:pic>
      <p:pic>
        <p:nvPicPr>
          <p:cNvPr id="10244" name="Picture 4" descr="http://elochka16.caduk.ru/images/555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92896"/>
            <a:ext cx="2881494" cy="1541600"/>
          </a:xfrm>
          <a:prstGeom prst="rect">
            <a:avLst/>
          </a:prstGeom>
          <a:noFill/>
        </p:spPr>
      </p:pic>
      <p:pic>
        <p:nvPicPr>
          <p:cNvPr id="10246" name="Picture 6" descr="http://school33.edusite.ru/images/01_10_12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77072"/>
            <a:ext cx="3244646" cy="1313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63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400" b="1" dirty="0" smtClean="0"/>
              <a:t>Понятия «Звук» и «Слово»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Развитие фонематических процессов у детей 5 – 6 лет.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11531" y="1556792"/>
            <a:ext cx="8632469" cy="4968552"/>
          </a:xfrm>
        </p:spPr>
        <p:txBody>
          <a:bodyPr>
            <a:normAutofit fontScale="25000" lnSpcReduction="20000"/>
          </a:bodyPr>
          <a:lstStyle/>
          <a:p>
            <a:r>
              <a:rPr lang="ru-RU" sz="5500" b="1" dirty="0" smtClean="0"/>
              <a:t>Сентябрь</a:t>
            </a:r>
            <a:endParaRPr lang="ru-RU" sz="5500" dirty="0" smtClean="0"/>
          </a:p>
          <a:p>
            <a:r>
              <a:rPr lang="ru-RU" sz="5500" dirty="0" smtClean="0"/>
              <a:t>1.Слушать и различать физические звуки.</a:t>
            </a:r>
          </a:p>
          <a:p>
            <a:r>
              <a:rPr lang="ru-RU" sz="5500" dirty="0" smtClean="0"/>
              <a:t>2.Уточнить артикуляцию гласных звук.</a:t>
            </a:r>
          </a:p>
          <a:p>
            <a:r>
              <a:rPr lang="ru-RU" sz="5500" dirty="0" smtClean="0"/>
              <a:t>3.Учить различать на слух: звук- слово.</a:t>
            </a:r>
          </a:p>
          <a:p>
            <a:r>
              <a:rPr lang="ru-RU" sz="5500" dirty="0" smtClean="0"/>
              <a:t>4</a:t>
            </a:r>
            <a:r>
              <a:rPr lang="ru-RU" sz="5500" b="1" dirty="0" smtClean="0"/>
              <a:t>. </a:t>
            </a:r>
            <a:r>
              <a:rPr lang="ru-RU" sz="5500" dirty="0" smtClean="0"/>
              <a:t>Учить различать звуки «</a:t>
            </a:r>
            <a:r>
              <a:rPr lang="ru-RU" sz="5500" dirty="0" err="1" smtClean="0"/>
              <a:t>а,о,у,и,э</a:t>
            </a:r>
            <a:r>
              <a:rPr lang="ru-RU" sz="5500" dirty="0" smtClean="0"/>
              <a:t>» между собой.</a:t>
            </a:r>
          </a:p>
          <a:p>
            <a:r>
              <a:rPr lang="ru-RU" sz="5500" dirty="0" smtClean="0"/>
              <a:t>5.Определять начальный гласный звук.</a:t>
            </a:r>
          </a:p>
          <a:p>
            <a:r>
              <a:rPr lang="ru-RU" sz="5500" dirty="0" smtClean="0"/>
              <a:t>6.Придумывать слова, </a:t>
            </a:r>
            <a:r>
              <a:rPr lang="ru-RU" sz="5500" dirty="0" err="1" smtClean="0"/>
              <a:t>нач</a:t>
            </a:r>
            <a:r>
              <a:rPr lang="ru-RU" sz="5500" dirty="0" smtClean="0"/>
              <a:t>. с этих звуков.</a:t>
            </a:r>
          </a:p>
          <a:p>
            <a:r>
              <a:rPr lang="ru-RU" sz="5500" b="1" dirty="0" smtClean="0"/>
              <a:t>Октябрь</a:t>
            </a:r>
          </a:p>
          <a:p>
            <a:r>
              <a:rPr lang="ru-RU" sz="5500" dirty="0" smtClean="0"/>
              <a:t>1.Выполнение   артикуляцион­ной гимнастики. Различение звуков С - 3 по артикуляции и на слух.</a:t>
            </a:r>
          </a:p>
          <a:p>
            <a:r>
              <a:rPr lang="ru-RU" sz="5500" dirty="0" smtClean="0"/>
              <a:t>2.Работа с паронимами. </a:t>
            </a:r>
          </a:p>
          <a:p>
            <a:r>
              <a:rPr lang="ru-RU" sz="5500" dirty="0" smtClean="0"/>
              <a:t>3.Подбор слов на звук С-3. </a:t>
            </a:r>
          </a:p>
          <a:p>
            <a:r>
              <a:rPr lang="ru-RU" sz="5500" dirty="0" smtClean="0"/>
              <a:t>4.Определение на­чального согласного звука. </a:t>
            </a:r>
          </a:p>
          <a:p>
            <a:r>
              <a:rPr lang="ru-RU" sz="5500" b="1" dirty="0" smtClean="0"/>
              <a:t>Ноябрь</a:t>
            </a:r>
            <a:endParaRPr lang="ru-RU" sz="5500" dirty="0" smtClean="0"/>
          </a:p>
          <a:p>
            <a:r>
              <a:rPr lang="ru-RU" sz="5500" dirty="0" smtClean="0"/>
              <a:t>1.Уточнить артикуляцию; сходства и различия звуков С-Ц.</a:t>
            </a:r>
          </a:p>
          <a:p>
            <a:r>
              <a:rPr lang="ru-RU" sz="5500" dirty="0" smtClean="0"/>
              <a:t>2.0пределение последнего согласного звука.</a:t>
            </a:r>
          </a:p>
          <a:p>
            <a:r>
              <a:rPr lang="ru-RU" sz="5500" dirty="0" smtClean="0"/>
              <a:t> 3.Подбирать слова на звуки  выбирать из ряда слов: С, Ц. </a:t>
            </a:r>
          </a:p>
          <a:p>
            <a:r>
              <a:rPr lang="ru-RU" sz="5500" dirty="0" smtClean="0"/>
              <a:t>4. Выделять любой согласный из начала и конца слова. </a:t>
            </a:r>
          </a:p>
          <a:p>
            <a:r>
              <a:rPr lang="ru-RU" sz="5500" dirty="0" smtClean="0"/>
              <a:t>5. Учить детей   употреблять   в   речи понятия: </a:t>
            </a:r>
            <a:r>
              <a:rPr lang="ru-RU" sz="5500" b="1" dirty="0" smtClean="0"/>
              <a:t>начало слова, в на­чале слова, в конце слова</a:t>
            </a:r>
            <a:r>
              <a:rPr lang="ru-RU" sz="5500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95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7" y="404664"/>
            <a:ext cx="8496945" cy="572149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Декабрь</a:t>
            </a:r>
            <a:endParaRPr lang="ru-RU" dirty="0" smtClean="0"/>
          </a:p>
          <a:p>
            <a:r>
              <a:rPr lang="ru-RU" dirty="0" smtClean="0"/>
              <a:t>1.Определение согласного в середине слова.</a:t>
            </a:r>
          </a:p>
          <a:p>
            <a:r>
              <a:rPr lang="ru-RU" dirty="0" smtClean="0"/>
              <a:t>2.Различение звуков Ч, Щ на слух и в речи. 3.Выбор слов со звуком Ч, Щ из ряда слов с шипящими звуками.</a:t>
            </a:r>
          </a:p>
          <a:p>
            <a:r>
              <a:rPr lang="ru-RU" b="1" dirty="0" smtClean="0"/>
              <a:t> Январь</a:t>
            </a:r>
            <a:endParaRPr lang="ru-RU" dirty="0" smtClean="0"/>
          </a:p>
          <a:p>
            <a:r>
              <a:rPr lang="ru-RU" dirty="0" smtClean="0"/>
              <a:t>4.Учить определять </a:t>
            </a:r>
            <a:r>
              <a:rPr lang="ru-RU" b="1" dirty="0" smtClean="0"/>
              <a:t> место звука в на­чале, середине, конце слова.</a:t>
            </a:r>
            <a:r>
              <a:rPr lang="ru-RU" dirty="0" smtClean="0"/>
              <a:t> Январь</a:t>
            </a:r>
          </a:p>
          <a:p>
            <a:r>
              <a:rPr lang="ru-RU" dirty="0" smtClean="0"/>
              <a:t>1.Дифференциация  звуков Ч-С (на слух и по артикуля­ции)</a:t>
            </a:r>
          </a:p>
          <a:p>
            <a:r>
              <a:rPr lang="ru-RU" dirty="0" smtClean="0"/>
              <a:t>2.Различение слов на Ч, С; подбор   слов на эти звуки, выделение звуков Ч, С из ряда других.</a:t>
            </a:r>
          </a:p>
          <a:p>
            <a:r>
              <a:rPr lang="ru-RU" dirty="0" smtClean="0"/>
              <a:t>3.Определение места звуков в слове, особенно обратить внимание на середину слова.</a:t>
            </a:r>
          </a:p>
          <a:p>
            <a:r>
              <a:rPr lang="ru-RU" dirty="0" smtClean="0"/>
              <a:t>4. Игры с паронимами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smtClean="0"/>
              <a:t>Февраль</a:t>
            </a:r>
          </a:p>
          <a:p>
            <a:r>
              <a:rPr lang="ru-RU" dirty="0" smtClean="0"/>
              <a:t>1.Сравнительная характери­стика </a:t>
            </a:r>
            <a:r>
              <a:rPr lang="ru-RU" dirty="0" err="1" smtClean="0"/>
              <a:t>зв</a:t>
            </a:r>
            <a:r>
              <a:rPr lang="ru-RU" dirty="0" smtClean="0"/>
              <a:t>. Щ, С. </a:t>
            </a:r>
          </a:p>
          <a:p>
            <a:r>
              <a:rPr lang="ru-RU" dirty="0" smtClean="0"/>
              <a:t>2.Различать слова с этими звуками.</a:t>
            </a:r>
          </a:p>
          <a:p>
            <a:r>
              <a:rPr lang="ru-RU" dirty="0" smtClean="0"/>
              <a:t>3.Придумывать слова со зву­ками Щ, С.</a:t>
            </a:r>
          </a:p>
          <a:p>
            <a:r>
              <a:rPr lang="ru-RU" dirty="0" smtClean="0"/>
              <a:t>4.Произносить слова, в  ко­торых одновременно встре­чаются звуки Щ, С.</a:t>
            </a:r>
          </a:p>
          <a:p>
            <a:r>
              <a:rPr lang="ru-RU" dirty="0" smtClean="0"/>
              <a:t>5.Выделять слова со звуками Щ, С из ряда других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91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527780b8e33184258cf3d86fc162d6ff258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1129</TotalTime>
  <Words>729</Words>
  <Application>Microsoft Office PowerPoint</Application>
  <PresentationFormat>Экран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Подготовка к обучению грамоте</vt:lpstr>
      <vt:lpstr>Если  ребенок с   трудом осваивал материал по грамоте - трудности при обучении чтению и письму в школе</vt:lpstr>
      <vt:lpstr>Работа над звуковым анализом слова </vt:lpstr>
      <vt:lpstr>игры  </vt:lpstr>
      <vt:lpstr>игры</vt:lpstr>
      <vt:lpstr>игры</vt:lpstr>
      <vt:lpstr>игры</vt:lpstr>
      <vt:lpstr> Понятия «Звук» и «Слово» Развитие фонематических процессов у детей 5 – 6 лет. </vt:lpstr>
      <vt:lpstr>Слайд 9</vt:lpstr>
      <vt:lpstr>Слайд 10</vt:lpstr>
      <vt:lpstr>Место звука в слове. </vt:lpstr>
      <vt:lpstr>Анализ и синтез слога.   </vt:lpstr>
      <vt:lpstr>Позиция звука в слове.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Коррекционная работа учителя-логопеда</dc:title>
  <dc:creator>Маргарита</dc:creator>
  <cp:lastModifiedBy>Марина</cp:lastModifiedBy>
  <cp:revision>95</cp:revision>
  <dcterms:created xsi:type="dcterms:W3CDTF">2011-03-13T16:09:10Z</dcterms:created>
  <dcterms:modified xsi:type="dcterms:W3CDTF">2014-12-16T07:49:58Z</dcterms:modified>
</cp:coreProperties>
</file>