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C021-3E34-49A8-829F-C72F9E1C3024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BAD7-E292-487A-BCF8-393107CA3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0%BB%D0%BE%D0%B6%D0%BD%D0%B8%D0%BA" TargetMode="External"/><Relationship Id="rId3" Type="http://schemas.openxmlformats.org/officeDocument/2006/relationships/hyperlink" Target="http://ru.wikipedia.org/wiki/%D0%9B%D0%B0%D1%82%D0%B8%D0%BD%D1%81%D0%BA%D0%B8%D0%B9_%D1%8F%D0%B7%D1%8B%D0%BA" TargetMode="External"/><Relationship Id="rId7" Type="http://schemas.openxmlformats.org/officeDocument/2006/relationships/hyperlink" Target="http://ru.wikipedia.org/wiki/%D0%94%D0%B8%D0%BA%D1%82%D0%B0%D1%82%D1%83%D1%80%D0%B0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E%D0%BB%D0%B8%D1%82%D0%B8%D1%87%D0%B5%D1%81%D0%BA%D0%B8%D0%B9_%D0%B7%D0%B0%D0%BA%D0%BB%D1%8E%D1%87%D0%B5%D0%BD%D0%BD%D1%8B%D0%B9" TargetMode="External"/><Relationship Id="rId5" Type="http://schemas.openxmlformats.org/officeDocument/2006/relationships/hyperlink" Target="http://ru.wikipedia.org/wiki/%D0%98%D0%BD%D1%82%D0%B5%D1%80%D0%BD%D0%B8%D1%80%D0%BE%D0%B2%D0%B0%D0%BD%D0%B8%D0%B5" TargetMode="External"/><Relationship Id="rId4" Type="http://schemas.openxmlformats.org/officeDocument/2006/relationships/hyperlink" Target="http://ru.wikipedia.org/wiki/%D0%92%D0%BE%D0%B5%D0%BD%D0%BD%D0%BE%D0%BF%D0%BB%D0%B5%D0%BD%D0%BD%D1%8B%D0%B5" TargetMode="External"/><Relationship Id="rId9" Type="http://schemas.openxmlformats.org/officeDocument/2006/relationships/hyperlink" Target="http://ru.wikipedia.org/wiki/%D0%9B%D0%B0%D0%B3%D0%B5%D1%80%D1%8F_%D1%81%D0%BC%D0%B5%D1%80%D1%82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0%B3%D0%B5%D1%80%D1%8F_%D1%81%D0%BC%D0%B5%D1%80%D1%82%D0%B8" TargetMode="External"/><Relationship Id="rId2" Type="http://schemas.openxmlformats.org/officeDocument/2006/relationships/hyperlink" Target="http://ru.wikipedia.org/wiki/%D0%A5%D0%BE%D0%BB%D0%BE%D0%BA%D0%BE%D1%81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5%D0%B6%D0%B4%D1%83%D0%BD%D0%B0%D1%80%D0%BE%D0%B4%D0%BD%D1%8B%D0%B9_%D0%B4%D0%B5%D0%BD%D1%8C_%D0%BE%D1%81%D0%B2%D0%BE%D0%B1%D0%BE%D0%B6%D0%B4%D0%B5%D0%BD%D0%B8%D1%8F_%D1%83%D0%B7%D0%BD%D0%B8%D0%BA%D0%BE%D0%B2_%D0%BA%D0%BE%D0%BD%D1%86%D0%B5%D0%BD%D1%82%D1%80%D0%B0%D1%86%D0%B8%D0%BE%D0%BD%D0%BD%D1%8B%D1%85_%D0%BB%D0%B0%D0%B3%D0%B5%D1%80%D0%B5%D0%B9" TargetMode="External"/><Relationship Id="rId5" Type="http://schemas.openxmlformats.org/officeDocument/2006/relationships/hyperlink" Target="http://ru.wikipedia.org/wiki/%D0%9E%D0%9E%D0%9D" TargetMode="External"/><Relationship Id="rId4" Type="http://schemas.openxmlformats.org/officeDocument/2006/relationships/hyperlink" Target="http://ru.wikipedia.org/wiki/11_%D0%B0%D0%BF%D1%80%D0%B5%D0%BB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357166"/>
            <a:ext cx="6000792" cy="2428868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ru-RU" b="1" dirty="0" smtClean="0"/>
              <a:t>Мне вспоминать об этом страшно,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Но буду, буду все равно!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Чтоб дети наши, внуки наши,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Имели детство лишь одно!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&amp;Dcy;&amp;iecy;&amp;tcy;&amp;icy; &amp;vcy; &amp;kcy;&amp;ocy;&amp;ncy;&amp;tscy;&amp;lcy;&amp;acy;&amp;gcy;&amp;iecy;&amp;r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946769"/>
            <a:ext cx="5214974" cy="3911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&amp;Kcy;&amp;acy;&amp;rcy;&amp;tcy;&amp;icy;&amp;ncy;&amp;kcy;&amp;acy; 80 &amp;icy;&amp;zcy; 3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786842" cy="6116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/>
              <a:t>Дети </a:t>
            </a:r>
            <a:br>
              <a:rPr lang="ru-RU" sz="8800" b="1" dirty="0" smtClean="0"/>
            </a:br>
            <a:r>
              <a:rPr lang="ru-RU" sz="8800" b="1" dirty="0" smtClean="0"/>
              <a:t>в </a:t>
            </a:r>
            <a:br>
              <a:rPr lang="ru-RU" sz="8800" b="1" dirty="0" smtClean="0"/>
            </a:br>
            <a:r>
              <a:rPr lang="ru-RU" sz="8800" b="1" dirty="0" smtClean="0"/>
              <a:t>концлагерях</a:t>
            </a:r>
            <a:endParaRPr lang="ru-RU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Концентрацио́нный</a:t>
            </a:r>
            <a:r>
              <a:rPr lang="ru-RU" b="1" dirty="0" smtClean="0"/>
              <a:t> </a:t>
            </a:r>
            <a:r>
              <a:rPr lang="ru-RU" b="1" dirty="0" err="1" smtClean="0"/>
              <a:t>ла́герь</a:t>
            </a:r>
            <a:r>
              <a:rPr lang="ru-RU" dirty="0" smtClean="0"/>
              <a:t>, сокращённо </a:t>
            </a:r>
            <a:r>
              <a:rPr lang="ru-RU" b="1" dirty="0" err="1" smtClean="0"/>
              <a:t>концла́герь</a:t>
            </a:r>
            <a:r>
              <a:rPr lang="ru-RU" dirty="0" smtClean="0"/>
              <a:t> (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concentration</a:t>
            </a:r>
            <a:r>
              <a:rPr lang="ru-RU" dirty="0" smtClean="0"/>
              <a:t> — «сосредоточение, сбор» от 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Concentratus</a:t>
            </a:r>
            <a:r>
              <a:rPr lang="ru-RU" dirty="0" smtClean="0"/>
              <a:t> — «сосредоточение») — термин, обозначающий специально оборудованный центр массового принудительного заключения и содержания следующих категорий граждан различных стран:</a:t>
            </a:r>
          </a:p>
          <a:p>
            <a:r>
              <a:rPr lang="ru-RU" dirty="0" smtClean="0">
                <a:hlinkClick r:id="rId4" tooltip="Военнопленные"/>
              </a:rPr>
              <a:t>военнопленных</a:t>
            </a:r>
            <a:r>
              <a:rPr lang="ru-RU" dirty="0" smtClean="0"/>
              <a:t> и </a:t>
            </a:r>
            <a:r>
              <a:rPr lang="ru-RU" dirty="0" smtClean="0">
                <a:hlinkClick r:id="rId5" tooltip="Интернирование"/>
              </a:rPr>
              <a:t>интернированных</a:t>
            </a:r>
            <a:r>
              <a:rPr lang="ru-RU" dirty="0" smtClean="0"/>
              <a:t> во время </a:t>
            </a:r>
            <a:r>
              <a:rPr lang="ru-RU" dirty="0" smtClean="0"/>
              <a:t>войны;</a:t>
            </a:r>
            <a:endParaRPr lang="ru-RU" dirty="0" smtClean="0"/>
          </a:p>
          <a:p>
            <a:r>
              <a:rPr lang="ru-RU" dirty="0" smtClean="0">
                <a:hlinkClick r:id="rId6" tooltip="Политический заключенный"/>
              </a:rPr>
              <a:t>политических заключенных</a:t>
            </a:r>
            <a:r>
              <a:rPr lang="ru-RU" dirty="0" smtClean="0"/>
              <a:t> при некоторых </a:t>
            </a:r>
            <a:r>
              <a:rPr lang="ru-RU" dirty="0" smtClean="0">
                <a:hlinkClick r:id="rId7" tooltip="Диктатура"/>
              </a:rPr>
              <a:t>диктаторских</a:t>
            </a:r>
            <a:r>
              <a:rPr lang="ru-RU" dirty="0" smtClean="0"/>
              <a:t> режимах, во внесудебном порядке;</a:t>
            </a:r>
          </a:p>
          <a:p>
            <a:r>
              <a:rPr lang="ru-RU" dirty="0" smtClean="0"/>
              <a:t>лиц, лишенных свободы </a:t>
            </a:r>
            <a:r>
              <a:rPr lang="ru-RU" u="sng" dirty="0" smtClean="0">
                <a:solidFill>
                  <a:srgbClr val="4F52DB"/>
                </a:solidFill>
              </a:rPr>
              <a:t>по национальному </a:t>
            </a:r>
            <a:r>
              <a:rPr lang="ru-RU" dirty="0" smtClean="0"/>
              <a:t>или иному признаку;</a:t>
            </a:r>
          </a:p>
          <a:p>
            <a:r>
              <a:rPr lang="ru-RU" dirty="0" smtClean="0">
                <a:hlinkClick r:id="rId8" tooltip="Заложник"/>
              </a:rPr>
              <a:t>заложников</a:t>
            </a:r>
            <a:r>
              <a:rPr lang="ru-RU" dirty="0" smtClean="0"/>
              <a:t>, обычно во время гражданских войн или оккупации; </a:t>
            </a:r>
          </a:p>
          <a:p>
            <a:r>
              <a:rPr lang="ru-RU" dirty="0" smtClean="0"/>
              <a:t>предназначенных к ликвидации в </a:t>
            </a:r>
            <a:r>
              <a:rPr lang="ru-RU" dirty="0" smtClean="0">
                <a:hlinkClick r:id="rId9" tooltip="Лагеря смерти"/>
              </a:rPr>
              <a:t>лагерях уничтожения</a:t>
            </a:r>
            <a:r>
              <a:rPr lang="ru-RU" dirty="0" smtClean="0"/>
              <a:t> в нацистской Германии.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 numCol="1">
            <a:noAutofit/>
          </a:bodyPr>
          <a:lstStyle/>
          <a:p>
            <a:r>
              <a:rPr lang="ru-RU" sz="2800" dirty="0" smtClean="0"/>
              <a:t>Официально признаны Правительством ФРГ 22 концентрационных лагеря (1939—1945 гг.). </a:t>
            </a:r>
            <a:endParaRPr lang="ru-RU" sz="2800" smtClean="0"/>
          </a:p>
          <a:p>
            <a:r>
              <a:rPr lang="ru-RU" sz="2800" smtClean="0"/>
              <a:t>14 </a:t>
            </a:r>
            <a:r>
              <a:rPr lang="ru-RU" sz="2800" dirty="0" smtClean="0"/>
              <a:t>тысяч. </a:t>
            </a:r>
          </a:p>
          <a:p>
            <a:pPr lvl="0"/>
            <a:r>
              <a:rPr lang="ru-RU" sz="2800" dirty="0" smtClean="0"/>
              <a:t>Германия, Польша, Нидерланды, Польша, Литва, Австрия, Эстония.</a:t>
            </a:r>
            <a:br>
              <a:rPr lang="ru-RU" sz="2800" dirty="0" smtClean="0"/>
            </a:br>
            <a:r>
              <a:rPr lang="ru-RU" sz="2800" dirty="0" smtClean="0"/>
              <a:t>В 1942 году для </a:t>
            </a:r>
            <a:r>
              <a:rPr lang="ru-RU" sz="2800" dirty="0" smtClean="0">
                <a:hlinkClick r:id="rId2" tooltip="Холокост"/>
              </a:rPr>
              <a:t>«окончательного решения еврейского вопроса»</a:t>
            </a:r>
            <a:r>
              <a:rPr lang="ru-RU" sz="2800" dirty="0" smtClean="0"/>
              <a:t> в Польше были созданы </a:t>
            </a:r>
            <a:r>
              <a:rPr lang="ru-RU" sz="2800" dirty="0" smtClean="0">
                <a:hlinkClick r:id="rId3" tooltip="Лагеря смерти"/>
              </a:rPr>
              <a:t>лагеря смерти</a:t>
            </a:r>
            <a:r>
              <a:rPr lang="ru-RU" sz="2800" dirty="0" smtClean="0"/>
              <a:t>. Массовое уничтожение евреев также производилось в Освенциме и Майданеке.</a:t>
            </a:r>
          </a:p>
          <a:p>
            <a:r>
              <a:rPr lang="ru-RU" sz="2800" dirty="0" smtClean="0">
                <a:hlinkClick r:id="rId4" tooltip="11 апреля"/>
              </a:rPr>
              <a:t>11 апреля</a:t>
            </a:r>
            <a:r>
              <a:rPr lang="ru-RU" sz="2800" dirty="0" smtClean="0"/>
              <a:t> объявлен </a:t>
            </a:r>
            <a:r>
              <a:rPr lang="ru-RU" sz="2800" dirty="0" smtClean="0">
                <a:hlinkClick r:id="rId5" tooltip="ООН"/>
              </a:rPr>
              <a:t>ООН</a:t>
            </a:r>
            <a:r>
              <a:rPr lang="ru-RU" sz="2800" dirty="0" smtClean="0"/>
              <a:t> </a:t>
            </a:r>
            <a:r>
              <a:rPr lang="ru-RU" sz="2800" dirty="0" smtClean="0">
                <a:hlinkClick r:id="rId6" tooltip="Международный день освобождения узников концентрационных лагерей"/>
              </a:rPr>
              <a:t>Международным днем освобождения узников нацистских концентрационных лагерей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acy;&amp;rcy;&amp;tcy;&amp;icy;&amp;ncy;&amp;kcy;&amp;acy; 6 &amp;icy;&amp;zcy; 3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&amp;Kcy;&amp;acy;&amp;rcy;&amp;tcy;&amp;icy;&amp;ncy;&amp;kcy;&amp;acy; 7 &amp;icy;&amp;zcy; 3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858280" cy="6149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Kcy;&amp;acy;&amp;rcy;&amp;tcy;&amp;icy;&amp;ncy;&amp;kcy;&amp;acy; 8 &amp;icy;&amp;zcy; 3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667017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amp;Kcy;&amp;acy;&amp;rcy;&amp;tcy;&amp;icy;&amp;ncy;&amp;kcy;&amp;acy; 10 &amp;icy;&amp;zcy; 3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8101"/>
            <a:ext cx="8429684" cy="6559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&amp;Kcy;&amp;acy;&amp;rcy;&amp;tcy;&amp;icy;&amp;ncy;&amp;kcy;&amp;acy; 63 &amp;icy;&amp;zcy; 3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58" y="214290"/>
            <a:ext cx="8715160" cy="629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Дети  в  концлагерях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концлагерей</dc:title>
  <dc:creator>User</dc:creator>
  <cp:lastModifiedBy>Ольга</cp:lastModifiedBy>
  <cp:revision>9</cp:revision>
  <dcterms:created xsi:type="dcterms:W3CDTF">2012-05-04T13:31:02Z</dcterms:created>
  <dcterms:modified xsi:type="dcterms:W3CDTF">2013-09-23T12:13:05Z</dcterms:modified>
</cp:coreProperties>
</file>