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8" r:id="rId8"/>
    <p:sldId id="264" r:id="rId9"/>
    <p:sldId id="266" r:id="rId10"/>
    <p:sldId id="267" r:id="rId11"/>
    <p:sldId id="282" r:id="rId12"/>
    <p:sldId id="273" r:id="rId13"/>
    <p:sldId id="272" r:id="rId14"/>
    <p:sldId id="278" r:id="rId15"/>
    <p:sldId id="281" r:id="rId16"/>
    <p:sldId id="275" r:id="rId17"/>
    <p:sldId id="27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CC"/>
    <a:srgbClr val="CC66FF"/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78E7-C922-44A1-B5F6-AF140670993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4AB3-6885-4A04-8FCB-A3410684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4544" y="980728"/>
            <a:ext cx="9468544" cy="46628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Проектная деятельность</a:t>
            </a:r>
          </a:p>
          <a:p>
            <a:pPr algn="ctr">
              <a:lnSpc>
                <a:spcPct val="150000"/>
              </a:lnSpc>
            </a:pP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средство развития </a:t>
            </a:r>
          </a:p>
          <a:p>
            <a:pPr algn="ctr">
              <a:lnSpc>
                <a:spcPct val="150000"/>
              </a:lnSpc>
            </a:pP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Музыкально-творческих </a:t>
            </a:r>
          </a:p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Способностей дошкольников.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" name="Picture 18" descr="2014-04-18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692696"/>
            <a:ext cx="4355976" cy="5953459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«Две гусеницы разговаривают»</a:t>
            </a:r>
            <a:endParaRPr lang="ru-RU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DSCN282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72000" cy="3284984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\DSCN283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0"/>
            <a:ext cx="4427984" cy="3284984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Новая папка\DSCN283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3356992"/>
            <a:ext cx="5184576" cy="3501008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324433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«Наш  оркестр»</a:t>
            </a:r>
            <a:endParaRPr lang="ru-RU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Новая папка\DSCN27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356992"/>
            <a:ext cx="4668011" cy="3501008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</a:ln>
        </p:spPr>
      </p:pic>
      <p:pic>
        <p:nvPicPr>
          <p:cNvPr id="6" name="Picture 2" descr="C:\Documents and Settings\Admin\Рабочий стол\Новая папка\DSCN27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4379977" cy="3284984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</a:ln>
        </p:spPr>
      </p:pic>
      <p:pic>
        <p:nvPicPr>
          <p:cNvPr id="7" name="Picture 2" descr="C:\Documents and Settings\Admin\Рабочий стол\Новая папка\DSCN27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64021" y="-1"/>
            <a:ext cx="4379979" cy="3284985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6381328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«Журчание  ручейка»</a:t>
            </a:r>
            <a:endParaRPr lang="ru-RU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Новая папка\DSCN27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620688"/>
            <a:ext cx="8057737" cy="6043304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НОД «На балу у Мухи-Цокотухи»</a:t>
            </a:r>
            <a:endParaRPr lang="ru-RU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Новая папка\DSCN28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20688"/>
            <a:ext cx="7884368" cy="5913277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Коллективная работа  «В гостях у Мухи-Цокотухи»</a:t>
            </a:r>
            <a:endParaRPr lang="ru-RU" sz="2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Новая папка\DSCN28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6" name="Picture 6" descr="DSCN07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71146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Развлечение  «Волшебная полянка»</a:t>
            </a:r>
            <a:endParaRPr lang="ru-RU" sz="2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DSCN07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4032448" cy="3013513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7419" name="Picture 11" descr="DSCN07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573015"/>
            <a:ext cx="3888432" cy="296261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7420" name="Picture 12" descr="DSCN07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88640"/>
            <a:ext cx="4067944" cy="3002906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7421" name="Picture 13" descr="DSCN076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3573016"/>
            <a:ext cx="3901900" cy="2987879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338455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CC"/>
              </a:solidFill>
              <a:latin typeface="Arial"/>
              <a:cs typeface="Arial"/>
            </a:endParaRP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5580063" y="0"/>
            <a:ext cx="2665412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CC"/>
              </a:solidFill>
              <a:latin typeface="Arial"/>
              <a:cs typeface="Arial"/>
            </a:endParaRP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827088" y="3429000"/>
            <a:ext cx="3312864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CC"/>
              </a:solidFill>
              <a:latin typeface="Arial"/>
              <a:cs typeface="Arial"/>
            </a:endParaRP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5364163" y="3429000"/>
            <a:ext cx="33845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8820472" cy="168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«Я слышу и забываю.</a:t>
            </a: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Я вижу и помню долго.</a:t>
            </a: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 Я делаю и понимаю». </a:t>
            </a:r>
            <a:endParaRPr lang="ru-RU" sz="2400" b="1" dirty="0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82809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Проектная деятельность</a:t>
            </a:r>
          </a:p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средство развития </a:t>
            </a:r>
          </a:p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Музыкально-творческих </a:t>
            </a:r>
          </a:p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Способностей 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52536" y="1"/>
            <a:ext cx="96490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омпоненты   музыкальных   способностей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8240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       </a:t>
            </a:r>
            <a:r>
              <a:rPr lang="ru-RU" sz="2400" b="1" dirty="0">
                <a:solidFill>
                  <a:srgbClr val="660066"/>
                </a:solidFill>
                <a:latin typeface="Georgia" pitchFamily="18" charset="0"/>
              </a:rPr>
              <a:t>ладовое чувство</a:t>
            </a: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;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       </a:t>
            </a:r>
            <a:r>
              <a:rPr lang="ru-RU" sz="2400" b="1" dirty="0">
                <a:solidFill>
                  <a:srgbClr val="660066"/>
                </a:solidFill>
                <a:latin typeface="Georgia" pitchFamily="18" charset="0"/>
              </a:rPr>
              <a:t>способность к слуховому представлению;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       </a:t>
            </a:r>
            <a:r>
              <a:rPr lang="ru-RU" sz="2400" b="1" dirty="0">
                <a:solidFill>
                  <a:srgbClr val="660066"/>
                </a:solidFill>
                <a:latin typeface="Georgia" pitchFamily="18" charset="0"/>
              </a:rPr>
              <a:t>музыкально-ритмическое чувство;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      </a:t>
            </a:r>
            <a:r>
              <a:rPr lang="ru-RU" sz="2400" b="1" dirty="0">
                <a:solidFill>
                  <a:srgbClr val="660066"/>
                </a:solidFill>
                <a:latin typeface="Georgia" pitchFamily="18" charset="0"/>
              </a:rPr>
              <a:t>способность активно переживать музыку;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      </a:t>
            </a:r>
            <a:r>
              <a:rPr lang="ru-RU" sz="2400" b="1" dirty="0">
                <a:solidFill>
                  <a:srgbClr val="660066"/>
                </a:solidFill>
                <a:latin typeface="Georgia" pitchFamily="18" charset="0"/>
              </a:rPr>
              <a:t>чувствовать эмоциональность </a:t>
            </a: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ритмов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660066"/>
                </a:solidFill>
                <a:latin typeface="Georgia" pitchFamily="18" charset="0"/>
              </a:rPr>
              <a:t>и точно их воспроизводить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260649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  проектирования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548680"/>
            <a:ext cx="9144001" cy="56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rgbClr val="660066"/>
              </a:solidFill>
              <a:latin typeface="Georgia" pitchFamily="18" charset="0"/>
            </a:endParaRPr>
          </a:p>
          <a:p>
            <a:pPr algn="ctr"/>
            <a:r>
              <a:rPr lang="ru-RU" sz="4400" dirty="0" smtClean="0">
                <a:solidFill>
                  <a:srgbClr val="660066"/>
                </a:solidFill>
                <a:latin typeface="Georgia" pitchFamily="18" charset="0"/>
              </a:rPr>
              <a:t>совокупность учебно-познавательных</a:t>
            </a:r>
          </a:p>
          <a:p>
            <a:pPr algn="ctr"/>
            <a:r>
              <a:rPr lang="ru-RU" sz="4400" dirty="0" smtClean="0">
                <a:solidFill>
                  <a:srgbClr val="660066"/>
                </a:solidFill>
                <a:latin typeface="Georgia" pitchFamily="18" charset="0"/>
              </a:rPr>
              <a:t> приемов, которые позволяют </a:t>
            </a:r>
          </a:p>
          <a:p>
            <a:pPr algn="ctr"/>
            <a:r>
              <a:rPr lang="ru-RU" sz="4400" dirty="0" smtClean="0">
                <a:solidFill>
                  <a:srgbClr val="660066"/>
                </a:solidFill>
                <a:latin typeface="Georgia" pitchFamily="18" charset="0"/>
              </a:rPr>
              <a:t>решить  ту или иную проблему</a:t>
            </a:r>
          </a:p>
          <a:p>
            <a:pPr algn="ctr"/>
            <a:r>
              <a:rPr lang="ru-RU" sz="4400" dirty="0" smtClean="0">
                <a:solidFill>
                  <a:srgbClr val="660066"/>
                </a:solidFill>
                <a:latin typeface="Georgia" pitchFamily="18" charset="0"/>
              </a:rPr>
              <a:t> в результате </a:t>
            </a:r>
          </a:p>
          <a:p>
            <a:pPr algn="ctr"/>
            <a:r>
              <a:rPr lang="ru-RU" sz="4400" dirty="0" smtClean="0">
                <a:solidFill>
                  <a:srgbClr val="660066"/>
                </a:solidFill>
                <a:latin typeface="Georgia" pitchFamily="18" charset="0"/>
              </a:rPr>
              <a:t>совместных действий </a:t>
            </a:r>
          </a:p>
          <a:p>
            <a:pPr algn="ctr"/>
            <a:r>
              <a:rPr lang="ru-RU" sz="4400" dirty="0" smtClean="0">
                <a:solidFill>
                  <a:srgbClr val="660066"/>
                </a:solidFill>
                <a:latin typeface="Georgia" pitchFamily="18" charset="0"/>
              </a:rPr>
              <a:t>педагогов и дошкольников</a:t>
            </a:r>
            <a:endParaRPr lang="ru-RU" sz="4400" dirty="0">
              <a:solidFill>
                <a:srgbClr val="66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8435" name="Picture 9" descr="2840715uqz8va72w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1008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60292477486655116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2665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1063862etmec3ap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4838" y="0"/>
            <a:ext cx="21891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joaninha_dancand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689475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6" descr="1063862etmec3ap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891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9" name="WordArt 17"/>
          <p:cNvSpPr>
            <a:spLocks noChangeArrowheads="1" noChangeShapeType="1" noTextEdit="1"/>
          </p:cNvSpPr>
          <p:nvPr/>
        </p:nvSpPr>
        <p:spPr bwMode="auto">
          <a:xfrm>
            <a:off x="2411413" y="2492375"/>
            <a:ext cx="46085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Проект</a:t>
            </a:r>
          </a:p>
        </p:txBody>
      </p:sp>
      <p:sp>
        <p:nvSpPr>
          <p:cNvPr id="49170" name="WordArt 18"/>
          <p:cNvSpPr>
            <a:spLocks noChangeArrowheads="1" noChangeShapeType="1" noTextEdit="1"/>
          </p:cNvSpPr>
          <p:nvPr/>
        </p:nvSpPr>
        <p:spPr bwMode="auto">
          <a:xfrm>
            <a:off x="611188" y="3573463"/>
            <a:ext cx="83534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"Волшебные звуки весны"</a:t>
            </a:r>
          </a:p>
        </p:txBody>
      </p:sp>
      <p:pic>
        <p:nvPicPr>
          <p:cNvPr id="18442" name="Picture 19" descr="1063862etmec3ap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724400"/>
            <a:ext cx="2016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1260648" y="548681"/>
            <a:ext cx="101531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Первый  этап – выбор темы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48478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Второй  этап  -  подготовительный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2136339"/>
            <a:ext cx="74168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660066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 «Звуки весны»</a:t>
            </a:r>
          </a:p>
          <a:p>
            <a:pPr algn="just">
              <a:buFont typeface="Wingdings" pitchFamily="2" charset="2"/>
              <a:buChar char="v"/>
            </a:pPr>
            <a:endParaRPr lang="ru-RU" sz="2400" b="1" dirty="0" smtClean="0">
              <a:solidFill>
                <a:srgbClr val="660066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«Голоса птиц»</a:t>
            </a:r>
          </a:p>
          <a:p>
            <a:pPr algn="just">
              <a:buFont typeface="Wingdings" pitchFamily="2" charset="2"/>
              <a:buChar char="v"/>
            </a:pPr>
            <a:endParaRPr lang="ru-RU" sz="2400" b="1" dirty="0" smtClean="0">
              <a:solidFill>
                <a:srgbClr val="660066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«Насекомые на лугу»</a:t>
            </a:r>
          </a:p>
          <a:p>
            <a:pPr algn="just">
              <a:buFont typeface="Wingdings" pitchFamily="2" charset="2"/>
              <a:buChar char="v"/>
            </a:pPr>
            <a:endParaRPr lang="ru-RU" sz="2400" b="1" dirty="0" smtClean="0">
              <a:solidFill>
                <a:srgbClr val="660066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Georgia" pitchFamily="18" charset="0"/>
              </a:rPr>
              <a:t>«На балу у Мухи-Цокотухи»</a:t>
            </a:r>
            <a:endParaRPr lang="ru-RU" sz="2400" b="1" dirty="0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5589240"/>
            <a:ext cx="84969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Третий этап – реализация  проекта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" name="Picture 20" descr="DSCN07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548680"/>
            <a:ext cx="8064896" cy="6069251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0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«Сколько ног у паука?»</a:t>
            </a:r>
            <a:endParaRPr lang="ru-RU" sz="2800" dirty="0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026" name="Picture 2" descr="F:\проек Звуки весны ФОТО\DSCN06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9579" y="692696"/>
            <a:ext cx="7680853" cy="5760640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</a:ln>
        </p:spPr>
      </p:pic>
      <p:sp>
        <p:nvSpPr>
          <p:cNvPr id="5" name="Прямоугольник 4"/>
          <p:cNvSpPr/>
          <p:nvPr/>
        </p:nvSpPr>
        <p:spPr>
          <a:xfrm>
            <a:off x="-252536" y="0"/>
            <a:ext cx="9396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Игровые  упражнения  «Голоса птиц»</a:t>
            </a:r>
            <a:endParaRPr lang="ru-RU" sz="2800" dirty="0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" name="Picture 17" descr="2014-04-08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96752"/>
            <a:ext cx="3842376" cy="5085184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0466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     «Угадай и назови насекомое»</a:t>
            </a:r>
            <a:endParaRPr lang="ru-RU" sz="2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Admin\Рабочий стол\IMG_615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20688"/>
            <a:ext cx="8280920" cy="5832648"/>
          </a:xfrm>
          <a:prstGeom prst="rect">
            <a:avLst/>
          </a:prstGeom>
          <a:noFill/>
          <a:ln w="25400">
            <a:solidFill>
              <a:srgbClr val="660066"/>
            </a:solidFill>
            <a:prstDash val="sysDot"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Arial"/>
                <a:cs typeface="Arial"/>
              </a:rPr>
              <a:t>«Рисуем  музыку»</a:t>
            </a:r>
            <a:endParaRPr lang="ru-RU" sz="2800" dirty="0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188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44</cp:revision>
  <dcterms:created xsi:type="dcterms:W3CDTF">2015-01-12T02:04:32Z</dcterms:created>
  <dcterms:modified xsi:type="dcterms:W3CDTF">2015-04-02T12:50:56Z</dcterms:modified>
</cp:coreProperties>
</file>