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88" r:id="rId2"/>
    <p:sldId id="256" r:id="rId3"/>
    <p:sldId id="259" r:id="rId4"/>
    <p:sldId id="264" r:id="rId5"/>
    <p:sldId id="277" r:id="rId6"/>
    <p:sldId id="261" r:id="rId7"/>
    <p:sldId id="262" r:id="rId8"/>
    <p:sldId id="274" r:id="rId9"/>
    <p:sldId id="281" r:id="rId10"/>
    <p:sldId id="284" r:id="rId11"/>
    <p:sldId id="285" r:id="rId12"/>
    <p:sldId id="286" r:id="rId13"/>
    <p:sldId id="287" r:id="rId14"/>
    <p:sldId id="279" r:id="rId15"/>
    <p:sldId id="282" r:id="rId16"/>
    <p:sldId id="269" r:id="rId17"/>
    <p:sldId id="276" r:id="rId18"/>
    <p:sldId id="275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0444"/>
    <a:srgbClr val="660066"/>
    <a:srgbClr val="340252"/>
    <a:srgbClr val="184FCA"/>
    <a:srgbClr val="181A3C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722376" y="2688336"/>
            <a:ext cx="7772400" cy="3108960"/>
          </a:xfrm>
        </p:spPr>
        <p:txBody>
          <a:bodyPr anchor="t">
            <a:noAutofit/>
          </a:bodyPr>
          <a:lstStyle>
            <a:lvl1pPr algn="ctr">
              <a:defRPr lang="en-US" sz="6200" b="1" cap="none" spc="0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722376" y="1133856"/>
            <a:ext cx="7772400" cy="1508760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200" b="0">
                <a:solidFill>
                  <a:schemeClr val="tx2">
                    <a:shade val="55000"/>
                  </a:schemeClr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A613C-DE12-4BA7-B959-756B85190CF6}" type="datetimeFigureOut">
              <a:rPr lang="ru-RU"/>
              <a:pPr>
                <a:defRPr/>
              </a:pPr>
              <a:t>26.01.2015</a:t>
            </a:fld>
            <a:endParaRPr lang="ru-RU"/>
          </a:p>
        </p:txBody>
      </p:sp>
      <p:sp>
        <p:nvSpPr>
          <p:cNvPr id="5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D6D5C-D638-48BB-B265-E3653A7AD5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69254-8774-427B-A5F0-D450DDC6435B}" type="datetimeFigureOut">
              <a:rPr lang="ru-RU"/>
              <a:pPr>
                <a:defRPr/>
              </a:pPr>
              <a:t>26.01.2015</a:t>
            </a:fld>
            <a:endParaRPr lang="ru-RU"/>
          </a:p>
        </p:txBody>
      </p:sp>
      <p:sp>
        <p:nvSpPr>
          <p:cNvPr id="5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EF1E4-B029-4D89-B3C2-B2AF38B11B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FC3AB-0022-430F-9DFD-4CD1876C3D2B}" type="datetimeFigureOut">
              <a:rPr lang="ru-RU"/>
              <a:pPr>
                <a:defRPr/>
              </a:pPr>
              <a:t>26.01.2015</a:t>
            </a:fld>
            <a:endParaRPr lang="ru-RU"/>
          </a:p>
        </p:txBody>
      </p:sp>
      <p:sp>
        <p:nvSpPr>
          <p:cNvPr id="5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3E9C9-7055-4D94-B982-EBF026847F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97CC1D-419F-461D-B543-788FD9D285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98CA9-24D0-4A16-BC7E-289F5785B205}" type="datetimeFigureOut">
              <a:rPr lang="ru-RU"/>
              <a:pPr>
                <a:defRPr/>
              </a:pPr>
              <a:t>26.01.2015</a:t>
            </a:fld>
            <a:endParaRPr lang="ru-RU"/>
          </a:p>
        </p:txBody>
      </p:sp>
      <p:sp>
        <p:nvSpPr>
          <p:cNvPr id="5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75BC2-F80B-4AF8-889D-9A55567A03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7"/>
          <p:cNvSpPr/>
          <p:nvPr/>
        </p:nvSpPr>
        <p:spPr>
          <a:xfrm>
            <a:off x="690563" y="491696"/>
            <a:ext cx="7762875" cy="5874608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orbel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77240" y="795996"/>
            <a:ext cx="7589520" cy="3112843"/>
          </a:xfrm>
        </p:spPr>
        <p:txBody>
          <a:bodyPr/>
          <a:lstStyle>
            <a:lvl1pPr algn="ctr">
              <a:buNone/>
              <a:defRPr lang="en-US" sz="6200" b="1" cap="none" spc="0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77240" y="3948552"/>
            <a:ext cx="7589520" cy="1509712"/>
          </a:xfrm>
        </p:spPr>
        <p:txBody>
          <a:bodyPr>
            <a:normAutofit/>
          </a:bodyPr>
          <a:lstStyle>
            <a:lvl1pPr indent="0" algn="ctr">
              <a:buNone/>
              <a:defRPr lang="en-US" sz="22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>
          <a:xfrm>
            <a:off x="762000" y="59594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163E4-5E7A-4995-91DC-22DD7ECE1055}" type="datetimeFigureOut">
              <a:rPr lang="ru-RU"/>
              <a:pPr>
                <a:defRPr/>
              </a:pPr>
              <a:t>26.01.2015</a:t>
            </a:fld>
            <a:endParaRPr lang="ru-RU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59594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6248400" y="59594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E5A828-B65B-459C-8098-4C667FC8CB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7ECD5-AFDD-4630-ADA7-5456C12EA613}" type="datetimeFigureOut">
              <a:rPr lang="ru-RU"/>
              <a:pPr>
                <a:defRPr/>
              </a:pPr>
              <a:t>26.01.2015</a:t>
            </a:fld>
            <a:endParaRPr lang="ru-RU"/>
          </a:p>
        </p:txBody>
      </p:sp>
      <p:sp>
        <p:nvSpPr>
          <p:cNvPr id="6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A4BB1-7F29-426C-95F2-B77F239DD9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965960" y="2785402"/>
            <a:ext cx="5760720" cy="914400"/>
          </a:xfrm>
        </p:spPr>
        <p:txBody>
          <a:bodyPr anchor="ctr">
            <a:noAutofit/>
          </a:bodyPr>
          <a:lstStyle>
            <a:lvl1pPr algn="ctr">
              <a:defRPr sz="3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1600200" y="547468"/>
            <a:ext cx="3383280" cy="639762"/>
          </a:xfrm>
          <a:prstGeom prst="roundRect">
            <a:avLst>
              <a:gd name="adj" fmla="val 6772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1600200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5128846" y="547468"/>
            <a:ext cx="3383280" cy="639762"/>
          </a:xfrm>
          <a:prstGeom prst="roundRect">
            <a:avLst>
              <a:gd name="adj" fmla="val 5673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5128846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A2E30-4C1F-43B4-A916-047BFC8F2025}" type="datetimeFigureOut">
              <a:rPr lang="ru-RU"/>
              <a:pPr>
                <a:defRPr/>
              </a:pPr>
              <a:t>26.01.2015</a:t>
            </a:fld>
            <a:endParaRPr lang="ru-RU"/>
          </a:p>
        </p:txBody>
      </p:sp>
      <p:sp>
        <p:nvSpPr>
          <p:cNvPr id="8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4E7B9-1BD4-4976-8472-3CC23F10B5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71236-780F-421A-BC36-9E0F7037E55F}" type="datetimeFigureOut">
              <a:rPr lang="ru-RU"/>
              <a:pPr>
                <a:defRPr/>
              </a:pPr>
              <a:t>26.01.2015</a:t>
            </a:fld>
            <a:endParaRPr lang="ru-RU"/>
          </a:p>
        </p:txBody>
      </p:sp>
      <p:sp>
        <p:nvSpPr>
          <p:cNvPr id="4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211EA-155D-4A6D-B77A-18AEF841A5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CD277-588E-4AFE-BF0F-97DEA4179E14}" type="datetimeFigureOut">
              <a:rPr lang="ru-RU"/>
              <a:pPr>
                <a:defRPr/>
              </a:pPr>
              <a:t>26.01.2015</a:t>
            </a:fld>
            <a:endParaRPr lang="ru-RU"/>
          </a:p>
        </p:txBody>
      </p:sp>
      <p:sp>
        <p:nvSpPr>
          <p:cNvPr id="3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4BEE9-A364-44CA-972C-76560DBD08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828801" y="2888565"/>
            <a:ext cx="5486400" cy="914400"/>
          </a:xfrm>
        </p:spPr>
        <p:txBody>
          <a:bodyPr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l">
              <a:defRPr sz="28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590800" y="602566"/>
            <a:ext cx="5943600" cy="5486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 rot="16200000">
            <a:off x="-859303" y="2888566"/>
            <a:ext cx="5486400" cy="914400"/>
          </a:xfrm>
        </p:spPr>
        <p:txBody>
          <a:bodyPr lIns="91440" rIns="91440"/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2F347-5C71-49A2-965A-0B28C76D4AED}" type="datetimeFigureOut">
              <a:rPr lang="ru-RU"/>
              <a:pPr>
                <a:defRPr/>
              </a:pPr>
              <a:t>26.01.2015</a:t>
            </a:fld>
            <a:endParaRPr lang="ru-RU"/>
          </a:p>
        </p:txBody>
      </p:sp>
      <p:sp>
        <p:nvSpPr>
          <p:cNvPr id="6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A9EFB-6130-470B-A9F4-CC4D622031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7"/>
          <p:cNvSpPr/>
          <p:nvPr/>
        </p:nvSpPr>
        <p:spPr>
          <a:xfrm>
            <a:off x="4740275" y="795338"/>
            <a:ext cx="3960813" cy="5294312"/>
          </a:xfrm>
          <a:prstGeom prst="roundRect">
            <a:avLst>
              <a:gd name="adj" fmla="val 3541"/>
            </a:avLst>
          </a:prstGeom>
          <a:solidFill>
            <a:srgbClr val="FFFFFF">
              <a:alpha val="40000"/>
            </a:srgb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277728" y="3501743"/>
            <a:ext cx="3200400" cy="1143000"/>
          </a:xfrm>
        </p:spPr>
        <p:txBody>
          <a:bodyPr anchor="t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ctr">
              <a:buNone/>
              <a:defRPr sz="26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527537" y="821202"/>
            <a:ext cx="4550899" cy="5215597"/>
          </a:xfrm>
          <a:prstGeom prst="roundRect">
            <a:avLst>
              <a:gd name="adj" fmla="val 622"/>
            </a:avLst>
          </a:prstGeom>
          <a:solidFill>
            <a:schemeClr val="bg1">
              <a:lumMod val="85000"/>
            </a:schemeClr>
          </a:solidFill>
          <a:ln w="101600">
            <a:solidFill>
              <a:srgbClr val="FFFFFF"/>
            </a:solidFill>
            <a:miter lim="800000"/>
          </a:ln>
          <a:effectLst>
            <a:outerShdw blurRad="65000" dist="25000" dir="5400000" algn="t" rotWithShape="0">
              <a:schemeClr val="bg2">
                <a:shade val="30000"/>
                <a:satMod val="250000"/>
                <a:alpha val="85000"/>
              </a:schemeClr>
            </a:outerShdw>
          </a:effectLst>
          <a:scene3d>
            <a:camera prst="orthographicFront"/>
            <a:lightRig rig="soft" dir="t">
              <a:rot lat="0" lon="0" rev="20100000"/>
            </a:lightRig>
          </a:scene3d>
          <a:sp3d contourW="3810">
            <a:bevelT w="95250" h="25400"/>
            <a:contourClr>
              <a:schemeClr val="bg2">
                <a:shade val="45000"/>
                <a:satMod val="145000"/>
              </a:schemeClr>
            </a:contourClr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>
            <a:lvl1pPr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277728" y="1600200"/>
            <a:ext cx="3200400" cy="1825343"/>
          </a:xfrm>
        </p:spPr>
        <p:txBody>
          <a:bodyPr bIns="0" anchor="b">
            <a:normAutofit/>
          </a:bodyPr>
          <a:lstStyle>
            <a:lvl1pPr marL="0" marR="0" indent="0" algn="ctr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23186-039D-4E4C-AFC4-F297E4BB331A}" type="datetimeFigureOut">
              <a:rPr lang="ru-RU"/>
              <a:pPr>
                <a:defRPr/>
              </a:pPr>
              <a:t>26.01.2015</a:t>
            </a:fld>
            <a:endParaRPr lang="ru-RU"/>
          </a:p>
        </p:txBody>
      </p:sp>
      <p:sp>
        <p:nvSpPr>
          <p:cNvPr id="7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3FB8A-1E69-4B11-94CA-79E4E1479D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342900" y="228600"/>
            <a:ext cx="8458200" cy="6400800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orbel"/>
            </a:endParaRPr>
          </a:p>
        </p:txBody>
      </p:sp>
      <p:sp>
        <p:nvSpPr>
          <p:cNvPr id="1029" name="Rectangle 10"/>
          <p:cNvSpPr>
            <a:spLocks noGrp="1"/>
          </p:cNvSpPr>
          <p:nvPr>
            <p:ph type="title"/>
          </p:nvPr>
        </p:nvSpPr>
        <p:spPr bwMode="auto">
          <a:xfrm>
            <a:off x="457200" y="3048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0" name="Rectangle 11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15063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lang="en-US" sz="1000" b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pPr>
              <a:defRPr/>
            </a:pPr>
            <a:fld id="{021541E8-B476-484E-8F06-C9D33398EF78}" type="datetimeFigureOut">
              <a:rPr lang="ru-RU"/>
              <a:pPr>
                <a:defRPr/>
              </a:pPr>
              <a:t>26.01.2015</a:t>
            </a:fld>
            <a:endParaRPr lang="ru-RU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15063"/>
            <a:ext cx="2895600" cy="365125"/>
          </a:xfrm>
          <a:prstGeom prst="rect">
            <a:avLst/>
          </a:prstGeom>
        </p:spPr>
        <p:txBody>
          <a:bodyPr anchor="b" anchorCtr="0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en-US" sz="1000" b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15063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lang="en-US" sz="1000" b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pPr>
              <a:defRPr/>
            </a:pPr>
            <a:fld id="{35F7AD67-8D7D-4FFA-A0C5-28C31F744E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698" r:id="rId2"/>
    <p:sldLayoutId id="2147483700" r:id="rId3"/>
    <p:sldLayoutId id="2147483697" r:id="rId4"/>
    <p:sldLayoutId id="2147483696" r:id="rId5"/>
    <p:sldLayoutId id="2147483695" r:id="rId6"/>
    <p:sldLayoutId id="2147483694" r:id="rId7"/>
    <p:sldLayoutId id="2147483693" r:id="rId8"/>
    <p:sldLayoutId id="2147483701" r:id="rId9"/>
    <p:sldLayoutId id="2147483692" r:id="rId10"/>
    <p:sldLayoutId id="2147483691" r:id="rId11"/>
    <p:sldLayoutId id="2147483702" r:id="rId12"/>
  </p:sldLayoutIdLst>
  <p:txStyles>
    <p:titleStyle>
      <a:defPPr>
        <a:defRPr sz="4400">
          <a:solidFill>
            <a:schemeClr val="tx2">
              <a:shade val="80000"/>
              <a:satMod val="150000"/>
            </a:schemeClr>
          </a:solidFill>
          <a:latin typeface="+mj-lt"/>
          <a:ea typeface="+mj-ea"/>
          <a:cs typeface="+mj-cs"/>
        </a:defRPr>
      </a:defPPr>
      <a:lvl1pPr algn="ctr" rtl="0" eaLnBrk="0" fontAlgn="base" hangingPunct="0">
        <a:spcBef>
          <a:spcPct val="0"/>
        </a:spcBef>
        <a:spcAft>
          <a:spcPct val="0"/>
        </a:spcAft>
        <a:defRPr lang="en-US" sz="5300" b="1" kern="1200" dirty="0">
          <a:solidFill>
            <a:srgbClr val="171B73"/>
          </a:solidFill>
          <a:latin typeface="+mj-lt"/>
          <a:ea typeface="+mj-lt"/>
          <a:cs typeface="+mj-lt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300" b="1">
          <a:solidFill>
            <a:srgbClr val="171B73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300" b="1">
          <a:solidFill>
            <a:srgbClr val="171B73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300" b="1">
          <a:solidFill>
            <a:srgbClr val="171B73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300" b="1">
          <a:solidFill>
            <a:srgbClr val="171B73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5300" b="1">
          <a:solidFill>
            <a:srgbClr val="171B73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5300" b="1">
          <a:solidFill>
            <a:srgbClr val="171B73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5300" b="1">
          <a:solidFill>
            <a:srgbClr val="171B73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5300" b="1">
          <a:solidFill>
            <a:srgbClr val="171B73"/>
          </a:solidFill>
          <a:latin typeface="Times New Roman" pitchFamily="18" charset="0"/>
          <a:cs typeface="Times New Roman" pitchFamily="18" charset="0"/>
        </a:defRPr>
      </a:lvl9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45720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758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1031875" indent="-228600" algn="l" rtl="0" eaLnBrk="0" fontAlgn="base" hangingPunct="0">
        <a:spcBef>
          <a:spcPct val="20000"/>
        </a:spcBef>
        <a:spcAft>
          <a:spcPct val="0"/>
        </a:spcAft>
        <a:buClr>
          <a:srgbClr val="C43D1F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296988" indent="-228600" algn="l" rtl="0" eaLnBrk="0" fontAlgn="base" hangingPunct="0">
        <a:spcBef>
          <a:spcPct val="20000"/>
        </a:spcBef>
        <a:spcAft>
          <a:spcPct val="0"/>
        </a:spcAft>
        <a:buClr>
          <a:srgbClr val="B42469"/>
        </a:buClr>
        <a:buFont typeface="Wingdings 2" pitchFamily="18" charset="2"/>
        <a:buChar char=""/>
        <a:defRPr>
          <a:solidFill>
            <a:schemeClr val="tx1"/>
          </a:solidFill>
          <a:latin typeface="+mn-lt"/>
          <a:ea typeface="+mn-lt"/>
          <a:cs typeface="+mn-lt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7B309B"/>
        </a:buClr>
        <a:buFont typeface="Wingdings 2" pitchFamily="18" charset="2"/>
        <a:buChar char=""/>
        <a:defRPr>
          <a:solidFill>
            <a:schemeClr val="tx1"/>
          </a:solidFill>
          <a:latin typeface="+mn-lt"/>
          <a:ea typeface="+mn-lt"/>
          <a:cs typeface="+mn-lt"/>
        </a:defRPr>
      </a:lvl5pPr>
      <a:lvl6pPr marL="1810512" indent="-228600" algn="l" eaLnBrk="1" hangingPunct="1">
        <a:buClr>
          <a:schemeClr val="accent6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207568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340864" indent="-228600" algn="l" eaLnBrk="1" hangingPunct="1">
        <a:buClr>
          <a:schemeClr val="accent2"/>
        </a:buClr>
        <a:buFont typeface="Wingdings 2" pitchFamily="18" charset="2"/>
        <a:buChar char=""/>
        <a:defRPr sz="1600" baseline="0">
          <a:latin typeface="+mn-lt"/>
        </a:defRPr>
      </a:lvl8pPr>
      <a:lvl9pPr marL="2596896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ru-RU" sz="5300">
                <a:ln>
                  <a:noFill/>
                </a:ln>
                <a:solidFill>
                  <a:srgbClr val="171B73"/>
                </a:solidFill>
                <a:effectLst/>
              </a:rPr>
              <a:t>Урок математики.</a:t>
            </a:r>
          </a:p>
        </p:txBody>
      </p:sp>
      <p:sp>
        <p:nvSpPr>
          <p:cNvPr id="14338" name="Rectangle 3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t"/>
          <a:lstStyle/>
          <a:p>
            <a:pPr marL="184150"/>
            <a:endParaRPr lang="ru-RU" sz="28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AutoShape 2"/>
          <p:cNvSpPr>
            <a:spLocks noChangeArrowheads="1"/>
          </p:cNvSpPr>
          <p:nvPr/>
        </p:nvSpPr>
        <p:spPr bwMode="auto">
          <a:xfrm>
            <a:off x="365125" y="303213"/>
            <a:ext cx="7650163" cy="1768475"/>
          </a:xfrm>
          <a:prstGeom prst="foldedCorner">
            <a:avLst>
              <a:gd name="adj" fmla="val 12500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i="1">
                <a:solidFill>
                  <a:schemeClr val="bg2"/>
                </a:solidFill>
                <a:latin typeface="Comic Sans MS" pitchFamily="66" charset="0"/>
              </a:rPr>
              <a:t>Решите задачу.</a:t>
            </a:r>
            <a:endParaRPr lang="ru-RU" sz="2400" b="1">
              <a:solidFill>
                <a:schemeClr val="bg2"/>
              </a:solidFill>
              <a:latin typeface="Comic Sans MS" pitchFamily="66" charset="0"/>
            </a:endParaRPr>
          </a:p>
          <a:p>
            <a:pPr algn="ctr"/>
            <a:r>
              <a:rPr lang="ru-RU" sz="2400" b="1">
                <a:solidFill>
                  <a:schemeClr val="folHlink"/>
                </a:solidFill>
                <a:latin typeface="Comic Sans MS" pitchFamily="66" charset="0"/>
              </a:rPr>
              <a:t>6 красных и 4 зеленых яблока </a:t>
            </a:r>
          </a:p>
          <a:p>
            <a:pPr algn="ctr"/>
            <a:r>
              <a:rPr lang="ru-RU" sz="2400" b="1">
                <a:solidFill>
                  <a:schemeClr val="folHlink"/>
                </a:solidFill>
                <a:latin typeface="Comic Sans MS" pitchFamily="66" charset="0"/>
              </a:rPr>
              <a:t>разложите поровну на две тарелки. </a:t>
            </a:r>
          </a:p>
          <a:p>
            <a:pPr algn="ctr"/>
            <a:r>
              <a:rPr lang="ru-RU" sz="2400" b="1">
                <a:solidFill>
                  <a:schemeClr val="folHlink"/>
                </a:solidFill>
                <a:latin typeface="Comic Sans MS" pitchFamily="66" charset="0"/>
              </a:rPr>
              <a:t>Сколько яблок положили на каждую тарелку?</a:t>
            </a:r>
          </a:p>
        </p:txBody>
      </p:sp>
      <p:pic>
        <p:nvPicPr>
          <p:cNvPr id="34819" name="Picture 3" descr="J03448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1788" y="2716213"/>
            <a:ext cx="966787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0" name="Picture 4" descr="Рисунок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5275" y="3863975"/>
            <a:ext cx="9826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1" name="Picture 5" descr="J03448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20800" y="2655888"/>
            <a:ext cx="966788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2" name="Picture 6" descr="J03448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28863" y="2700338"/>
            <a:ext cx="966787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3" name="Picture 7" descr="J03448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95663" y="2700338"/>
            <a:ext cx="966787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4" name="Picture 8" descr="J03448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22788" y="2670175"/>
            <a:ext cx="966787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5" name="Picture 9" descr="J03448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99100" y="2624138"/>
            <a:ext cx="966788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6" name="Picture 10" descr="Рисунок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98575" y="3830638"/>
            <a:ext cx="9826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7" name="Picture 11" descr="Рисунок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22513" y="3802063"/>
            <a:ext cx="982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8" name="Picture 12" descr="Рисунок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28988" y="3800475"/>
            <a:ext cx="982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8" name="Picture 13" descr="Мешок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0162" t="28131" r="42818" b="22162"/>
          <a:stretch>
            <a:fillRect/>
          </a:stretch>
        </p:blipFill>
        <p:spPr bwMode="auto">
          <a:xfrm>
            <a:off x="2525713" y="1538288"/>
            <a:ext cx="4119562" cy="424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9" name="Picture 14" descr="тарелка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0807" t="26666" r="26141" b="48581"/>
          <a:stretch>
            <a:fillRect/>
          </a:stretch>
        </p:blipFill>
        <p:spPr bwMode="auto">
          <a:xfrm>
            <a:off x="0" y="5697538"/>
            <a:ext cx="3540125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0" name="Picture 15" descr="тарелка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0807" t="26666" r="26141" b="48581"/>
          <a:stretch>
            <a:fillRect/>
          </a:stretch>
        </p:blipFill>
        <p:spPr bwMode="auto">
          <a:xfrm>
            <a:off x="5603875" y="5697538"/>
            <a:ext cx="3540125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3.33333E-6 L 0.41493 0.14213 " pathEditMode="relative" ptsTypes="AA">
                                      <p:cBhvr>
                                        <p:cTn id="6" dur="20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7.40741E-7 L 0.29827 0.09121 " pathEditMode="relative" ptsTypes="AA">
                                      <p:cBhvr>
                                        <p:cTn id="8" dur="20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11111E-6 5.92593E-6 L 0.23159 0.07339 " pathEditMode="relative" ptsTypes="AA">
                                      <p:cBhvr>
                                        <p:cTn id="10" dur="2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83333E-6 2.22222E-6 L 0.0882 0.11759 " pathEditMode="relative" ptsTypes="AA">
                                      <p:cBhvr>
                                        <p:cTn id="12" dur="20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94444E-6 2.59259E-6 L -0.01511 0.17338 " pathEditMode="relative" ptsTypes="AA">
                                      <p:cBhvr>
                                        <p:cTn id="14" dur="20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46945E-18 L -0.13819 0.19121 " pathEditMode="relative" ptsTypes="AA">
                                      <p:cBhvr>
                                        <p:cTn id="16" dur="20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7037E-6 L 0.425 -0.0088 " pathEditMode="relative" ptsTypes="AA">
                                      <p:cBhvr>
                                        <p:cTn id="18" dur="2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4.81481E-6 L 0.33664 0.00463 " pathEditMode="relative" ptsTypes="AA">
                                      <p:cBhvr>
                                        <p:cTn id="20" dur="20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4.44444E-6 L 0.21996 0.05324 " pathEditMode="relative" ptsTypes="AA">
                                      <p:cBhvr>
                                        <p:cTn id="22" dur="2000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3.7037E-6 L 0.12986 0.05555 " pathEditMode="relative" ptsTypes="AA">
                                      <p:cBhvr>
                                        <p:cTn id="24" dur="20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ChangeArrowheads="1"/>
          </p:cNvSpPr>
          <p:nvPr/>
        </p:nvSpPr>
        <p:spPr bwMode="auto">
          <a:xfrm>
            <a:off x="365125" y="303213"/>
            <a:ext cx="7650163" cy="1768475"/>
          </a:xfrm>
          <a:prstGeom prst="foldedCorner">
            <a:avLst>
              <a:gd name="adj" fmla="val 12500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i="1">
                <a:solidFill>
                  <a:schemeClr val="bg2"/>
                </a:solidFill>
                <a:latin typeface="Comic Sans MS" pitchFamily="66" charset="0"/>
              </a:rPr>
              <a:t>Решите задачу.</a:t>
            </a:r>
            <a:endParaRPr lang="ru-RU" sz="2400" b="1">
              <a:solidFill>
                <a:schemeClr val="bg2"/>
              </a:solidFill>
              <a:latin typeface="Comic Sans MS" pitchFamily="66" charset="0"/>
            </a:endParaRPr>
          </a:p>
          <a:p>
            <a:pPr algn="ctr"/>
            <a:r>
              <a:rPr lang="ru-RU" sz="2400" b="1">
                <a:solidFill>
                  <a:schemeClr val="folHlink"/>
                </a:solidFill>
                <a:latin typeface="Comic Sans MS" pitchFamily="66" charset="0"/>
              </a:rPr>
              <a:t>6 красных и 4 зеленых яблока </a:t>
            </a:r>
          </a:p>
          <a:p>
            <a:pPr algn="ctr"/>
            <a:r>
              <a:rPr lang="ru-RU" sz="2400" b="1">
                <a:solidFill>
                  <a:schemeClr val="folHlink"/>
                </a:solidFill>
                <a:latin typeface="Comic Sans MS" pitchFamily="66" charset="0"/>
              </a:rPr>
              <a:t>разложите поровну на две тарелки. </a:t>
            </a:r>
          </a:p>
          <a:p>
            <a:pPr algn="ctr"/>
            <a:r>
              <a:rPr lang="ru-RU" sz="2400" b="1">
                <a:solidFill>
                  <a:schemeClr val="folHlink"/>
                </a:solidFill>
                <a:latin typeface="Comic Sans MS" pitchFamily="66" charset="0"/>
              </a:rPr>
              <a:t>Сколько яблок положили на каждую тарелку?</a:t>
            </a:r>
          </a:p>
        </p:txBody>
      </p:sp>
      <p:pic>
        <p:nvPicPr>
          <p:cNvPr id="35843" name="Picture 3" descr="J03448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3625" y="3921125"/>
            <a:ext cx="966788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4" name="Picture 4" descr="Рисунок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57650" y="3954463"/>
            <a:ext cx="9826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5" descr="тарелка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0807" t="26666" r="26141" b="48581"/>
          <a:stretch>
            <a:fillRect/>
          </a:stretch>
        </p:blipFill>
        <p:spPr bwMode="auto">
          <a:xfrm>
            <a:off x="5603875" y="5697538"/>
            <a:ext cx="3540125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6" descr="тарелка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0807" t="26666" r="26141" b="48581"/>
          <a:stretch>
            <a:fillRect/>
          </a:stretch>
        </p:blipFill>
        <p:spPr bwMode="auto">
          <a:xfrm>
            <a:off x="0" y="5697538"/>
            <a:ext cx="3540125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7" name="Picture 7" descr="J03448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6100" y="3295650"/>
            <a:ext cx="966788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8" name="Picture 8" descr="J03448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86150" y="4211638"/>
            <a:ext cx="966788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9" name="Picture 9" descr="J03448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70300" y="3979863"/>
            <a:ext cx="966788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50" name="Picture 10" descr="J03448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98963" y="2425700"/>
            <a:ext cx="966787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51" name="Picture 11" descr="J03448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5" y="4252913"/>
            <a:ext cx="966788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52" name="Picture 12" descr="Рисунок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67225" y="4119563"/>
            <a:ext cx="9826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53" name="Picture 13" descr="Рисунок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56138" y="4289425"/>
            <a:ext cx="982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54" name="Picture 14" descr="Рисунок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9525" y="3967163"/>
            <a:ext cx="10747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55" name="AutoShape 15"/>
          <p:cNvSpPr>
            <a:spLocks noChangeArrowheads="1"/>
          </p:cNvSpPr>
          <p:nvPr/>
        </p:nvSpPr>
        <p:spPr bwMode="auto">
          <a:xfrm>
            <a:off x="838200" y="0"/>
            <a:ext cx="7483475" cy="2011363"/>
          </a:xfrm>
          <a:prstGeom prst="horizontalScroll">
            <a:avLst>
              <a:gd name="adj" fmla="val 12500"/>
            </a:avLst>
          </a:prstGeom>
          <a:solidFill>
            <a:srgbClr val="EDD8CB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6600" b="1">
                <a:solidFill>
                  <a:schemeClr val="folHlink"/>
                </a:solidFill>
                <a:latin typeface="Comic Sans MS" pitchFamily="66" charset="0"/>
              </a:rPr>
              <a:t>(6+4):2=10:2=5</a:t>
            </a:r>
          </a:p>
        </p:txBody>
      </p:sp>
      <p:pic>
        <p:nvPicPr>
          <p:cNvPr id="25615" name="Picture 16" descr="Мешок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0162" t="28131" r="42818" b="22162"/>
          <a:stretch>
            <a:fillRect/>
          </a:stretch>
        </p:blipFill>
        <p:spPr bwMode="auto">
          <a:xfrm>
            <a:off x="2525713" y="1538288"/>
            <a:ext cx="4119562" cy="424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805 -0.06991 C 0.08715 -0.21297 0.10607 -0.35648 0.1085 -0.41806 C 0.11007 -0.47871 0.12014 -0.43473 0.07951 -0.43912 C 0.03941 -0.44329 -0.07118 -0.44838 -0.13334 -0.44422 C -0.19532 -0.43982 -0.2467 -0.43056 -0.29167 -0.41273 C -0.33664 -0.39491 -0.38125 -0.36088 -0.40295 -0.3382 C -0.42518 -0.31551 -0.41893 -0.29954 -0.42448 -0.27639 C -0.43039 -0.25324 -0.43438 -0.22269 -0.43889 -0.19815 C -0.4441 -0.17408 -0.45417 -0.16968 -0.45348 -0.1294 C -0.45278 -0.08866 -0.4441 -0.0007 -0.43195 0.04398 C -0.41997 0.08796 -0.39601 0.11041 -0.38195 0.13518 C -0.36771 0.15995 -0.35851 0.17592 -0.34896 0.19213 " pathEditMode="relative" rAng="0" ptsTypes="aaaaaaaaaaaA">
                                      <p:cBhvr>
                                        <p:cTn id="6" dur="20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5" y="-7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566 0.01643 C -0.04722 -0.11968 -0.04843 -0.25602 -0.04566 -0.31922 C -0.04288 -0.38241 -0.05486 -0.34931 -0.02864 -0.36181 C -0.00243 -0.37454 0.07014 -0.39468 0.11198 -0.39537 C 0.15365 -0.39584 0.19028 -0.38611 0.22205 -0.36621 C 0.25365 -0.3463 0.28421 -0.31505 0.30174 -0.27593 C 0.3191 -0.23727 0.32778 -0.17709 0.32639 -0.13195 C 0.32518 -0.08727 0.30191 -0.05116 0.29393 -0.00602 C 0.28612 0.03865 0.2875 0.08912 0.279 0.13819 C 0.27049 0.18703 0.2507 0.2412 0.24289 0.2868 C 0.2349 0.3324 0.23299 0.37176 0.2316 0.41134 " pathEditMode="relative" rAng="0" ptsTypes="aaaaaaaaaaA">
                                      <p:cBhvr>
                                        <p:cTn id="8" dur="20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" y="-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823 -0.03588 C -0.0717 -0.14236 -0.02552 -0.24838 -0.00104 -0.30093 C 0.02326 -0.35347 0.01823 -0.30463 0.02778 -0.34977 C 0.03698 -0.39537 0.06267 -0.52732 0.05625 -0.57269 C 0.05017 -0.61783 0.02986 -0.61227 -0.01042 -0.62176 C -0.05122 -0.63102 -0.13872 -0.63542 -0.18785 -0.62824 C -0.23698 -0.6206 -0.27049 -0.61158 -0.30486 -0.575 C -0.33889 -0.53866 -0.37743 -0.46829 -0.39358 -0.40996 C -0.40903 -0.35185 -0.40781 -0.28148 -0.40052 -0.22523 C -0.39358 -0.16875 -0.36806 -0.13681 -0.35052 -0.0713 C -0.33316 -0.00579 -0.31424 0.08171 -0.29531 0.16967 " pathEditMode="relative" rAng="0" ptsTypes="aaaaaaaaaaA">
                                      <p:cBhvr>
                                        <p:cTn id="11" dur="20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" y="-197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834 -0.15741 C 0.03559 -0.26967 0.01285 -0.38125 0.00174 -0.43079 C -0.00937 -0.48032 -0.00659 -0.44028 -0.00833 -0.45463 C -0.01007 -0.46921 -0.01198 -0.50092 -0.00833 -0.51829 C -0.00468 -0.53426 -0.01962 -0.54143 0.01337 -0.55532 C 0.04636 -0.56944 0.14393 -0.59653 0.19011 -0.60092 C 0.23629 -0.60509 0.26459 -0.60301 0.29011 -0.58333 C 0.31563 -0.56342 0.3342 -0.525 0.34341 -0.48241 C 0.35261 -0.43912 0.34966 -0.36481 0.34497 -0.32616 C 0.34028 -0.2868 0.33976 -0.32616 0.31511 -0.24838 C 0.29045 -0.17106 0.24358 -0.01574 0.1967 0.14005 " pathEditMode="relative" rAng="0" ptsTypes="aaaaaaaaaaA">
                                      <p:cBhvr>
                                        <p:cTn id="13" dur="20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" y="-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931 0.05023 C -0.11493 -0.14537 -0.08091 -0.34167 -0.0717 -0.425 C -0.06181 -0.50625 -0.05695 -0.44769 -0.09028 -0.45463 C -0.12205 -0.46065 -0.20417 -0.45926 -0.25729 -0.46135 C -0.31233 -0.4632 -0.36354 -0.47246 -0.41354 -0.46598 C -0.46285 -0.45973 -0.52066 -0.44607 -0.55278 -0.42315 C -0.58438 -0.40047 -0.60382 -0.35926 -0.60382 -0.32686 C -0.60382 -0.29584 -0.56025 -0.25787 -0.54966 -0.23542 C -0.53924 -0.21204 -0.54792 -0.21412 -0.54028 -0.19028 C -0.53438 -0.16736 -0.52483 -0.13264 -0.50972 -0.09514 C -0.49427 -0.05834 -0.46545 -0.00232 -0.45 0.0331 C -0.43507 0.06921 -0.42622 0.09328 -0.41684 0.12199 " pathEditMode="relative" rAng="0" ptsTypes="aaaaaaaaaaaA">
                                      <p:cBhvr>
                                        <p:cTn id="16" dur="20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1" y="-242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.08149 C 0.03333 -0.13541 0.06736 -0.35162 0.08489 -0.44629 C 0.10225 -0.54004 0.09062 -0.4787 0.10416 -0.48611 C 0.11788 -0.49467 0.14027 -0.49305 0.16684 -0.49213 C 0.19357 -0.49097 0.23715 -0.4875 0.26406 -0.48055 C 0.29097 -0.47453 0.30763 -0.46458 0.32829 -0.45324 C 0.34913 -0.44166 0.37448 -0.43264 0.38819 -0.41273 C 0.40173 -0.39328 0.40659 -0.375 0.41059 -0.33518 C 0.41458 -0.29606 0.4085 -0.25856 0.41198 -0.17685 C 0.41579 -0.09583 0.42448 0.02894 0.43333 0.15371 " pathEditMode="relative" rAng="0" ptsTypes="aaaaaaaaaA">
                                      <p:cBhvr>
                                        <p:cTn id="18" dur="2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7" y="-2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132 -0.03727 C 0.09861 -0.2257 0.15573 -0.41389 0.15746 -0.49468 C 0.15903 -0.57524 0.09861 -0.51829 0.05121 -0.52246 C 0.00555 -0.52709 -0.06823 -0.53102 -0.12083 -0.52037 C -0.17361 -0.51042 -0.23351 -0.4801 -0.26424 -0.46112 C -0.29497 -0.44167 -0.29531 -0.43982 -0.30486 -0.40556 C -0.31441 -0.37107 -0.33177 -0.31806 -0.32118 -0.25417 C -0.31042 -0.19028 -0.26111 -0.09051 -0.24011 -0.02153 C -0.21892 0.04745 -0.20174 0.12893 -0.1941 0.15949 " pathEditMode="relative" rAng="0" ptsTypes="aaaaaaaaA">
                                      <p:cBhvr>
                                        <p:cTn id="21" dur="2000" fill="hold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8" y="-171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35 -0.17315 C 0.0941 -0.34444 0.10503 -0.51551 0.12934 -0.58796 C 0.15364 -0.66041 0.19514 -0.61828 0.22934 -0.60879 C 0.26337 -0.5993 0.30816 -0.58217 0.33368 -0.53055 C 0.35937 -0.47963 0.37396 -0.35555 0.38281 -0.30162 C 0.39184 -0.24768 0.38142 -0.25139 0.3875 -0.2074 C 0.39357 -0.16365 0.40746 -0.08889 0.4184 -0.03773 C 0.42916 0.0132 0.44288 0.05996 0.45208 0.09954 C 0.46128 0.13912 0.47031 0.18519 0.47378 0.19815 C 0.47743 0.21088 0.47535 0.19283 0.47378 0.17523 " pathEditMode="relative" rAng="0" ptsTypes="aaaaaaaaaA">
                                      <p:cBhvr>
                                        <p:cTn id="23" dur="20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" y="-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836 -0.02639 C -0.03975 -0.25949 -0.04062 -0.49329 -0.07326 -0.59375 C -0.10538 -0.69421 -0.18437 -0.64329 -0.23385 -0.63217 C -0.2835 -0.6206 -0.33645 -0.5618 -0.37083 -0.52546 C -0.40555 -0.48912 -0.42395 -0.45185 -0.44201 -0.41458 C -0.46024 -0.37708 -0.47083 -0.33264 -0.47899 -0.30139 C -0.48732 -0.2706 -0.4927 -0.27315 -0.49236 -0.22685 C -0.49166 -0.18079 -0.49704 -0.08866 -0.47621 -0.02454 C -0.45503 0.04005 -0.3842 0.12871 -0.36545 0.15926 " pathEditMode="relative" rAng="0" ptsTypes="aaaaaaaaA">
                                      <p:cBhvr>
                                        <p:cTn id="26" dur="20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9" y="-241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944 -0.03079 C 0.0783 -0.20695 0.08732 -0.38287 0.1033 -0.45347 C 0.11909 -0.52431 0.14357 -0.45695 0.16545 -0.45556 C 0.18732 -0.45394 0.20607 -0.46713 0.23455 -0.44584 C 0.26302 -0.42454 0.31024 -0.3757 0.33611 -0.32755 C 0.36215 -0.2794 0.3776 -0.21736 0.39027 -0.15695 C 0.40312 -0.09653 0.4243 -0.04097 0.41215 0.03541 C 0.4 0.1118 0.35868 0.20625 0.31718 0.30116 " pathEditMode="relative" rAng="0" ptsTypes="aaaaaaaA">
                                      <p:cBhvr>
                                        <p:cTn id="28" dur="20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" y="-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58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 animBg="1"/>
      <p:bldP spid="3585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ChangeArrowheads="1"/>
          </p:cNvSpPr>
          <p:nvPr/>
        </p:nvSpPr>
        <p:spPr bwMode="auto">
          <a:xfrm>
            <a:off x="365125" y="303213"/>
            <a:ext cx="7650163" cy="1768475"/>
          </a:xfrm>
          <a:prstGeom prst="foldedCorner">
            <a:avLst>
              <a:gd name="adj" fmla="val 12500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i="1">
                <a:solidFill>
                  <a:schemeClr val="bg2"/>
                </a:solidFill>
                <a:latin typeface="Comic Sans MS" pitchFamily="66" charset="0"/>
              </a:rPr>
              <a:t>Решите задачу.</a:t>
            </a:r>
            <a:endParaRPr lang="ru-RU" sz="2400" b="1">
              <a:solidFill>
                <a:schemeClr val="bg2"/>
              </a:solidFill>
              <a:latin typeface="Comic Sans MS" pitchFamily="66" charset="0"/>
            </a:endParaRPr>
          </a:p>
          <a:p>
            <a:pPr algn="ctr"/>
            <a:r>
              <a:rPr lang="ru-RU" sz="2400" b="1">
                <a:solidFill>
                  <a:schemeClr val="folHlink"/>
                </a:solidFill>
                <a:latin typeface="Comic Sans MS" pitchFamily="66" charset="0"/>
              </a:rPr>
              <a:t>6 красных и 4 зеленых яблока </a:t>
            </a:r>
          </a:p>
          <a:p>
            <a:pPr algn="ctr"/>
            <a:r>
              <a:rPr lang="ru-RU" sz="2400" b="1">
                <a:solidFill>
                  <a:schemeClr val="folHlink"/>
                </a:solidFill>
                <a:latin typeface="Comic Sans MS" pitchFamily="66" charset="0"/>
              </a:rPr>
              <a:t>разложите поровну на две тарелки. </a:t>
            </a:r>
          </a:p>
          <a:p>
            <a:pPr algn="ctr"/>
            <a:r>
              <a:rPr lang="ru-RU" sz="2400" b="1">
                <a:solidFill>
                  <a:schemeClr val="folHlink"/>
                </a:solidFill>
                <a:latin typeface="Comic Sans MS" pitchFamily="66" charset="0"/>
              </a:rPr>
              <a:t>Сколько яблок положили на каждую тарелку?</a:t>
            </a:r>
          </a:p>
        </p:txBody>
      </p:sp>
      <p:pic>
        <p:nvPicPr>
          <p:cNvPr id="26626" name="Picture 3" descr="тарелка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0807" t="26666" r="26141" b="48581"/>
          <a:stretch>
            <a:fillRect/>
          </a:stretch>
        </p:blipFill>
        <p:spPr bwMode="auto">
          <a:xfrm>
            <a:off x="0" y="5697538"/>
            <a:ext cx="3540125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7" name="Picture 4" descr="тарелка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0807" t="26666" r="26141" b="48581"/>
          <a:stretch>
            <a:fillRect/>
          </a:stretch>
        </p:blipFill>
        <p:spPr bwMode="auto">
          <a:xfrm>
            <a:off x="5603875" y="5697538"/>
            <a:ext cx="3540125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9" name="Picture 5" descr="J034487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1788" y="2716213"/>
            <a:ext cx="966787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0" name="Picture 6" descr="Рисунок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5275" y="3863975"/>
            <a:ext cx="9826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1" name="Picture 7" descr="J034487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20800" y="2655888"/>
            <a:ext cx="966788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2" name="Picture 8" descr="J034487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28863" y="2700338"/>
            <a:ext cx="966787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3" name="Picture 9" descr="J034487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95663" y="2700338"/>
            <a:ext cx="966787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4" name="Picture 10" descr="J034487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22788" y="2670175"/>
            <a:ext cx="966787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5" name="Picture 11" descr="J034487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99100" y="2624138"/>
            <a:ext cx="966788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6" name="Picture 12" descr="Рисунок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98575" y="3830638"/>
            <a:ext cx="9826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7" name="Picture 13" descr="Рисунок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22513" y="3802063"/>
            <a:ext cx="982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8" name="Picture 14" descr="Рисунок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28988" y="3800475"/>
            <a:ext cx="982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79" name="AutoShape 15"/>
          <p:cNvSpPr>
            <a:spLocks noChangeArrowheads="1"/>
          </p:cNvSpPr>
          <p:nvPr/>
        </p:nvSpPr>
        <p:spPr bwMode="auto">
          <a:xfrm>
            <a:off x="276225" y="700088"/>
            <a:ext cx="8639175" cy="1995487"/>
          </a:xfrm>
          <a:prstGeom prst="horizontalScroll">
            <a:avLst>
              <a:gd name="adj" fmla="val 12500"/>
            </a:avLst>
          </a:prstGeom>
          <a:solidFill>
            <a:srgbClr val="EDD8CB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6600" b="1">
                <a:solidFill>
                  <a:schemeClr val="folHlink"/>
                </a:solidFill>
                <a:latin typeface="Comic Sans MS" pitchFamily="66" charset="0"/>
              </a:rPr>
              <a:t>6:2+4:2=3+2=5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59259E-6 L -0.01146 0.3511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" y="17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11111E-6 L 0.49497 0.3669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7" y="1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2.59259E-6 L -0.16007 0.3625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" y="181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59259E-6 L 0.31528 0.36459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8" y="1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33333E-6 L -0.35018 0.36019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5" y="18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4 -0.01551 L 0.21666 0.3824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" y="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7.40741E-7 L 0.23837 0.19838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" y="99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85185E-6 L 0.7434 0.19143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2" y="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48148E-6 L -0.05313 0.21551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68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" y="108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0 L 0.38646 0.20718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368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" y="1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68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6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6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animBg="1"/>
      <p:bldP spid="3687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>
          <a:xfrm>
            <a:off x="944563" y="0"/>
            <a:ext cx="6870700" cy="1628775"/>
          </a:xfrm>
        </p:spPr>
        <p:txBody>
          <a:bodyPr/>
          <a:lstStyle/>
          <a:p>
            <a:r>
              <a:rPr lang="ru-RU" b="0" smtClean="0">
                <a:solidFill>
                  <a:srgbClr val="FF0000"/>
                </a:solidFill>
              </a:rPr>
              <a:t>Способы деления суммы на число</a:t>
            </a:r>
          </a:p>
        </p:txBody>
      </p:sp>
      <p:sp>
        <p:nvSpPr>
          <p:cNvPr id="37891" name="AutoShape 3"/>
          <p:cNvSpPr>
            <a:spLocks noChangeArrowheads="1"/>
          </p:cNvSpPr>
          <p:nvPr/>
        </p:nvSpPr>
        <p:spPr bwMode="auto">
          <a:xfrm>
            <a:off x="0" y="1773238"/>
            <a:ext cx="4760913" cy="4751387"/>
          </a:xfrm>
          <a:prstGeom prst="verticalScroll">
            <a:avLst>
              <a:gd name="adj" fmla="val 12500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2800" b="1">
                <a:latin typeface="Comic Sans MS" pitchFamily="66" charset="0"/>
              </a:rPr>
              <a:t>Деление суммы </a:t>
            </a:r>
          </a:p>
          <a:p>
            <a:pPr algn="ctr"/>
            <a:r>
              <a:rPr lang="ru-RU" sz="2800" b="1">
                <a:latin typeface="Comic Sans MS" pitchFamily="66" charset="0"/>
              </a:rPr>
              <a:t>на число</a:t>
            </a:r>
          </a:p>
          <a:p>
            <a:pPr algn="ctr"/>
            <a:r>
              <a:rPr lang="ru-RU" sz="2800" b="1">
                <a:latin typeface="Comic Sans MS" pitchFamily="66" charset="0"/>
              </a:rPr>
              <a:t>(</a:t>
            </a:r>
            <a:r>
              <a:rPr lang="en-US" sz="2800" b="1">
                <a:latin typeface="Comic Sans MS" pitchFamily="66" charset="0"/>
              </a:rPr>
              <a:t>a</a:t>
            </a:r>
            <a:r>
              <a:rPr lang="ru-RU" sz="2800" b="1">
                <a:latin typeface="Comic Sans MS" pitchFamily="66" charset="0"/>
              </a:rPr>
              <a:t>+</a:t>
            </a:r>
            <a:r>
              <a:rPr lang="en-US" sz="2800" b="1">
                <a:latin typeface="Comic Sans MS" pitchFamily="66" charset="0"/>
              </a:rPr>
              <a:t>b</a:t>
            </a:r>
            <a:r>
              <a:rPr lang="ru-RU" sz="2800" b="1">
                <a:latin typeface="Comic Sans MS" pitchFamily="66" charset="0"/>
              </a:rPr>
              <a:t>):</a:t>
            </a:r>
            <a:r>
              <a:rPr lang="en-US" sz="2800" b="1">
                <a:latin typeface="Comic Sans MS" pitchFamily="66" charset="0"/>
              </a:rPr>
              <a:t>c</a:t>
            </a:r>
            <a:endParaRPr lang="ru-RU" sz="2800" b="1">
              <a:latin typeface="Comic Sans MS" pitchFamily="66" charset="0"/>
            </a:endParaRPr>
          </a:p>
          <a:p>
            <a:pPr algn="ctr"/>
            <a:endParaRPr lang="ru-RU" sz="2800" b="1">
              <a:latin typeface="Comic Sans MS" pitchFamily="66" charset="0"/>
            </a:endParaRPr>
          </a:p>
          <a:p>
            <a:r>
              <a:rPr lang="ru-RU" sz="2400">
                <a:latin typeface="Comic Sans MS" pitchFamily="66" charset="0"/>
              </a:rPr>
              <a:t>1. Вычислить сумму.</a:t>
            </a:r>
          </a:p>
          <a:p>
            <a:endParaRPr lang="ru-RU" sz="2400">
              <a:latin typeface="Comic Sans MS" pitchFamily="66" charset="0"/>
            </a:endParaRPr>
          </a:p>
          <a:p>
            <a:r>
              <a:rPr lang="ru-RU" sz="2400">
                <a:latin typeface="Comic Sans MS" pitchFamily="66" charset="0"/>
              </a:rPr>
              <a:t>2. Разделить полученный результат на число.</a:t>
            </a:r>
            <a:endParaRPr lang="ru-RU" sz="2400" b="1">
              <a:latin typeface="Comic Sans MS" pitchFamily="66" charset="0"/>
            </a:endParaRPr>
          </a:p>
        </p:txBody>
      </p:sp>
      <p:sp>
        <p:nvSpPr>
          <p:cNvPr id="37892" name="AutoShape 4"/>
          <p:cNvSpPr>
            <a:spLocks noChangeArrowheads="1"/>
          </p:cNvSpPr>
          <p:nvPr/>
        </p:nvSpPr>
        <p:spPr bwMode="auto">
          <a:xfrm>
            <a:off x="4440238" y="1773238"/>
            <a:ext cx="4703762" cy="4679950"/>
          </a:xfrm>
          <a:prstGeom prst="verticalScroll">
            <a:avLst>
              <a:gd name="adj" fmla="val 12500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2400" b="1">
                <a:latin typeface="Comic Sans MS" pitchFamily="66" charset="0"/>
              </a:rPr>
              <a:t>Деление суммы </a:t>
            </a:r>
          </a:p>
          <a:p>
            <a:pPr algn="ctr"/>
            <a:r>
              <a:rPr lang="ru-RU" sz="2400" b="1">
                <a:latin typeface="Comic Sans MS" pitchFamily="66" charset="0"/>
              </a:rPr>
              <a:t>на число</a:t>
            </a:r>
          </a:p>
          <a:p>
            <a:pPr algn="ctr"/>
            <a:r>
              <a:rPr lang="ru-RU" sz="2400" b="1">
                <a:latin typeface="Comic Sans MS" pitchFamily="66" charset="0"/>
              </a:rPr>
              <a:t>(</a:t>
            </a:r>
            <a:r>
              <a:rPr lang="en-US" sz="2400" b="1">
                <a:latin typeface="Comic Sans MS" pitchFamily="66" charset="0"/>
              </a:rPr>
              <a:t>a</a:t>
            </a:r>
            <a:r>
              <a:rPr lang="ru-RU" sz="2400" b="1">
                <a:latin typeface="Comic Sans MS" pitchFamily="66" charset="0"/>
              </a:rPr>
              <a:t>+</a:t>
            </a:r>
            <a:r>
              <a:rPr lang="en-US" sz="2400" b="1">
                <a:latin typeface="Comic Sans MS" pitchFamily="66" charset="0"/>
              </a:rPr>
              <a:t>b</a:t>
            </a:r>
            <a:r>
              <a:rPr lang="ru-RU" sz="2400" b="1">
                <a:latin typeface="Comic Sans MS" pitchFamily="66" charset="0"/>
              </a:rPr>
              <a:t>):</a:t>
            </a:r>
            <a:r>
              <a:rPr lang="en-US" sz="2400" b="1">
                <a:latin typeface="Comic Sans MS" pitchFamily="66" charset="0"/>
              </a:rPr>
              <a:t>c</a:t>
            </a:r>
            <a:endParaRPr lang="ru-RU" sz="2400" b="1">
              <a:latin typeface="Comic Sans MS" pitchFamily="66" charset="0"/>
            </a:endParaRPr>
          </a:p>
          <a:p>
            <a:r>
              <a:rPr lang="ru-RU" sz="2400">
                <a:latin typeface="Comic Sans MS" pitchFamily="66" charset="0"/>
              </a:rPr>
              <a:t>1. Разделить первое слагаемое на число.</a:t>
            </a:r>
          </a:p>
          <a:p>
            <a:endParaRPr lang="ru-RU" sz="2400">
              <a:latin typeface="Comic Sans MS" pitchFamily="66" charset="0"/>
            </a:endParaRPr>
          </a:p>
          <a:p>
            <a:r>
              <a:rPr lang="ru-RU" sz="2400">
                <a:latin typeface="Comic Sans MS" pitchFamily="66" charset="0"/>
              </a:rPr>
              <a:t>2. Разделить второе слагаемое на число.</a:t>
            </a:r>
          </a:p>
          <a:p>
            <a:endParaRPr lang="ru-RU" sz="2400">
              <a:latin typeface="Comic Sans MS" pitchFamily="66" charset="0"/>
            </a:endParaRPr>
          </a:p>
          <a:p>
            <a:r>
              <a:rPr lang="ru-RU" sz="2400">
                <a:latin typeface="Comic Sans MS" pitchFamily="66" charset="0"/>
              </a:rPr>
              <a:t>3. Полученные результаты сложить.</a:t>
            </a:r>
            <a:endParaRPr lang="ru-RU" sz="2400" b="1"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1" grpId="0" animBg="1"/>
      <p:bldP spid="3789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Знайка-математик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530600"/>
            <a:ext cx="4427538" cy="370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AutoShape 3"/>
          <p:cNvSpPr>
            <a:spLocks noChangeArrowheads="1"/>
          </p:cNvSpPr>
          <p:nvPr/>
        </p:nvSpPr>
        <p:spPr bwMode="auto">
          <a:xfrm>
            <a:off x="3595688" y="561975"/>
            <a:ext cx="3810000" cy="4695825"/>
          </a:xfrm>
          <a:prstGeom prst="foldedCorner">
            <a:avLst>
              <a:gd name="adj" fmla="val 12500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b="1">
                <a:solidFill>
                  <a:schemeClr val="folHlink"/>
                </a:solidFill>
                <a:latin typeface="Comic Sans MS" pitchFamily="66" charset="0"/>
              </a:rPr>
              <a:t>(40+8):6</a:t>
            </a:r>
          </a:p>
          <a:p>
            <a:pPr algn="ctr"/>
            <a:endParaRPr lang="ru-RU" sz="5400" b="1">
              <a:solidFill>
                <a:schemeClr val="folHlink"/>
              </a:solidFill>
              <a:latin typeface="Comic Sans MS" pitchFamily="66" charset="0"/>
            </a:endParaRPr>
          </a:p>
          <a:p>
            <a:pPr algn="ctr"/>
            <a:r>
              <a:rPr lang="ru-RU" sz="5400" b="1">
                <a:solidFill>
                  <a:schemeClr val="folHlink"/>
                </a:solidFill>
                <a:latin typeface="Comic Sans MS" pitchFamily="66" charset="0"/>
              </a:rPr>
              <a:t>(20+80):10</a:t>
            </a:r>
          </a:p>
          <a:p>
            <a:pPr algn="ctr"/>
            <a:endParaRPr lang="ru-RU" sz="5400" b="1">
              <a:solidFill>
                <a:schemeClr val="folHlink"/>
              </a:solidFill>
              <a:latin typeface="Comic Sans MS" pitchFamily="66" charset="0"/>
            </a:endParaRPr>
          </a:p>
          <a:p>
            <a:pPr algn="ctr"/>
            <a:r>
              <a:rPr lang="ru-RU" sz="5400" b="1">
                <a:solidFill>
                  <a:schemeClr val="folHlink"/>
                </a:solidFill>
                <a:latin typeface="Comic Sans MS" pitchFamily="66" charset="0"/>
              </a:rPr>
              <a:t>(30+27):3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20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4"/>
          <p:cNvSpPr txBox="1">
            <a:spLocks noChangeArrowheads="1"/>
          </p:cNvSpPr>
          <p:nvPr/>
        </p:nvSpPr>
        <p:spPr bwMode="auto">
          <a:xfrm>
            <a:off x="971550" y="549275"/>
            <a:ext cx="61928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>
                <a:solidFill>
                  <a:srgbClr val="FF0000"/>
                </a:solidFill>
              </a:rPr>
              <a:t>Потренируемся?</a:t>
            </a:r>
          </a:p>
        </p:txBody>
      </p:sp>
      <p:sp>
        <p:nvSpPr>
          <p:cNvPr id="28674" name="Text Box 6"/>
          <p:cNvSpPr txBox="1">
            <a:spLocks noChangeArrowheads="1"/>
          </p:cNvSpPr>
          <p:nvPr/>
        </p:nvSpPr>
        <p:spPr bwMode="auto">
          <a:xfrm>
            <a:off x="1187450" y="1700213"/>
            <a:ext cx="66976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/>
              <a:t>Учебник стр.13 №1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08911" cy="2232248"/>
          </a:xfrm>
        </p:spPr>
        <p:txBody>
          <a:bodyPr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>
                <a:solidFill>
                  <a:schemeClr val="tx2"/>
                </a:solidFill>
              </a:rPr>
              <a:t>Самооценка учебной деятельности.</a:t>
            </a:r>
            <a:r>
              <a:rPr lang="ru-RU" sz="4000" u="sng">
                <a:solidFill>
                  <a:schemeClr val="tx2"/>
                </a:solidFill>
              </a:rPr>
              <a:t>  </a:t>
            </a:r>
            <a:r>
              <a:rPr lang="ru-RU" sz="5400">
                <a:solidFill>
                  <a:srgbClr val="FFFF00"/>
                </a:solidFill>
              </a:rPr>
              <a:t/>
            </a:r>
            <a:br>
              <a:rPr lang="ru-RU" sz="5400">
                <a:solidFill>
                  <a:srgbClr val="FFFF00"/>
                </a:solidFill>
              </a:rPr>
            </a:br>
            <a:endParaRPr lang="ru-RU" sz="4400">
              <a:solidFill>
                <a:srgbClr val="FFFF00"/>
              </a:solidFill>
            </a:endParaRPr>
          </a:p>
        </p:txBody>
      </p:sp>
      <p:sp>
        <p:nvSpPr>
          <p:cNvPr id="29698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  <a:p>
            <a:pPr eaLnBrk="1" hangingPunct="1">
              <a:spcBef>
                <a:spcPct val="0"/>
              </a:spcBef>
            </a:pPr>
            <a:endParaRPr lang="ru-RU" smtClean="0"/>
          </a:p>
          <a:p>
            <a:pPr eaLnBrk="1" hangingPunct="1">
              <a:spcBef>
                <a:spcPct val="0"/>
              </a:spcBef>
            </a:pPr>
            <a:endParaRPr lang="ru-RU" smtClean="0"/>
          </a:p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pic>
        <p:nvPicPr>
          <p:cNvPr id="7" name="Рисунок 6" descr="emocii-2170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63938" y="3068638"/>
            <a:ext cx="2303462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emocii-2154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43663" y="3213100"/>
            <a:ext cx="1944687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emocii-2157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16013" y="3357563"/>
            <a:ext cx="17272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792162"/>
            <a:ext cx="7632848" cy="808038"/>
          </a:xfrm>
        </p:spPr>
        <p:txBody>
          <a:bodyPr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>
                <a:solidFill>
                  <a:schemeClr val="tx2"/>
                </a:solidFill>
              </a:rPr>
              <a:t>Домашнее задание </a:t>
            </a:r>
            <a:r>
              <a:rPr lang="ru-RU" sz="4000">
                <a:solidFill>
                  <a:schemeClr val="tx2">
                    <a:shade val="85000"/>
                    <a:satMod val="150000"/>
                  </a:schemeClr>
                </a:solidFill>
              </a:rPr>
              <a:t/>
            </a:r>
            <a:br>
              <a:rPr lang="ru-RU" sz="4000">
                <a:solidFill>
                  <a:schemeClr val="tx2">
                    <a:shade val="85000"/>
                    <a:satMod val="150000"/>
                  </a:schemeClr>
                </a:solidFill>
              </a:rPr>
            </a:br>
            <a:endParaRPr lang="ru-RU" sz="4000">
              <a:solidFill>
                <a:schemeClr val="tx2">
                  <a:shade val="85000"/>
                  <a:satMod val="1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00113" y="1981200"/>
            <a:ext cx="7632700" cy="384175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ru-RU" sz="44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№ 3; №5 стр. 13.</a:t>
            </a:r>
          </a:p>
          <a:p>
            <a:pPr eaLnBrk="1" hangingPunct="1">
              <a:spcBef>
                <a:spcPct val="0"/>
              </a:spcBef>
            </a:pPr>
            <a:endParaRPr 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124075" y="836613"/>
            <a:ext cx="6635750" cy="1314450"/>
          </a:xfrm>
        </p:spPr>
        <p:txBody>
          <a:bodyPr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>
                <a:solidFill>
                  <a:srgbClr val="FF3300"/>
                </a:solidFill>
              </a:rPr>
              <a:t>Молодцы</a:t>
            </a:r>
            <a:r>
              <a:rPr lang="ru-RU" sz="6000">
                <a:solidFill>
                  <a:srgbClr val="FF3300"/>
                </a:solidFill>
              </a:rPr>
              <a:t>!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2276475"/>
            <a:ext cx="8435975" cy="4176713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4800" b="1" smtClean="0">
                <a:solidFill>
                  <a:schemeClr val="tx2"/>
                </a:solidFill>
                <a:latin typeface="UkrainianGoudyOld"/>
              </a:rPr>
              <a:t>Спасибо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4800" b="1" smtClean="0">
                <a:solidFill>
                  <a:schemeClr val="tx2"/>
                </a:solidFill>
                <a:latin typeface="UkrainianGoudyOld"/>
              </a:rPr>
              <a:t>за хорошую работу!</a:t>
            </a:r>
          </a:p>
        </p:txBody>
      </p:sp>
      <p:pic>
        <p:nvPicPr>
          <p:cNvPr id="31747" name="Рисунок 6" descr="proshanie-41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4149725"/>
            <a:ext cx="1727200" cy="158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8" name="Содержимое 8" descr="513214366.gif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39750" y="333375"/>
            <a:ext cx="1728788" cy="223202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2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4" grpId="1"/>
      <p:bldP spid="1331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2000" y="476250"/>
            <a:ext cx="7770813" cy="360363"/>
          </a:xfrm>
        </p:spPr>
        <p:txBody>
          <a:bodyPr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540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825" y="404813"/>
            <a:ext cx="8893175" cy="55451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ru-RU" sz="96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 Где есть желание, найдётся путь!» </a:t>
            </a:r>
            <a:endParaRPr lang="ru-RU" sz="960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Устный счёт</a:t>
            </a:r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>
          <a:xfrm>
            <a:off x="1331913" y="2332038"/>
            <a:ext cx="8229600" cy="4525962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7" name="Text Box 6"/>
          <p:cNvSpPr txBox="1">
            <a:spLocks noChangeArrowheads="1"/>
          </p:cNvSpPr>
          <p:nvPr/>
        </p:nvSpPr>
        <p:spPr bwMode="auto">
          <a:xfrm>
            <a:off x="1692275" y="1844675"/>
            <a:ext cx="792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2411413" y="1628775"/>
            <a:ext cx="10810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6 см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5076825" y="1557338"/>
            <a:ext cx="7905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4 см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3492500" y="5300663"/>
            <a:ext cx="504031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>
                <a:solidFill>
                  <a:srgbClr val="D20444"/>
                </a:solidFill>
              </a:rPr>
              <a:t>Узнай площадь прямоугольника.</a:t>
            </a:r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1116013" y="1916113"/>
            <a:ext cx="3384550" cy="2233612"/>
          </a:xfrm>
          <a:prstGeom prst="rect">
            <a:avLst/>
          </a:prstGeom>
          <a:solidFill>
            <a:srgbClr val="184FC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4500563" y="1916113"/>
            <a:ext cx="2303462" cy="223361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6804025" y="2852738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5 см</a:t>
            </a:r>
          </a:p>
        </p:txBody>
      </p:sp>
      <p:pic>
        <p:nvPicPr>
          <p:cNvPr id="29698" name="Picture 2" descr="Знайка-математик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47813" y="4292600"/>
            <a:ext cx="3529012" cy="295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 tmFilter="0,0; .5, 1; 1, 1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416" grpId="0"/>
      <p:bldP spid="17417" grpId="0"/>
      <p:bldP spid="17418" grpId="0" animBg="1"/>
      <p:bldP spid="17420" grpId="0" animBg="1"/>
      <p:bldP spid="174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116013" y="692150"/>
            <a:ext cx="2016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/>
              <a:t>(6+4)*2=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1042988" y="1412875"/>
            <a:ext cx="22336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/>
              <a:t>(15+5)*4=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900113" y="2349500"/>
            <a:ext cx="215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/>
              <a:t> 2*(7+43)=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042988" y="3429000"/>
            <a:ext cx="208915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/>
              <a:t>(7+10)*3=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1042988" y="4292600"/>
            <a:ext cx="165735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/>
              <a:t>14*7=</a:t>
            </a: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1042988" y="5157788"/>
            <a:ext cx="208915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/>
              <a:t>5*(9+5)=</a:t>
            </a:r>
          </a:p>
        </p:txBody>
      </p:sp>
      <p:sp>
        <p:nvSpPr>
          <p:cNvPr id="17415" name="Text Box 12"/>
          <p:cNvSpPr txBox="1">
            <a:spLocks noChangeArrowheads="1"/>
          </p:cNvSpPr>
          <p:nvPr/>
        </p:nvSpPr>
        <p:spPr bwMode="auto">
          <a:xfrm>
            <a:off x="3059113" y="5492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2843213" y="692150"/>
            <a:ext cx="22336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/>
              <a:t>10*2=20</a:t>
            </a: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2987675" y="1412875"/>
            <a:ext cx="22526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/>
              <a:t>20*4=80</a:t>
            </a: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2916238" y="2349500"/>
            <a:ext cx="25923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/>
              <a:t>2*50=100</a:t>
            </a:r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3059113" y="3417888"/>
            <a:ext cx="43926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/>
              <a:t>7*3+10*3=21+30=51</a:t>
            </a:r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2700338" y="4221163"/>
            <a:ext cx="58324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/>
              <a:t>(10+4)*7=10*7+4*7=70+28=98</a:t>
            </a:r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3203575" y="5157788"/>
            <a:ext cx="53292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/>
              <a:t>5*9+5*5=45+25=70</a:t>
            </a:r>
          </a:p>
        </p:txBody>
      </p:sp>
      <p:pic>
        <p:nvPicPr>
          <p:cNvPr id="3075" name="Picture 3" descr="C:\Documents and Settings\comp\Рабочий стол\ю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8263" y="260350"/>
            <a:ext cx="3384550" cy="253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 tmFilter="0,0; .5, 1; 1, 1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 tmFilter="0,0; .5, 1; 1, 1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8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8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7" dur="10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/>
      <p:bldP spid="18436" grpId="0"/>
      <p:bldP spid="18438" grpId="0" animBg="1"/>
      <p:bldP spid="18439" grpId="0" animBg="1"/>
      <p:bldP spid="18443" grpId="0" animBg="1"/>
      <p:bldP spid="18445" grpId="0"/>
      <p:bldP spid="18446" grpId="0"/>
      <p:bldP spid="18447" grpId="0"/>
      <p:bldP spid="18448" grpId="0"/>
      <p:bldP spid="18449" grpId="0"/>
      <p:bldP spid="184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smtClean="0"/>
              <a:t>План умножения суммы на число:</a:t>
            </a:r>
          </a:p>
        </p:txBody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>
          <a:xfrm>
            <a:off x="457200" y="2852738"/>
            <a:ext cx="8229600" cy="115252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mtClean="0">
                <a:solidFill>
                  <a:srgbClr val="660066"/>
                </a:solidFill>
              </a:rPr>
              <a:t>2 способ-</a:t>
            </a:r>
            <a:r>
              <a:rPr lang="ru-RU" smtClean="0"/>
              <a:t> каждое слагаемое умножить на число, и результаты сложить. </a:t>
            </a:r>
          </a:p>
        </p:txBody>
      </p:sp>
      <p:sp>
        <p:nvSpPr>
          <p:cNvPr id="18435" name="Text Box 4"/>
          <p:cNvSpPr txBox="1">
            <a:spLocks noChangeArrowheads="1"/>
          </p:cNvSpPr>
          <p:nvPr/>
        </p:nvSpPr>
        <p:spPr bwMode="auto">
          <a:xfrm>
            <a:off x="2268538" y="4868863"/>
            <a:ext cx="50403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2771775" y="4868863"/>
            <a:ext cx="38877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400">
                <a:solidFill>
                  <a:srgbClr val="FF0000"/>
                </a:solidFill>
              </a:rPr>
              <a:t>(6+4):2=</a:t>
            </a: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611188" y="1628775"/>
            <a:ext cx="77771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solidFill>
                  <a:srgbClr val="340252"/>
                </a:solidFill>
              </a:rPr>
              <a:t>1 способ-</a:t>
            </a:r>
            <a:r>
              <a:rPr lang="ru-RU" sz="3200"/>
              <a:t>  найти сумму чисел и полученную сумму умножить на число.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 tmFilter="0,0; .5, 1; 1, 1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 tmFilter="0,0; .5, 1; 1, 1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  <p:bldP spid="3380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2">
                  <a:shade val="85000"/>
                  <a:satMod val="150000"/>
                </a:schemeClr>
              </a:solidFill>
            </a:endParaRPr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pic>
        <p:nvPicPr>
          <p:cNvPr id="4098" name="Picture 2" descr="C:\Documents and Settings\comp\Рабочий стол\ж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825" y="2420938"/>
            <a:ext cx="8642350" cy="4176712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ru-RU" sz="4000" smtClean="0">
                <a:solidFill>
                  <a:srgbClr val="932E17"/>
                </a:solidFill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40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Научиться решать  примеры  разными способами.</a:t>
            </a:r>
            <a:endParaRPr lang="ru-RU" sz="4000" smtClean="0">
              <a:solidFill>
                <a:srgbClr val="932E1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827088" y="765175"/>
            <a:ext cx="7129462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>
                <a:solidFill>
                  <a:srgbClr val="FF0000"/>
                </a:solidFill>
              </a:rPr>
              <a:t>    Тема урока:</a:t>
            </a:r>
          </a:p>
          <a:p>
            <a:pPr algn="ctr">
              <a:spcBef>
                <a:spcPct val="50000"/>
              </a:spcBef>
            </a:pPr>
            <a:r>
              <a:rPr lang="ru-RU" sz="3600">
                <a:solidFill>
                  <a:srgbClr val="FF0000"/>
                </a:solidFill>
              </a:rPr>
              <a:t> Деление суммы на число.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2">
                  <a:shade val="85000"/>
                  <a:satMod val="150000"/>
                </a:schemeClr>
              </a:solidFill>
            </a:endParaRPr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pic>
        <p:nvPicPr>
          <p:cNvPr id="2052" name="Picture 4" descr="C:\Documents and Settings\comp\Рабочий стол\з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AutoShape 2"/>
          <p:cNvSpPr>
            <a:spLocks noChangeArrowheads="1"/>
          </p:cNvSpPr>
          <p:nvPr/>
        </p:nvSpPr>
        <p:spPr bwMode="auto">
          <a:xfrm>
            <a:off x="365125" y="303213"/>
            <a:ext cx="7650163" cy="1768475"/>
          </a:xfrm>
          <a:prstGeom prst="foldedCorner">
            <a:avLst>
              <a:gd name="adj" fmla="val 12500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i="1">
                <a:solidFill>
                  <a:schemeClr val="bg2"/>
                </a:solidFill>
                <a:latin typeface="Comic Sans MS" pitchFamily="66" charset="0"/>
              </a:rPr>
              <a:t>Решите задачу.</a:t>
            </a:r>
            <a:endParaRPr lang="ru-RU" sz="2400" b="1">
              <a:solidFill>
                <a:schemeClr val="bg2"/>
              </a:solidFill>
              <a:latin typeface="Comic Sans MS" pitchFamily="66" charset="0"/>
            </a:endParaRPr>
          </a:p>
          <a:p>
            <a:pPr algn="ctr"/>
            <a:r>
              <a:rPr lang="ru-RU" sz="2400" b="1">
                <a:solidFill>
                  <a:schemeClr val="folHlink"/>
                </a:solidFill>
                <a:latin typeface="Comic Sans MS" pitchFamily="66" charset="0"/>
              </a:rPr>
              <a:t>6 красных и 4 зеленых яблока </a:t>
            </a:r>
          </a:p>
          <a:p>
            <a:pPr algn="ctr"/>
            <a:r>
              <a:rPr lang="ru-RU" sz="2400" b="1">
                <a:solidFill>
                  <a:schemeClr val="folHlink"/>
                </a:solidFill>
                <a:latin typeface="Comic Sans MS" pitchFamily="66" charset="0"/>
              </a:rPr>
              <a:t>разложите поровну на две тарелки. </a:t>
            </a:r>
          </a:p>
          <a:p>
            <a:pPr algn="ctr"/>
            <a:r>
              <a:rPr lang="ru-RU" sz="2400" b="1">
                <a:solidFill>
                  <a:schemeClr val="folHlink"/>
                </a:solidFill>
                <a:latin typeface="Comic Sans MS" pitchFamily="66" charset="0"/>
              </a:rPr>
              <a:t>Сколько яблок положили на каждую тарелку?</a:t>
            </a:r>
          </a:p>
        </p:txBody>
      </p:sp>
      <p:pic>
        <p:nvPicPr>
          <p:cNvPr id="23554" name="Picture 3" descr="J03448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1788" y="2716213"/>
            <a:ext cx="966787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5" name="Picture 4" descr="Рисунок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5275" y="3863975"/>
            <a:ext cx="9826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5" descr="J03448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20800" y="2655888"/>
            <a:ext cx="966788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6" descr="J03448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28863" y="2700338"/>
            <a:ext cx="966787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7" descr="J03448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95663" y="2700338"/>
            <a:ext cx="966787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9" name="Picture 8" descr="J03448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22788" y="2670175"/>
            <a:ext cx="966787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0" name="Picture 9" descr="J03448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99100" y="2624138"/>
            <a:ext cx="966788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1" name="Picture 10" descr="Рисунок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98575" y="3830638"/>
            <a:ext cx="9826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2" name="Picture 11" descr="Рисунок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22513" y="3802063"/>
            <a:ext cx="982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3" name="Picture 12" descr="Рисунок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28988" y="3800475"/>
            <a:ext cx="982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4" name="Picture 13" descr="тарелка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0807" t="26666" r="26141" b="48581"/>
          <a:stretch>
            <a:fillRect/>
          </a:stretch>
        </p:blipFill>
        <p:spPr bwMode="auto">
          <a:xfrm>
            <a:off x="0" y="5697538"/>
            <a:ext cx="3540125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5" name="Picture 14" descr="тарелка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0807" t="26666" r="26141" b="48581"/>
          <a:stretch>
            <a:fillRect/>
          </a:stretch>
        </p:blipFill>
        <p:spPr bwMode="auto">
          <a:xfrm>
            <a:off x="5603875" y="5697538"/>
            <a:ext cx="3540125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4">
  <a:themeElements>
    <a:clrScheme name="Carnival">
      <a:dk1>
        <a:sysClr val="windowText" lastClr="000000"/>
      </a:dk1>
      <a:lt1>
        <a:sysClr val="window" lastClr="FFFFFF"/>
      </a:lt1>
      <a:dk2>
        <a:srgbClr val="2A2D6C"/>
      </a:dk2>
      <a:lt2>
        <a:srgbClr val="FCED90"/>
      </a:lt2>
      <a:accent1>
        <a:srgbClr val="E0B602"/>
      </a:accent1>
      <a:accent2>
        <a:srgbClr val="C77D00"/>
      </a:accent2>
      <a:accent3>
        <a:srgbClr val="C43D1F"/>
      </a:accent3>
      <a:accent4>
        <a:srgbClr val="B42469"/>
      </a:accent4>
      <a:accent5>
        <a:srgbClr val="7B309B"/>
      </a:accent5>
      <a:accent6>
        <a:srgbClr val="4560AD"/>
      </a:accent6>
      <a:hlink>
        <a:srgbClr val="118FBF"/>
      </a:hlink>
      <a:folHlink>
        <a:srgbClr val="0CA15F"/>
      </a:folHlink>
    </a:clrScheme>
    <a:fontScheme name="Carnival">
      <a:majorFont>
        <a:latin typeface="Bodoni MT"/>
        <a:ea typeface=""/>
        <a:cs typeface=""/>
        <a:font script="Cyrl" typeface="Times New Roman"/>
        <a:font script="Grek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Verdana"/>
        <a:ea typeface=""/>
        <a:cs typeface=""/>
        <a:font script="Jpan" typeface="ＭＳ Ｐゴシック"/>
        <a:font script="Hang" typeface="맑은 고딕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arnival">
      <a: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tint val="75000"/>
                <a:satMod val="170000"/>
              </a:schemeClr>
            </a:gs>
            <a:gs pos="37000">
              <a:schemeClr val="phClr">
                <a:tint val="50000"/>
                <a:satMod val="180000"/>
              </a:schemeClr>
            </a:gs>
            <a:gs pos="50000">
              <a:schemeClr val="phClr">
                <a:tint val="46000"/>
                <a:satMod val="180000"/>
              </a:schemeClr>
            </a:gs>
            <a:gs pos="64000">
              <a:schemeClr val="phClr">
                <a:tint val="50000"/>
                <a:satMod val="180000"/>
              </a:schemeClr>
            </a:gs>
            <a:gs pos="100000">
              <a:schemeClr val="phClr">
                <a:tint val="75000"/>
                <a:satMod val="17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35000"/>
                <a:satMod val="190000"/>
              </a:schemeClr>
            </a:gs>
            <a:gs pos="30000">
              <a:schemeClr val="phClr">
                <a:shade val="64000"/>
                <a:satMod val="165000"/>
              </a:schemeClr>
            </a:gs>
            <a:gs pos="46000">
              <a:schemeClr val="phClr">
                <a:shade val="74000"/>
                <a:satMod val="165000"/>
              </a:schemeClr>
            </a:gs>
            <a:gs pos="56000">
              <a:schemeClr val="phClr">
                <a:shade val="74000"/>
                <a:satMod val="165000"/>
              </a:schemeClr>
            </a:gs>
            <a:gs pos="70000">
              <a:schemeClr val="phClr">
                <a:shade val="64000"/>
                <a:satMod val="165000"/>
              </a:schemeClr>
            </a:gs>
            <a:gs pos="100000">
              <a:schemeClr val="phClr">
                <a:shade val="35000"/>
                <a:satMod val="190000"/>
              </a:schemeClr>
            </a:gs>
          </a:gsLst>
          <a:lin ang="5400000" scaled="0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54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000" dir="54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000" dir="540000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contrasting" dir="tr">
              <a:rot lat="0" lon="0" rev="7000000"/>
            </a:lightRig>
          </a:scene3d>
          <a:sp3d prstMaterial="powder">
            <a:bevelT w="110000" h="50000"/>
          </a:sp3d>
        </a:effectStyle>
      </a:effectStyleLst>
      <a:bg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shade val="68000"/>
                <a:satMod val="150000"/>
              </a:schemeClr>
            </a:gs>
            <a:gs pos="40000">
              <a:schemeClr val="phClr">
                <a:tint val="90000"/>
                <a:satMod val="220000"/>
              </a:schemeClr>
            </a:gs>
            <a:gs pos="50000">
              <a:schemeClr val="phClr">
                <a:tint val="86500"/>
                <a:satMod val="255000"/>
              </a:schemeClr>
            </a:gs>
            <a:gs pos="53000">
              <a:schemeClr val="phClr">
                <a:tint val="86500"/>
                <a:satMod val="255000"/>
              </a:schemeClr>
            </a:gs>
            <a:gs pos="62000">
              <a:schemeClr val="phClr">
                <a:tint val="90000"/>
                <a:satMod val="220000"/>
              </a:schemeClr>
            </a:gs>
            <a:gs pos="100000">
              <a:schemeClr val="phClr">
                <a:shade val="68000"/>
                <a:satMod val="15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190000"/>
              </a:schemeClr>
              <a:schemeClr val="phClr">
                <a:shade val="78000"/>
                <a:satMod val="18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Тема4</Template>
  <TotalTime>804</TotalTime>
  <Words>219</Words>
  <Application>Microsoft Office PowerPoint</Application>
  <PresentationFormat>Экран (4:3)</PresentationFormat>
  <Paragraphs>72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18</vt:i4>
      </vt:variant>
    </vt:vector>
  </HeadingPairs>
  <TitlesOfParts>
    <vt:vector size="30" baseType="lpstr">
      <vt:lpstr>Arial</vt:lpstr>
      <vt:lpstr>Times New Roman</vt:lpstr>
      <vt:lpstr>Verdana</vt:lpstr>
      <vt:lpstr>Wingdings 2</vt:lpstr>
      <vt:lpstr>Calibri</vt:lpstr>
      <vt:lpstr>Corbel</vt:lpstr>
      <vt:lpstr>Comic Sans MS</vt:lpstr>
      <vt:lpstr>UkrainianGoudyOld</vt:lpstr>
      <vt:lpstr>Тема4</vt:lpstr>
      <vt:lpstr>Тема4</vt:lpstr>
      <vt:lpstr>Тема4</vt:lpstr>
      <vt:lpstr>Тема4</vt:lpstr>
      <vt:lpstr>Урок математики.</vt:lpstr>
      <vt:lpstr>Слайд 2</vt:lpstr>
      <vt:lpstr>Устный счёт</vt:lpstr>
      <vt:lpstr>Слайд 4</vt:lpstr>
      <vt:lpstr>План умножения суммы на число: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Способы деления суммы на число</vt:lpstr>
      <vt:lpstr>Слайд 14</vt:lpstr>
      <vt:lpstr>Слайд 15</vt:lpstr>
      <vt:lpstr>Слайд 16</vt:lpstr>
      <vt:lpstr>Слайд 17</vt:lpstr>
      <vt:lpstr>Слайд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Деление многозначного числа на однозначное</dc:title>
  <dc:creator>comp</dc:creator>
  <cp:lastModifiedBy>Sea</cp:lastModifiedBy>
  <cp:revision>83</cp:revision>
  <dcterms:created xsi:type="dcterms:W3CDTF">2010-11-28T10:17:54Z</dcterms:created>
  <dcterms:modified xsi:type="dcterms:W3CDTF">2015-01-26T20:14:34Z</dcterms:modified>
</cp:coreProperties>
</file>