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8" r:id="rId2"/>
    <p:sldId id="268" r:id="rId3"/>
    <p:sldId id="256" r:id="rId4"/>
    <p:sldId id="270" r:id="rId5"/>
    <p:sldId id="267" r:id="rId6"/>
    <p:sldId id="259" r:id="rId7"/>
    <p:sldId id="260" r:id="rId8"/>
    <p:sldId id="261" r:id="rId9"/>
    <p:sldId id="262" r:id="rId10"/>
    <p:sldId id="266" r:id="rId11"/>
    <p:sldId id="264" r:id="rId12"/>
    <p:sldId id="265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2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882644" cy="2664296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01.12.2014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660" y="3789040"/>
            <a:ext cx="2439633" cy="29036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95536" y="404665"/>
            <a:ext cx="8352928" cy="5976664"/>
          </a:xfrm>
          <a:prstGeom prst="rect">
            <a:avLst/>
          </a:prstGeom>
          <a:solidFill>
            <a:schemeClr val="bg1"/>
          </a:solidFill>
          <a:ln cmpd="sng">
            <a:solidFill>
              <a:schemeClr val="bg1">
                <a:lumMod val="75000"/>
              </a:schemeClr>
            </a:solidFill>
            <a:prstDash val="solid"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87"/>
            <a:ext cx="1331640" cy="976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9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656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836712"/>
            <a:ext cx="4838921" cy="3268960"/>
          </a:xfrm>
        </p:spPr>
      </p:pic>
      <p:pic>
        <p:nvPicPr>
          <p:cNvPr id="1026" name="Picture 2" descr="D:\Школа\природоведение 5 класс\Астрономия. Гид по небесам\-10361-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196752"/>
            <a:ext cx="3001516" cy="3001516"/>
          </a:xfrm>
          <a:prstGeom prst="rect">
            <a:avLst/>
          </a:prstGeom>
          <a:noFill/>
        </p:spPr>
      </p:pic>
      <p:pic>
        <p:nvPicPr>
          <p:cNvPr id="1027" name="Picture 3" descr="D:\Школа\природоведение 5 класс\Астрономия. Гид по небесам\G00000106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221088"/>
            <a:ext cx="2026196" cy="2026196"/>
          </a:xfrm>
          <a:prstGeom prst="rect">
            <a:avLst/>
          </a:prstGeom>
          <a:noFill/>
        </p:spPr>
      </p:pic>
      <p:pic>
        <p:nvPicPr>
          <p:cNvPr id="1028" name="Picture 4" descr="D:\Школа\природоведение 5 класс\Астрономия. Гид по небесам\mylo_s_med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293096"/>
            <a:ext cx="3219450" cy="1962150"/>
          </a:xfrm>
          <a:prstGeom prst="rect">
            <a:avLst/>
          </a:prstGeom>
          <a:noFill/>
        </p:spPr>
      </p:pic>
      <p:pic>
        <p:nvPicPr>
          <p:cNvPr id="1029" name="Picture 5" descr="D:\Школа\природоведение 5 класс\Астрономия. Гид по небесам\image-153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437112"/>
            <a:ext cx="2699792" cy="1856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Физические свойства оснований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гидроксид натр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77072"/>
            <a:ext cx="1643062" cy="125412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5" name="Рисунок 4" descr="гидроксид бар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484784"/>
            <a:ext cx="1571625" cy="128587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6" name="Рисунок 5" descr="гидроксид кальц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1484784"/>
            <a:ext cx="1643062" cy="129857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7" name="Рисунок 6" descr="гидроксид кобальт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4077072"/>
            <a:ext cx="1711325" cy="1284288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8" name="Рисунок 7" descr="гидроксид лития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4248" y="1484784"/>
            <a:ext cx="1736725" cy="1411288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9" name="Рисунок 8" descr="CopperChlorideBasi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79912" y="4005064"/>
            <a:ext cx="1643062" cy="134937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467544" y="2780928"/>
            <a:ext cx="183969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Гидроксид бария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6876256" y="5301208"/>
            <a:ext cx="1704975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Co(OH)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Гидроксид кобальта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323528" y="5229200"/>
            <a:ext cx="2128292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NaOH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Гидроксид натрия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3779912" y="2852936"/>
            <a:ext cx="1643062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Ca(OH)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Гидроксид кальция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6876256" y="2924944"/>
            <a:ext cx="1643062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LiOH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Гидроксид лития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3779912" y="5301208"/>
            <a:ext cx="1643062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Cu(OH)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Гидроксид меди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(II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Классификация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/>
          <p:cNvSpPr>
            <a:spLocks noGrp="1" noChangeArrowheads="1"/>
          </p:cNvSpPr>
          <p:nvPr>
            <p:ph idx="1"/>
          </p:nvPr>
        </p:nvSpPr>
        <p:spPr bwMode="auto">
          <a:xfrm>
            <a:off x="3347864" y="1556792"/>
            <a:ext cx="2592288" cy="72007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Основания</a:t>
            </a: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467544" y="2420888"/>
            <a:ext cx="2520280" cy="1080120"/>
          </a:xfrm>
          <a:prstGeom prst="wedgeRoundRectCallout">
            <a:avLst>
              <a:gd name="adj1" fmla="val 84565"/>
              <a:gd name="adj2" fmla="val -57875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Растворимые в воде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щёлочи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6228184" y="2420888"/>
            <a:ext cx="2376264" cy="1152128"/>
          </a:xfrm>
          <a:prstGeom prst="wedgeRoundRectCallout">
            <a:avLst>
              <a:gd name="adj1" fmla="val -90014"/>
              <a:gd name="adj2" fmla="val -55986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Нерастворимые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воде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гидроксид натр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789040"/>
            <a:ext cx="1603773" cy="1224136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9" name="Рисунок 8" descr="CopperChlorideBas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3789040"/>
            <a:ext cx="1512168" cy="1241877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0" name="Рисунок 9" descr="гидроксид кобальт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79" y="3789040"/>
            <a:ext cx="1631171" cy="1224136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9512" y="5157192"/>
            <a:ext cx="1643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NaOH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гидроксид лит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3789040"/>
            <a:ext cx="1512168" cy="1228809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195736" y="5157192"/>
            <a:ext cx="1643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LiOH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64088" y="5221200"/>
            <a:ext cx="1643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Cu(OH)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7020272" y="5229200"/>
            <a:ext cx="1704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Co(OH)</a:t>
            </a:r>
            <a:r>
              <a:rPr lang="ru-RU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Действие индикаторов на щелочи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ru-RU" sz="2400" b="1" dirty="0" smtClean="0">
              <a:solidFill>
                <a:srgbClr val="003300"/>
              </a:solidFill>
            </a:endParaRPr>
          </a:p>
          <a:p>
            <a:pPr>
              <a:buFont typeface="Arial" charset="0"/>
              <a:buNone/>
            </a:pPr>
            <a:endParaRPr lang="ru-RU" sz="1600" b="1" dirty="0" smtClean="0"/>
          </a:p>
          <a:p>
            <a:pPr>
              <a:buFont typeface="Arial" charset="0"/>
              <a:buNone/>
            </a:pPr>
            <a:endParaRPr lang="ru-RU" sz="1600" b="1" dirty="0" smtClean="0"/>
          </a:p>
        </p:txBody>
      </p:sp>
      <p:grpSp>
        <p:nvGrpSpPr>
          <p:cNvPr id="24" name="Group 4"/>
          <p:cNvGrpSpPr>
            <a:grpSpLocks/>
          </p:cNvGrpSpPr>
          <p:nvPr/>
        </p:nvGrpSpPr>
        <p:grpSpPr bwMode="auto">
          <a:xfrm>
            <a:off x="827088" y="4365625"/>
            <a:ext cx="1008062" cy="1657350"/>
            <a:chOff x="521" y="2205"/>
            <a:chExt cx="635" cy="1044"/>
          </a:xfrm>
        </p:grpSpPr>
        <p:sp>
          <p:nvSpPr>
            <p:cNvPr id="25" name="Rectangle 5"/>
            <p:cNvSpPr>
              <a:spLocks noChangeArrowheads="1"/>
            </p:cNvSpPr>
            <p:nvPr/>
          </p:nvSpPr>
          <p:spPr bwMode="auto">
            <a:xfrm>
              <a:off x="521" y="2205"/>
              <a:ext cx="635" cy="10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Rectangle 6"/>
            <p:cNvSpPr>
              <a:spLocks noChangeArrowheads="1"/>
            </p:cNvSpPr>
            <p:nvPr/>
          </p:nvSpPr>
          <p:spPr bwMode="auto">
            <a:xfrm>
              <a:off x="521" y="2704"/>
              <a:ext cx="635" cy="5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827088" y="5157788"/>
            <a:ext cx="1008062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8" name="Group 9"/>
          <p:cNvGrpSpPr>
            <a:grpSpLocks/>
          </p:cNvGrpSpPr>
          <p:nvPr/>
        </p:nvGrpSpPr>
        <p:grpSpPr bwMode="auto">
          <a:xfrm>
            <a:off x="3995738" y="4437063"/>
            <a:ext cx="1008062" cy="1657350"/>
            <a:chOff x="2336" y="2205"/>
            <a:chExt cx="635" cy="1044"/>
          </a:xfrm>
        </p:grpSpPr>
        <p:sp>
          <p:nvSpPr>
            <p:cNvPr id="29" name="Rectangle 10"/>
            <p:cNvSpPr>
              <a:spLocks noChangeArrowheads="1"/>
            </p:cNvSpPr>
            <p:nvPr/>
          </p:nvSpPr>
          <p:spPr bwMode="auto">
            <a:xfrm>
              <a:off x="2336" y="2205"/>
              <a:ext cx="635" cy="10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2336" y="2704"/>
              <a:ext cx="635" cy="5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1" name="Group 12"/>
          <p:cNvGrpSpPr>
            <a:grpSpLocks/>
          </p:cNvGrpSpPr>
          <p:nvPr/>
        </p:nvGrpSpPr>
        <p:grpSpPr bwMode="auto">
          <a:xfrm>
            <a:off x="7092950" y="4437063"/>
            <a:ext cx="1008063" cy="1657350"/>
            <a:chOff x="4468" y="2160"/>
            <a:chExt cx="635" cy="1044"/>
          </a:xfrm>
        </p:grpSpPr>
        <p:sp>
          <p:nvSpPr>
            <p:cNvPr id="32" name="Rectangle 13"/>
            <p:cNvSpPr>
              <a:spLocks noChangeArrowheads="1"/>
            </p:cNvSpPr>
            <p:nvPr/>
          </p:nvSpPr>
          <p:spPr bwMode="auto">
            <a:xfrm>
              <a:off x="4468" y="2160"/>
              <a:ext cx="635" cy="10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Rectangle 14"/>
            <p:cNvSpPr>
              <a:spLocks noChangeArrowheads="1"/>
            </p:cNvSpPr>
            <p:nvPr/>
          </p:nvSpPr>
          <p:spPr bwMode="auto">
            <a:xfrm>
              <a:off x="4468" y="2659"/>
              <a:ext cx="635" cy="5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539552" y="2204864"/>
            <a:ext cx="1655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акмус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3275856" y="1772816"/>
            <a:ext cx="25209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Метиловый оранжевый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6012160" y="2204864"/>
            <a:ext cx="28794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Фенолфталеин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20"/>
          <p:cNvSpPr>
            <a:spLocks noChangeArrowheads="1"/>
          </p:cNvSpPr>
          <p:nvPr/>
        </p:nvSpPr>
        <p:spPr bwMode="auto">
          <a:xfrm>
            <a:off x="3995738" y="5229225"/>
            <a:ext cx="1008062" cy="865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Freeform 26"/>
          <p:cNvSpPr>
            <a:spLocks/>
          </p:cNvSpPr>
          <p:nvPr/>
        </p:nvSpPr>
        <p:spPr bwMode="auto">
          <a:xfrm>
            <a:off x="1258888" y="2997200"/>
            <a:ext cx="288925" cy="1008063"/>
          </a:xfrm>
          <a:custGeom>
            <a:avLst/>
            <a:gdLst>
              <a:gd name="T0" fmla="*/ 2147483647 w 503"/>
              <a:gd name="T1" fmla="*/ 2147483647 h 740"/>
              <a:gd name="T2" fmla="*/ 2147483647 w 503"/>
              <a:gd name="T3" fmla="*/ 2147483647 h 740"/>
              <a:gd name="T4" fmla="*/ 2147483647 w 503"/>
              <a:gd name="T5" fmla="*/ 2147483647 h 740"/>
              <a:gd name="T6" fmla="*/ 2147483647 w 503"/>
              <a:gd name="T7" fmla="*/ 2147483647 h 740"/>
              <a:gd name="T8" fmla="*/ 0 w 503"/>
              <a:gd name="T9" fmla="*/ 2147483647 h 740"/>
              <a:gd name="T10" fmla="*/ 2147483647 w 503"/>
              <a:gd name="T11" fmla="*/ 2147483647 h 740"/>
              <a:gd name="T12" fmla="*/ 2147483647 w 503"/>
              <a:gd name="T13" fmla="*/ 2147483647 h 740"/>
              <a:gd name="T14" fmla="*/ 2147483647 w 503"/>
              <a:gd name="T15" fmla="*/ 2147483647 h 740"/>
              <a:gd name="T16" fmla="*/ 2147483647 w 503"/>
              <a:gd name="T17" fmla="*/ 2147483647 h 740"/>
              <a:gd name="T18" fmla="*/ 2147483647 w 503"/>
              <a:gd name="T19" fmla="*/ 2147483647 h 740"/>
              <a:gd name="T20" fmla="*/ 2147483647 w 503"/>
              <a:gd name="T21" fmla="*/ 2147483647 h 740"/>
              <a:gd name="T22" fmla="*/ 2147483647 w 503"/>
              <a:gd name="T23" fmla="*/ 2147483647 h 740"/>
              <a:gd name="T24" fmla="*/ 2147483647 w 503"/>
              <a:gd name="T25" fmla="*/ 2147483647 h 740"/>
              <a:gd name="T26" fmla="*/ 2147483647 w 503"/>
              <a:gd name="T27" fmla="*/ 2147483647 h 740"/>
              <a:gd name="T28" fmla="*/ 2147483647 w 503"/>
              <a:gd name="T29" fmla="*/ 2147483647 h 740"/>
              <a:gd name="T30" fmla="*/ 2147483647 w 503"/>
              <a:gd name="T31" fmla="*/ 2147483647 h 740"/>
              <a:gd name="T32" fmla="*/ 2147483647 w 503"/>
              <a:gd name="T33" fmla="*/ 2147483647 h 740"/>
              <a:gd name="T34" fmla="*/ 2147483647 w 503"/>
              <a:gd name="T35" fmla="*/ 2147483647 h 740"/>
              <a:gd name="T36" fmla="*/ 2147483647 w 503"/>
              <a:gd name="T37" fmla="*/ 2147483647 h 74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03"/>
              <a:gd name="T58" fmla="*/ 0 h 740"/>
              <a:gd name="T59" fmla="*/ 503 w 503"/>
              <a:gd name="T60" fmla="*/ 740 h 74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03" h="740">
                <a:moveTo>
                  <a:pt x="328" y="20"/>
                </a:moveTo>
                <a:cubicBezTo>
                  <a:pt x="324" y="20"/>
                  <a:pt x="228" y="26"/>
                  <a:pt x="204" y="38"/>
                </a:cubicBezTo>
                <a:cubicBezTo>
                  <a:pt x="138" y="71"/>
                  <a:pt x="110" y="123"/>
                  <a:pt x="54" y="162"/>
                </a:cubicBezTo>
                <a:cubicBezTo>
                  <a:pt x="40" y="201"/>
                  <a:pt x="22" y="237"/>
                  <a:pt x="9" y="277"/>
                </a:cubicBezTo>
                <a:cubicBezTo>
                  <a:pt x="6" y="286"/>
                  <a:pt x="0" y="304"/>
                  <a:pt x="0" y="304"/>
                </a:cubicBezTo>
                <a:cubicBezTo>
                  <a:pt x="3" y="398"/>
                  <a:pt x="4" y="493"/>
                  <a:pt x="9" y="587"/>
                </a:cubicBezTo>
                <a:cubicBezTo>
                  <a:pt x="14" y="677"/>
                  <a:pt x="160" y="704"/>
                  <a:pt x="222" y="711"/>
                </a:cubicBezTo>
                <a:cubicBezTo>
                  <a:pt x="388" y="704"/>
                  <a:pt x="397" y="740"/>
                  <a:pt x="479" y="658"/>
                </a:cubicBezTo>
                <a:cubicBezTo>
                  <a:pt x="503" y="588"/>
                  <a:pt x="494" y="522"/>
                  <a:pt x="435" y="481"/>
                </a:cubicBezTo>
                <a:cubicBezTo>
                  <a:pt x="417" y="428"/>
                  <a:pt x="440" y="477"/>
                  <a:pt x="399" y="437"/>
                </a:cubicBezTo>
                <a:cubicBezTo>
                  <a:pt x="391" y="429"/>
                  <a:pt x="388" y="418"/>
                  <a:pt x="381" y="410"/>
                </a:cubicBezTo>
                <a:cubicBezTo>
                  <a:pt x="364" y="391"/>
                  <a:pt x="328" y="357"/>
                  <a:pt x="328" y="357"/>
                </a:cubicBezTo>
                <a:cubicBezTo>
                  <a:pt x="306" y="290"/>
                  <a:pt x="338" y="368"/>
                  <a:pt x="293" y="312"/>
                </a:cubicBezTo>
                <a:cubicBezTo>
                  <a:pt x="246" y="253"/>
                  <a:pt x="332" y="318"/>
                  <a:pt x="257" y="268"/>
                </a:cubicBezTo>
                <a:cubicBezTo>
                  <a:pt x="247" y="239"/>
                  <a:pt x="213" y="188"/>
                  <a:pt x="213" y="188"/>
                </a:cubicBezTo>
                <a:cubicBezTo>
                  <a:pt x="233" y="36"/>
                  <a:pt x="199" y="164"/>
                  <a:pt x="248" y="100"/>
                </a:cubicBezTo>
                <a:cubicBezTo>
                  <a:pt x="254" y="93"/>
                  <a:pt x="250" y="80"/>
                  <a:pt x="257" y="73"/>
                </a:cubicBezTo>
                <a:cubicBezTo>
                  <a:pt x="272" y="58"/>
                  <a:pt x="310" y="38"/>
                  <a:pt x="310" y="38"/>
                </a:cubicBezTo>
                <a:cubicBezTo>
                  <a:pt x="330" y="9"/>
                  <a:pt x="328" y="0"/>
                  <a:pt x="328" y="20"/>
                </a:cubicBezTo>
                <a:close/>
              </a:path>
            </a:pathLst>
          </a:custGeom>
          <a:solidFill>
            <a:srgbClr val="66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" name="Freeform 27"/>
          <p:cNvSpPr>
            <a:spLocks/>
          </p:cNvSpPr>
          <p:nvPr/>
        </p:nvSpPr>
        <p:spPr bwMode="auto">
          <a:xfrm>
            <a:off x="4356100" y="3068638"/>
            <a:ext cx="288925" cy="1008062"/>
          </a:xfrm>
          <a:custGeom>
            <a:avLst/>
            <a:gdLst>
              <a:gd name="T0" fmla="*/ 2147483647 w 503"/>
              <a:gd name="T1" fmla="*/ 2147483647 h 740"/>
              <a:gd name="T2" fmla="*/ 2147483647 w 503"/>
              <a:gd name="T3" fmla="*/ 2147483647 h 740"/>
              <a:gd name="T4" fmla="*/ 2147483647 w 503"/>
              <a:gd name="T5" fmla="*/ 2147483647 h 740"/>
              <a:gd name="T6" fmla="*/ 2147483647 w 503"/>
              <a:gd name="T7" fmla="*/ 2147483647 h 740"/>
              <a:gd name="T8" fmla="*/ 0 w 503"/>
              <a:gd name="T9" fmla="*/ 2147483647 h 740"/>
              <a:gd name="T10" fmla="*/ 2147483647 w 503"/>
              <a:gd name="T11" fmla="*/ 2147483647 h 740"/>
              <a:gd name="T12" fmla="*/ 2147483647 w 503"/>
              <a:gd name="T13" fmla="*/ 2147483647 h 740"/>
              <a:gd name="T14" fmla="*/ 2147483647 w 503"/>
              <a:gd name="T15" fmla="*/ 2147483647 h 740"/>
              <a:gd name="T16" fmla="*/ 2147483647 w 503"/>
              <a:gd name="T17" fmla="*/ 2147483647 h 740"/>
              <a:gd name="T18" fmla="*/ 2147483647 w 503"/>
              <a:gd name="T19" fmla="*/ 2147483647 h 740"/>
              <a:gd name="T20" fmla="*/ 2147483647 w 503"/>
              <a:gd name="T21" fmla="*/ 2147483647 h 740"/>
              <a:gd name="T22" fmla="*/ 2147483647 w 503"/>
              <a:gd name="T23" fmla="*/ 2147483647 h 740"/>
              <a:gd name="T24" fmla="*/ 2147483647 w 503"/>
              <a:gd name="T25" fmla="*/ 2147483647 h 740"/>
              <a:gd name="T26" fmla="*/ 2147483647 w 503"/>
              <a:gd name="T27" fmla="*/ 2147483647 h 740"/>
              <a:gd name="T28" fmla="*/ 2147483647 w 503"/>
              <a:gd name="T29" fmla="*/ 2147483647 h 740"/>
              <a:gd name="T30" fmla="*/ 2147483647 w 503"/>
              <a:gd name="T31" fmla="*/ 2147483647 h 740"/>
              <a:gd name="T32" fmla="*/ 2147483647 w 503"/>
              <a:gd name="T33" fmla="*/ 2147483647 h 740"/>
              <a:gd name="T34" fmla="*/ 2147483647 w 503"/>
              <a:gd name="T35" fmla="*/ 2147483647 h 740"/>
              <a:gd name="T36" fmla="*/ 2147483647 w 503"/>
              <a:gd name="T37" fmla="*/ 2147483647 h 74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03"/>
              <a:gd name="T58" fmla="*/ 0 h 740"/>
              <a:gd name="T59" fmla="*/ 503 w 503"/>
              <a:gd name="T60" fmla="*/ 740 h 74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03" h="740">
                <a:moveTo>
                  <a:pt x="328" y="20"/>
                </a:moveTo>
                <a:cubicBezTo>
                  <a:pt x="324" y="20"/>
                  <a:pt x="228" y="26"/>
                  <a:pt x="204" y="38"/>
                </a:cubicBezTo>
                <a:cubicBezTo>
                  <a:pt x="138" y="71"/>
                  <a:pt x="110" y="123"/>
                  <a:pt x="54" y="162"/>
                </a:cubicBezTo>
                <a:cubicBezTo>
                  <a:pt x="40" y="201"/>
                  <a:pt x="22" y="237"/>
                  <a:pt x="9" y="277"/>
                </a:cubicBezTo>
                <a:cubicBezTo>
                  <a:pt x="6" y="286"/>
                  <a:pt x="0" y="304"/>
                  <a:pt x="0" y="304"/>
                </a:cubicBezTo>
                <a:cubicBezTo>
                  <a:pt x="3" y="398"/>
                  <a:pt x="4" y="493"/>
                  <a:pt x="9" y="587"/>
                </a:cubicBezTo>
                <a:cubicBezTo>
                  <a:pt x="14" y="677"/>
                  <a:pt x="160" y="704"/>
                  <a:pt x="222" y="711"/>
                </a:cubicBezTo>
                <a:cubicBezTo>
                  <a:pt x="388" y="704"/>
                  <a:pt x="397" y="740"/>
                  <a:pt x="479" y="658"/>
                </a:cubicBezTo>
                <a:cubicBezTo>
                  <a:pt x="503" y="588"/>
                  <a:pt x="494" y="522"/>
                  <a:pt x="435" y="481"/>
                </a:cubicBezTo>
                <a:cubicBezTo>
                  <a:pt x="417" y="428"/>
                  <a:pt x="440" y="477"/>
                  <a:pt x="399" y="437"/>
                </a:cubicBezTo>
                <a:cubicBezTo>
                  <a:pt x="391" y="429"/>
                  <a:pt x="388" y="418"/>
                  <a:pt x="381" y="410"/>
                </a:cubicBezTo>
                <a:cubicBezTo>
                  <a:pt x="364" y="391"/>
                  <a:pt x="328" y="357"/>
                  <a:pt x="328" y="357"/>
                </a:cubicBezTo>
                <a:cubicBezTo>
                  <a:pt x="306" y="290"/>
                  <a:pt x="338" y="368"/>
                  <a:pt x="293" y="312"/>
                </a:cubicBezTo>
                <a:cubicBezTo>
                  <a:pt x="246" y="253"/>
                  <a:pt x="332" y="318"/>
                  <a:pt x="257" y="268"/>
                </a:cubicBezTo>
                <a:cubicBezTo>
                  <a:pt x="247" y="239"/>
                  <a:pt x="213" y="188"/>
                  <a:pt x="213" y="188"/>
                </a:cubicBezTo>
                <a:cubicBezTo>
                  <a:pt x="233" y="36"/>
                  <a:pt x="199" y="164"/>
                  <a:pt x="248" y="100"/>
                </a:cubicBezTo>
                <a:cubicBezTo>
                  <a:pt x="254" y="93"/>
                  <a:pt x="250" y="80"/>
                  <a:pt x="257" y="73"/>
                </a:cubicBezTo>
                <a:cubicBezTo>
                  <a:pt x="272" y="58"/>
                  <a:pt x="310" y="38"/>
                  <a:pt x="310" y="38"/>
                </a:cubicBezTo>
                <a:cubicBezTo>
                  <a:pt x="330" y="9"/>
                  <a:pt x="328" y="0"/>
                  <a:pt x="328" y="20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" name="Freeform 28"/>
          <p:cNvSpPr>
            <a:spLocks/>
          </p:cNvSpPr>
          <p:nvPr/>
        </p:nvSpPr>
        <p:spPr bwMode="auto">
          <a:xfrm>
            <a:off x="7451725" y="3068638"/>
            <a:ext cx="288925" cy="1008062"/>
          </a:xfrm>
          <a:custGeom>
            <a:avLst/>
            <a:gdLst>
              <a:gd name="T0" fmla="*/ 2147483647 w 503"/>
              <a:gd name="T1" fmla="*/ 2147483647 h 740"/>
              <a:gd name="T2" fmla="*/ 2147483647 w 503"/>
              <a:gd name="T3" fmla="*/ 2147483647 h 740"/>
              <a:gd name="T4" fmla="*/ 2147483647 w 503"/>
              <a:gd name="T5" fmla="*/ 2147483647 h 740"/>
              <a:gd name="T6" fmla="*/ 2147483647 w 503"/>
              <a:gd name="T7" fmla="*/ 2147483647 h 740"/>
              <a:gd name="T8" fmla="*/ 0 w 503"/>
              <a:gd name="T9" fmla="*/ 2147483647 h 740"/>
              <a:gd name="T10" fmla="*/ 2147483647 w 503"/>
              <a:gd name="T11" fmla="*/ 2147483647 h 740"/>
              <a:gd name="T12" fmla="*/ 2147483647 w 503"/>
              <a:gd name="T13" fmla="*/ 2147483647 h 740"/>
              <a:gd name="T14" fmla="*/ 2147483647 w 503"/>
              <a:gd name="T15" fmla="*/ 2147483647 h 740"/>
              <a:gd name="T16" fmla="*/ 2147483647 w 503"/>
              <a:gd name="T17" fmla="*/ 2147483647 h 740"/>
              <a:gd name="T18" fmla="*/ 2147483647 w 503"/>
              <a:gd name="T19" fmla="*/ 2147483647 h 740"/>
              <a:gd name="T20" fmla="*/ 2147483647 w 503"/>
              <a:gd name="T21" fmla="*/ 2147483647 h 740"/>
              <a:gd name="T22" fmla="*/ 2147483647 w 503"/>
              <a:gd name="T23" fmla="*/ 2147483647 h 740"/>
              <a:gd name="T24" fmla="*/ 2147483647 w 503"/>
              <a:gd name="T25" fmla="*/ 2147483647 h 740"/>
              <a:gd name="T26" fmla="*/ 2147483647 w 503"/>
              <a:gd name="T27" fmla="*/ 2147483647 h 740"/>
              <a:gd name="T28" fmla="*/ 2147483647 w 503"/>
              <a:gd name="T29" fmla="*/ 2147483647 h 740"/>
              <a:gd name="T30" fmla="*/ 2147483647 w 503"/>
              <a:gd name="T31" fmla="*/ 2147483647 h 740"/>
              <a:gd name="T32" fmla="*/ 2147483647 w 503"/>
              <a:gd name="T33" fmla="*/ 2147483647 h 740"/>
              <a:gd name="T34" fmla="*/ 2147483647 w 503"/>
              <a:gd name="T35" fmla="*/ 2147483647 h 740"/>
              <a:gd name="T36" fmla="*/ 2147483647 w 503"/>
              <a:gd name="T37" fmla="*/ 2147483647 h 74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03"/>
              <a:gd name="T58" fmla="*/ 0 h 740"/>
              <a:gd name="T59" fmla="*/ 503 w 503"/>
              <a:gd name="T60" fmla="*/ 740 h 74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03" h="740">
                <a:moveTo>
                  <a:pt x="328" y="20"/>
                </a:moveTo>
                <a:cubicBezTo>
                  <a:pt x="324" y="20"/>
                  <a:pt x="228" y="26"/>
                  <a:pt x="204" y="38"/>
                </a:cubicBezTo>
                <a:cubicBezTo>
                  <a:pt x="138" y="71"/>
                  <a:pt x="110" y="123"/>
                  <a:pt x="54" y="162"/>
                </a:cubicBezTo>
                <a:cubicBezTo>
                  <a:pt x="40" y="201"/>
                  <a:pt x="22" y="237"/>
                  <a:pt x="9" y="277"/>
                </a:cubicBezTo>
                <a:cubicBezTo>
                  <a:pt x="6" y="286"/>
                  <a:pt x="0" y="304"/>
                  <a:pt x="0" y="304"/>
                </a:cubicBezTo>
                <a:cubicBezTo>
                  <a:pt x="3" y="398"/>
                  <a:pt x="4" y="493"/>
                  <a:pt x="9" y="587"/>
                </a:cubicBezTo>
                <a:cubicBezTo>
                  <a:pt x="14" y="677"/>
                  <a:pt x="160" y="704"/>
                  <a:pt x="222" y="711"/>
                </a:cubicBezTo>
                <a:cubicBezTo>
                  <a:pt x="388" y="704"/>
                  <a:pt x="397" y="740"/>
                  <a:pt x="479" y="658"/>
                </a:cubicBezTo>
                <a:cubicBezTo>
                  <a:pt x="503" y="588"/>
                  <a:pt x="494" y="522"/>
                  <a:pt x="435" y="481"/>
                </a:cubicBezTo>
                <a:cubicBezTo>
                  <a:pt x="417" y="428"/>
                  <a:pt x="440" y="477"/>
                  <a:pt x="399" y="437"/>
                </a:cubicBezTo>
                <a:cubicBezTo>
                  <a:pt x="391" y="429"/>
                  <a:pt x="388" y="418"/>
                  <a:pt x="381" y="410"/>
                </a:cubicBezTo>
                <a:cubicBezTo>
                  <a:pt x="364" y="391"/>
                  <a:pt x="328" y="357"/>
                  <a:pt x="328" y="357"/>
                </a:cubicBezTo>
                <a:cubicBezTo>
                  <a:pt x="306" y="290"/>
                  <a:pt x="338" y="368"/>
                  <a:pt x="293" y="312"/>
                </a:cubicBezTo>
                <a:cubicBezTo>
                  <a:pt x="246" y="253"/>
                  <a:pt x="332" y="318"/>
                  <a:pt x="257" y="268"/>
                </a:cubicBezTo>
                <a:cubicBezTo>
                  <a:pt x="247" y="239"/>
                  <a:pt x="213" y="188"/>
                  <a:pt x="213" y="188"/>
                </a:cubicBezTo>
                <a:cubicBezTo>
                  <a:pt x="233" y="36"/>
                  <a:pt x="199" y="164"/>
                  <a:pt x="248" y="100"/>
                </a:cubicBezTo>
                <a:cubicBezTo>
                  <a:pt x="254" y="93"/>
                  <a:pt x="250" y="80"/>
                  <a:pt x="257" y="73"/>
                </a:cubicBezTo>
                <a:cubicBezTo>
                  <a:pt x="272" y="58"/>
                  <a:pt x="310" y="38"/>
                  <a:pt x="310" y="38"/>
                </a:cubicBezTo>
                <a:cubicBezTo>
                  <a:pt x="330" y="9"/>
                  <a:pt x="328" y="0"/>
                  <a:pt x="328" y="2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7092950" y="5229225"/>
            <a:ext cx="1008063" cy="865188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9584E-6 L -2.22222E-6 0.262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52636E-6 L 2.5E-6 0.2518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52636E-6 L 8.33333E-7 0.2624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Цели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урока</a:t>
            </a:r>
            <a:endParaRPr lang="ru-RU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645024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869160"/>
            <a:ext cx="60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941168"/>
            <a:ext cx="581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789040"/>
            <a:ext cx="4667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3212976"/>
            <a:ext cx="628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6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3645024"/>
            <a:ext cx="2047875" cy="125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2852936"/>
            <a:ext cx="2633190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800" y="1556792"/>
            <a:ext cx="34290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2160" y="4941168"/>
            <a:ext cx="2489076" cy="138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4" y="4797152"/>
            <a:ext cx="27527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7544" y="2780928"/>
            <a:ext cx="24384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79712" y="2564904"/>
            <a:ext cx="53244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§ 19, упр. 5, 6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D:\Школа\природоведение 5 класс\Астрономия. Гид по небесам\0c2a30a5b65387d41f05c04cd89a528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04663"/>
            <a:ext cx="4320480" cy="598220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660232" y="4365104"/>
            <a:ext cx="18722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Основания</a:t>
            </a:r>
            <a:endParaRPr lang="ru-RU" sz="8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653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Цели урока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645024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869160"/>
            <a:ext cx="60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941168"/>
            <a:ext cx="581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789040"/>
            <a:ext cx="4667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3212976"/>
            <a:ext cx="628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6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3645024"/>
            <a:ext cx="2047875" cy="125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2852936"/>
            <a:ext cx="2633190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800" y="1556792"/>
            <a:ext cx="34290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2160" y="4941168"/>
            <a:ext cx="2489076" cy="138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4" y="4797152"/>
            <a:ext cx="27527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7544" y="2780928"/>
            <a:ext cx="24384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499992" y="1916832"/>
          <a:ext cx="338437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Бинарные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соединения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115616" y="4437112"/>
          <a:ext cx="338437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115616" y="4077072"/>
          <a:ext cx="338437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CuS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115616" y="3717032"/>
          <a:ext cx="338437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NaOH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115616" y="3356992"/>
          <a:ext cx="338437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NaCl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115616" y="2996952"/>
          <a:ext cx="338437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 </a:t>
                      </a:r>
                      <a:endParaRPr lang="ru-RU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115616" y="2636912"/>
          <a:ext cx="338437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Cu(OH)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115616" y="2276872"/>
          <a:ext cx="338437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115616" y="1916832"/>
          <a:ext cx="338437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Вещества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115616" y="4797152"/>
          <a:ext cx="338437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Al(OH)</a:t>
                      </a:r>
                      <a:r>
                        <a:rPr lang="en-US" b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0.0044 L 0.37396 0.0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2249E-6 L 0.37396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26654E-6 L 0.37014 -4.26654E-6 " pathEditMode="relative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26654E-6 L 0.37014 -4.26654E-6 " pathEditMode="relative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5.73346E-6 L 0.37014 5.73346E-6 " pathEditMode="relative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Определение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3600" b="1" baseline="30000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sz="3600" b="1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sz="3600" b="1" baseline="30000" dirty="0" smtClean="0"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baseline="30000" dirty="0" smtClean="0">
                <a:latin typeface="Times New Roman" pitchFamily="18" charset="0"/>
                <a:cs typeface="Times New Roman" pitchFamily="18" charset="0"/>
              </a:rPr>
              <a:t>+3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baseline="300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b="1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b="1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+2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+3</a:t>
            </a:r>
            <a:r>
              <a:rPr lang="ru-RU" b="1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простые ионы металлов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(О</a:t>
            </a:r>
            <a:r>
              <a:rPr lang="ru-RU" b="1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b="1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ru-RU" b="1" baseline="30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сложный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ион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(гидроксид ион)</a:t>
            </a:r>
            <a:endParaRPr lang="ru-RU" b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Основания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это сложные вещества, состоящие из ионов металлов и связанных с  ними гидроксид-ионов.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Общая формула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Bef>
                <a:spcPct val="50000"/>
              </a:spcBef>
              <a:buNone/>
            </a:pP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400" b="1" baseline="30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400" b="1" baseline="30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en-US" sz="4400" b="1" baseline="-25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400" baseline="-25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 </a:t>
            </a:r>
          </a:p>
          <a:p>
            <a:pPr>
              <a:spcBef>
                <a:spcPct val="5000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металл, </a:t>
            </a:r>
          </a:p>
          <a:p>
            <a:pPr>
              <a:spcBef>
                <a:spcPct val="5000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число групп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b="1" baseline="30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в то же время численное значение заряда иона (степени окисления) металла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b="1" baseline="30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b="1" baseline="30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b="1" baseline="30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b="1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baseline="30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baseline="30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+3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ru-RU" b="1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baseline="30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Номенклатура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graphicFrame>
        <p:nvGraphicFramePr>
          <p:cNvPr id="4" name="Group 57"/>
          <p:cNvGraphicFramePr>
            <a:graphicFrameLocks noGrp="1"/>
          </p:cNvGraphicFramePr>
          <p:nvPr/>
        </p:nvGraphicFramePr>
        <p:xfrm>
          <a:off x="4860032" y="2420888"/>
          <a:ext cx="1676400" cy="1066800"/>
        </p:xfrm>
        <a:graphic>
          <a:graphicData uri="http://schemas.openxmlformats.org/drawingml/2006/table">
            <a:tbl>
              <a:tblPr/>
              <a:tblGrid>
                <a:gridCol w="1676400"/>
              </a:tblGrid>
              <a:tr h="10164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Название металла в родительном падеже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Group 58"/>
          <p:cNvGraphicFramePr>
            <a:graphicFrameLocks noGrp="1"/>
          </p:cNvGraphicFramePr>
          <p:nvPr/>
        </p:nvGraphicFramePr>
        <p:xfrm>
          <a:off x="7092280" y="2420888"/>
          <a:ext cx="1573213" cy="1066800"/>
        </p:xfrm>
        <a:graphic>
          <a:graphicData uri="http://schemas.openxmlformats.org/drawingml/2006/table">
            <a:tbl>
              <a:tblPr/>
              <a:tblGrid>
                <a:gridCol w="1573213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С.О. римскими цифрами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Group 55"/>
          <p:cNvGraphicFramePr>
            <a:graphicFrameLocks noGrp="1"/>
          </p:cNvGraphicFramePr>
          <p:nvPr/>
        </p:nvGraphicFramePr>
        <p:xfrm>
          <a:off x="467544" y="2420888"/>
          <a:ext cx="1524000" cy="1066800"/>
        </p:xfrm>
        <a:graphic>
          <a:graphicData uri="http://schemas.openxmlformats.org/drawingml/2006/table">
            <a:tbl>
              <a:tblPr/>
              <a:tblGrid>
                <a:gridCol w="1524000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Название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 основания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56"/>
          <p:cNvGraphicFramePr>
            <a:graphicFrameLocks noGrp="1"/>
          </p:cNvGraphicFramePr>
          <p:nvPr/>
        </p:nvGraphicFramePr>
        <p:xfrm>
          <a:off x="2771800" y="2420888"/>
          <a:ext cx="1584325" cy="1091184"/>
        </p:xfrm>
        <a:graphic>
          <a:graphicData uri="http://schemas.openxmlformats.org/drawingml/2006/table">
            <a:tbl>
              <a:tblPr/>
              <a:tblGrid>
                <a:gridCol w="1584325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Гидроксид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WordArt 28"/>
          <p:cNvSpPr>
            <a:spLocks noChangeArrowheads="1" noChangeShapeType="1" noTextEdit="1"/>
          </p:cNvSpPr>
          <p:nvPr/>
        </p:nvSpPr>
        <p:spPr bwMode="auto">
          <a:xfrm>
            <a:off x="2267744" y="2852936"/>
            <a:ext cx="228600" cy="2244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=</a:t>
            </a:r>
          </a:p>
        </p:txBody>
      </p:sp>
      <p:sp>
        <p:nvSpPr>
          <p:cNvPr id="9" name="WordArt 29"/>
          <p:cNvSpPr>
            <a:spLocks noChangeArrowheads="1" noChangeShapeType="1" noTextEdit="1"/>
          </p:cNvSpPr>
          <p:nvPr/>
        </p:nvSpPr>
        <p:spPr bwMode="auto">
          <a:xfrm>
            <a:off x="4499992" y="2852936"/>
            <a:ext cx="288032" cy="2754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+</a:t>
            </a:r>
          </a:p>
        </p:txBody>
      </p:sp>
      <p:sp>
        <p:nvSpPr>
          <p:cNvPr id="10" name="WordArt 30"/>
          <p:cNvSpPr>
            <a:spLocks noChangeArrowheads="1" noChangeShapeType="1" noTextEdit="1"/>
          </p:cNvSpPr>
          <p:nvPr/>
        </p:nvSpPr>
        <p:spPr bwMode="auto">
          <a:xfrm>
            <a:off x="6732240" y="2852936"/>
            <a:ext cx="288031" cy="2752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+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43608" y="4077072"/>
            <a:ext cx="5976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гидроксид натрия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4725144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гидроксид меди 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43608" y="5373216"/>
            <a:ext cx="6264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- гидроксид алюминия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Номенклатура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TextBox 8"/>
          <p:cNvGrpSpPr>
            <a:grpSpLocks/>
          </p:cNvGrpSpPr>
          <p:nvPr/>
        </p:nvGrpSpPr>
        <p:grpSpPr bwMode="auto">
          <a:xfrm>
            <a:off x="4651375" y="1792288"/>
            <a:ext cx="3621088" cy="639762"/>
            <a:chOff x="2930" y="1129"/>
            <a:chExt cx="2281" cy="403"/>
          </a:xfrm>
        </p:grpSpPr>
        <p:pic>
          <p:nvPicPr>
            <p:cNvPr id="5" name="TextBox 8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30" y="1129"/>
              <a:ext cx="2281" cy="403"/>
            </a:xfrm>
            <a:prstGeom prst="rect">
              <a:avLst/>
            </a:prstGeom>
            <a:noFill/>
          </p:spPr>
        </p:pic>
        <p:sp>
          <p:nvSpPr>
            <p:cNvPr id="6" name="Text Box 19"/>
            <p:cNvSpPr txBox="1">
              <a:spLocks noChangeArrowheads="1"/>
            </p:cNvSpPr>
            <p:nvPr/>
          </p:nvSpPr>
          <p:spPr bwMode="auto">
            <a:xfrm>
              <a:off x="2970" y="1170"/>
              <a:ext cx="220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Гидроксид кальция</a:t>
              </a:r>
            </a:p>
          </p:txBody>
        </p:sp>
      </p:grpSp>
      <p:grpSp>
        <p:nvGrpSpPr>
          <p:cNvPr id="7" name="TextBox 9"/>
          <p:cNvGrpSpPr>
            <a:grpSpLocks/>
          </p:cNvGrpSpPr>
          <p:nvPr/>
        </p:nvGrpSpPr>
        <p:grpSpPr bwMode="auto">
          <a:xfrm>
            <a:off x="4651375" y="2511425"/>
            <a:ext cx="3621088" cy="639763"/>
            <a:chOff x="2930" y="1582"/>
            <a:chExt cx="2281" cy="403"/>
          </a:xfrm>
        </p:grpSpPr>
        <p:pic>
          <p:nvPicPr>
            <p:cNvPr id="8" name="TextBox 9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30" y="1582"/>
              <a:ext cx="2281" cy="403"/>
            </a:xfrm>
            <a:prstGeom prst="rect">
              <a:avLst/>
            </a:prstGeom>
            <a:noFill/>
          </p:spPr>
        </p:pic>
        <p:sp>
          <p:nvSpPr>
            <p:cNvPr id="9" name="Text Box 22"/>
            <p:cNvSpPr txBox="1">
              <a:spLocks noChangeArrowheads="1"/>
            </p:cNvSpPr>
            <p:nvPr/>
          </p:nvSpPr>
          <p:spPr bwMode="auto">
            <a:xfrm>
              <a:off x="2970" y="1620"/>
              <a:ext cx="220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Гидроксид железа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(III)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TextBox 10"/>
          <p:cNvGrpSpPr>
            <a:grpSpLocks/>
          </p:cNvGrpSpPr>
          <p:nvPr/>
        </p:nvGrpSpPr>
        <p:grpSpPr bwMode="auto">
          <a:xfrm>
            <a:off x="4651375" y="3224213"/>
            <a:ext cx="3621088" cy="641350"/>
            <a:chOff x="2930" y="2031"/>
            <a:chExt cx="2281" cy="404"/>
          </a:xfrm>
        </p:grpSpPr>
        <p:pic>
          <p:nvPicPr>
            <p:cNvPr id="11" name="TextBox 10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30" y="2031"/>
              <a:ext cx="2281" cy="404"/>
            </a:xfrm>
            <a:prstGeom prst="rect">
              <a:avLst/>
            </a:prstGeom>
            <a:noFill/>
          </p:spPr>
        </p:pic>
        <p:sp>
          <p:nvSpPr>
            <p:cNvPr id="12" name="Text Box 25"/>
            <p:cNvSpPr txBox="1">
              <a:spLocks noChangeArrowheads="1"/>
            </p:cNvSpPr>
            <p:nvPr/>
          </p:nvSpPr>
          <p:spPr bwMode="auto">
            <a:xfrm>
              <a:off x="2970" y="2070"/>
              <a:ext cx="220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Гидроксид натрия</a:t>
              </a:r>
            </a:p>
          </p:txBody>
        </p:sp>
      </p:grpSp>
      <p:grpSp>
        <p:nvGrpSpPr>
          <p:cNvPr id="13" name="TextBox 11"/>
          <p:cNvGrpSpPr>
            <a:grpSpLocks/>
          </p:cNvGrpSpPr>
          <p:nvPr/>
        </p:nvGrpSpPr>
        <p:grpSpPr bwMode="auto">
          <a:xfrm>
            <a:off x="4651375" y="3938588"/>
            <a:ext cx="3621088" cy="639762"/>
            <a:chOff x="2930" y="2481"/>
            <a:chExt cx="2281" cy="403"/>
          </a:xfrm>
        </p:grpSpPr>
        <p:pic>
          <p:nvPicPr>
            <p:cNvPr id="14" name="TextBox 11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30" y="2481"/>
              <a:ext cx="2281" cy="403"/>
            </a:xfrm>
            <a:prstGeom prst="rect">
              <a:avLst/>
            </a:prstGeom>
            <a:noFill/>
          </p:spPr>
        </p:pic>
        <p:sp>
          <p:nvSpPr>
            <p:cNvPr id="15" name="Text Box 28"/>
            <p:cNvSpPr txBox="1">
              <a:spLocks noChangeArrowheads="1"/>
            </p:cNvSpPr>
            <p:nvPr/>
          </p:nvSpPr>
          <p:spPr bwMode="auto">
            <a:xfrm>
              <a:off x="2970" y="2520"/>
              <a:ext cx="220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Гидроксид магния</a:t>
              </a:r>
            </a:p>
          </p:txBody>
        </p:sp>
      </p:grpSp>
      <p:grpSp>
        <p:nvGrpSpPr>
          <p:cNvPr id="16" name="TextBox 12"/>
          <p:cNvGrpSpPr>
            <a:grpSpLocks/>
          </p:cNvGrpSpPr>
          <p:nvPr/>
        </p:nvGrpSpPr>
        <p:grpSpPr bwMode="auto">
          <a:xfrm>
            <a:off x="4651375" y="4651375"/>
            <a:ext cx="3621088" cy="639763"/>
            <a:chOff x="2930" y="2930"/>
            <a:chExt cx="2281" cy="403"/>
          </a:xfrm>
        </p:grpSpPr>
        <p:pic>
          <p:nvPicPr>
            <p:cNvPr id="17" name="TextBox 12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30" y="2930"/>
              <a:ext cx="2281" cy="403"/>
            </a:xfrm>
            <a:prstGeom prst="rect">
              <a:avLst/>
            </a:prstGeom>
            <a:noFill/>
          </p:spPr>
        </p:pic>
        <p:sp>
          <p:nvSpPr>
            <p:cNvPr id="18" name="Text Box 31"/>
            <p:cNvSpPr txBox="1">
              <a:spLocks noChangeArrowheads="1"/>
            </p:cNvSpPr>
            <p:nvPr/>
          </p:nvSpPr>
          <p:spPr bwMode="auto">
            <a:xfrm>
              <a:off x="2970" y="2970"/>
              <a:ext cx="220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Гидроксид калия</a:t>
              </a:r>
            </a:p>
          </p:txBody>
        </p:sp>
      </p:grpSp>
      <p:grpSp>
        <p:nvGrpSpPr>
          <p:cNvPr id="19" name="TextBox 3"/>
          <p:cNvGrpSpPr>
            <a:grpSpLocks/>
          </p:cNvGrpSpPr>
          <p:nvPr/>
        </p:nvGrpSpPr>
        <p:grpSpPr bwMode="auto">
          <a:xfrm>
            <a:off x="512763" y="1792288"/>
            <a:ext cx="3614737" cy="639762"/>
            <a:chOff x="323" y="1129"/>
            <a:chExt cx="2277" cy="403"/>
          </a:xfrm>
        </p:grpSpPr>
        <p:pic>
          <p:nvPicPr>
            <p:cNvPr id="20" name="TextBox 3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3" y="1129"/>
              <a:ext cx="2277" cy="403"/>
            </a:xfrm>
            <a:prstGeom prst="rect">
              <a:avLst/>
            </a:prstGeom>
            <a:noFill/>
          </p:spPr>
        </p:pic>
        <p:sp>
          <p:nvSpPr>
            <p:cNvPr id="21" name="Text Box 4"/>
            <p:cNvSpPr txBox="1">
              <a:spLocks noChangeArrowheads="1"/>
            </p:cNvSpPr>
            <p:nvPr/>
          </p:nvSpPr>
          <p:spPr bwMode="auto">
            <a:xfrm>
              <a:off x="360" y="1170"/>
              <a:ext cx="220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KOH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TextBox 4"/>
          <p:cNvGrpSpPr>
            <a:grpSpLocks/>
          </p:cNvGrpSpPr>
          <p:nvPr/>
        </p:nvGrpSpPr>
        <p:grpSpPr bwMode="auto">
          <a:xfrm>
            <a:off x="512763" y="2511425"/>
            <a:ext cx="3614737" cy="639763"/>
            <a:chOff x="323" y="1582"/>
            <a:chExt cx="2277" cy="403"/>
          </a:xfrm>
        </p:grpSpPr>
        <p:pic>
          <p:nvPicPr>
            <p:cNvPr id="23" name="TextBox 4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3" y="1582"/>
              <a:ext cx="2277" cy="403"/>
            </a:xfrm>
            <a:prstGeom prst="rect">
              <a:avLst/>
            </a:prstGeom>
            <a:noFill/>
          </p:spPr>
        </p:pic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360" y="1620"/>
              <a:ext cx="220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Mg(OH)</a:t>
              </a:r>
              <a:r>
                <a:rPr lang="en-US" sz="2400" b="1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TextBox 5"/>
          <p:cNvGrpSpPr>
            <a:grpSpLocks/>
          </p:cNvGrpSpPr>
          <p:nvPr/>
        </p:nvGrpSpPr>
        <p:grpSpPr bwMode="auto">
          <a:xfrm>
            <a:off x="512763" y="3224213"/>
            <a:ext cx="3614737" cy="641350"/>
            <a:chOff x="323" y="2031"/>
            <a:chExt cx="2277" cy="404"/>
          </a:xfrm>
        </p:grpSpPr>
        <p:pic>
          <p:nvPicPr>
            <p:cNvPr id="26" name="TextBox 5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3" y="2031"/>
              <a:ext cx="2277" cy="404"/>
            </a:xfrm>
            <a:prstGeom prst="rect">
              <a:avLst/>
            </a:prstGeom>
            <a:noFill/>
          </p:spPr>
        </p:pic>
        <p:sp>
          <p:nvSpPr>
            <p:cNvPr id="27" name="Text Box 10"/>
            <p:cNvSpPr txBox="1">
              <a:spLocks noChangeArrowheads="1"/>
            </p:cNvSpPr>
            <p:nvPr/>
          </p:nvSpPr>
          <p:spPr bwMode="auto">
            <a:xfrm>
              <a:off x="360" y="2070"/>
              <a:ext cx="220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Ca(OH)</a:t>
              </a:r>
              <a:r>
                <a:rPr lang="en-US" sz="2400" b="1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TextBox 6"/>
          <p:cNvGrpSpPr>
            <a:grpSpLocks/>
          </p:cNvGrpSpPr>
          <p:nvPr/>
        </p:nvGrpSpPr>
        <p:grpSpPr bwMode="auto">
          <a:xfrm>
            <a:off x="512763" y="3938588"/>
            <a:ext cx="3614737" cy="639762"/>
            <a:chOff x="323" y="2481"/>
            <a:chExt cx="2277" cy="403"/>
          </a:xfrm>
        </p:grpSpPr>
        <p:pic>
          <p:nvPicPr>
            <p:cNvPr id="29" name="TextBox 6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23" y="2481"/>
              <a:ext cx="2277" cy="403"/>
            </a:xfrm>
            <a:prstGeom prst="rect">
              <a:avLst/>
            </a:prstGeom>
            <a:noFill/>
          </p:spPr>
        </p:pic>
        <p:sp>
          <p:nvSpPr>
            <p:cNvPr id="30" name="Text Box 13"/>
            <p:cNvSpPr txBox="1">
              <a:spLocks noChangeArrowheads="1"/>
            </p:cNvSpPr>
            <p:nvPr/>
          </p:nvSpPr>
          <p:spPr bwMode="auto">
            <a:xfrm>
              <a:off x="360" y="2520"/>
              <a:ext cx="220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Fe(OH)</a:t>
              </a:r>
              <a:r>
                <a:rPr lang="en-US" sz="2400" b="1" baseline="-25000" dirty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TextBox 7"/>
          <p:cNvGrpSpPr>
            <a:grpSpLocks/>
          </p:cNvGrpSpPr>
          <p:nvPr/>
        </p:nvGrpSpPr>
        <p:grpSpPr bwMode="auto">
          <a:xfrm>
            <a:off x="539750" y="4652963"/>
            <a:ext cx="3614737" cy="639763"/>
            <a:chOff x="340" y="2931"/>
            <a:chExt cx="2277" cy="403"/>
          </a:xfrm>
        </p:grpSpPr>
        <p:pic>
          <p:nvPicPr>
            <p:cNvPr id="32" name="TextBox 7"/>
            <p:cNvPicPr>
              <a:picLocks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40" y="2931"/>
              <a:ext cx="2277" cy="403"/>
            </a:xfrm>
            <a:prstGeom prst="rect">
              <a:avLst/>
            </a:prstGeom>
            <a:noFill/>
          </p:spPr>
        </p:pic>
        <p:sp>
          <p:nvSpPr>
            <p:cNvPr id="33" name="Text Box 16"/>
            <p:cNvSpPr txBox="1">
              <a:spLocks noChangeArrowheads="1"/>
            </p:cNvSpPr>
            <p:nvPr/>
          </p:nvSpPr>
          <p:spPr bwMode="auto">
            <a:xfrm>
              <a:off x="360" y="2970"/>
              <a:ext cx="220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NaOH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3.7037E-6 L 6.94444E-6 0.20995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1.85185E-6 L 6.94444E-6 0.20996 " pathEditMode="relative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4.07407E-6 L 6.94444E-6 0.20996 " pathEditMode="relative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1.48148E-6 L 6.94444E-6 -0.20996 " pathEditMode="relative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2.22222E-6 L 6.94444E-6 -0.40949 " pathEditMode="relative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493</TotalTime>
  <Words>190</Words>
  <Application>Microsoft Office PowerPoint</Application>
  <PresentationFormat>Экран (4:3)</PresentationFormat>
  <Paragraphs>84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Тема1</vt:lpstr>
      <vt:lpstr>Слайд 1</vt:lpstr>
      <vt:lpstr>Слайд 2</vt:lpstr>
      <vt:lpstr>Основания</vt:lpstr>
      <vt:lpstr>Цели урока</vt:lpstr>
      <vt:lpstr>Слайд 5</vt:lpstr>
      <vt:lpstr>Определение</vt:lpstr>
      <vt:lpstr>Общая формула</vt:lpstr>
      <vt:lpstr>Номенклатура</vt:lpstr>
      <vt:lpstr>Номенклатура</vt:lpstr>
      <vt:lpstr>  Физические свойства оснований </vt:lpstr>
      <vt:lpstr>Классификация</vt:lpstr>
      <vt:lpstr>  Действие индикаторов на щелочи </vt:lpstr>
      <vt:lpstr>Цели урока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Alexander</cp:lastModifiedBy>
  <cp:revision>57</cp:revision>
  <dcterms:created xsi:type="dcterms:W3CDTF">2013-08-21T10:35:21Z</dcterms:created>
  <dcterms:modified xsi:type="dcterms:W3CDTF">2014-12-01T01:37:47Z</dcterms:modified>
</cp:coreProperties>
</file>