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72819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Третье склонение имён существительных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24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  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ВСЕМ                                                   ЗА  РАБОТУ  НА  УРОКЕ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3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Разобрать предложение по членам предложения и по частям речи.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CC"/>
                </a:solidFill>
              </a:rPr>
              <a:t>На бескрайних полях России зреет золотая рожь. 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2902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Прочитайте слова. Обратите внимание на род этих существительных, на тип основы, на окончание в начальной форме</a:t>
            </a:r>
            <a:endParaRPr lang="ru-RU" sz="3600" dirty="0"/>
          </a:p>
        </p:txBody>
      </p:sp>
      <p:pic>
        <p:nvPicPr>
          <p:cNvPr id="1026" name="Picture 2" descr="http://www.oxota-ru.ru/load/Image/4s4%28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20888"/>
            <a:ext cx="2885653" cy="21602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4208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лошадь</a:t>
            </a:r>
            <a:endParaRPr lang="ru-RU" sz="2800" dirty="0"/>
          </a:p>
        </p:txBody>
      </p:sp>
      <p:pic>
        <p:nvPicPr>
          <p:cNvPr id="1030" name="Picture 6" descr="http://images03.olx.ru/ui/11/80/83/1311945661_233687783_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2348880"/>
            <a:ext cx="2976331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6016" y="24208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степь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://img-2006-08.photosight.ru/13/1585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97760"/>
            <a:ext cx="2880320" cy="2160240"/>
          </a:xfrm>
          <a:prstGeom prst="rect">
            <a:avLst/>
          </a:prstGeom>
          <a:noFill/>
        </p:spPr>
      </p:pic>
      <p:pic>
        <p:nvPicPr>
          <p:cNvPr id="1036" name="Picture 12" descr="http://www.nowere.net/b/arch/69889/src/1319717184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721930"/>
            <a:ext cx="3024336" cy="21360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44208" y="47251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рожь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47251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мышь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1700808"/>
            <a:ext cx="45365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Женский род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56992"/>
            <a:ext cx="381642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Мягкая основа + нулевое окончание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356992"/>
            <a:ext cx="381642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Твёрдая основа на </a:t>
            </a:r>
            <a:r>
              <a:rPr lang="ru-RU" sz="3600" b="1" i="1" dirty="0" smtClean="0">
                <a:solidFill>
                  <a:schemeClr val="tx1"/>
                </a:solidFill>
              </a:rPr>
              <a:t>ж, </a:t>
            </a:r>
            <a:r>
              <a:rPr lang="ru-RU" sz="3600" b="1" i="1" dirty="0" err="1" smtClean="0">
                <a:solidFill>
                  <a:schemeClr val="tx1"/>
                </a:solidFill>
              </a:rPr>
              <a:t>ш</a:t>
            </a:r>
            <a:r>
              <a:rPr lang="ru-RU" sz="3600" b="1" i="1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+ нулевое окончание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5" idx="0"/>
            <a:endCxn id="4" idx="2"/>
          </p:cNvCxnSpPr>
          <p:nvPr/>
        </p:nvCxnSpPr>
        <p:spPr>
          <a:xfrm flipV="1">
            <a:off x="2231740" y="2492896"/>
            <a:ext cx="2664296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7" idx="0"/>
          </p:cNvCxnSpPr>
          <p:nvPr/>
        </p:nvCxnSpPr>
        <p:spPr>
          <a:xfrm>
            <a:off x="4896036" y="2492896"/>
            <a:ext cx="2016224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627784" y="404664"/>
            <a:ext cx="45365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 склонение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4" idx="0"/>
            <a:endCxn id="12" idx="2"/>
          </p:cNvCxnSpPr>
          <p:nvPr/>
        </p:nvCxnSpPr>
        <p:spPr>
          <a:xfrm flipV="1">
            <a:off x="4896036" y="1196752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1640" y="530120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лошадь</a:t>
            </a:r>
          </a:p>
          <a:p>
            <a:pPr algn="ctr"/>
            <a:r>
              <a:rPr lang="ru-RU" sz="3200" dirty="0" smtClean="0"/>
              <a:t>степь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530120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рожь</a:t>
            </a:r>
          </a:p>
          <a:p>
            <a:pPr algn="ctr"/>
            <a:r>
              <a:rPr lang="ru-RU" sz="3200" dirty="0" smtClean="0"/>
              <a:t>мышь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Найдите однокоренные существительные.</a:t>
            </a:r>
            <a:br>
              <a:rPr lang="ru-RU" sz="3600" dirty="0" smtClean="0"/>
            </a:br>
            <a:r>
              <a:rPr lang="ru-RU" sz="3600" dirty="0" smtClean="0"/>
              <a:t>Определите тип их склонения.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камень, </a:t>
            </a:r>
            <a:r>
              <a:rPr lang="ru-RU" sz="3200" b="1" dirty="0" smtClean="0">
                <a:solidFill>
                  <a:srgbClr val="FF0000"/>
                </a:solidFill>
              </a:rPr>
              <a:t>окаменелость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плетень, изгородь, засол, соль,</a:t>
            </a:r>
          </a:p>
          <a:p>
            <a:r>
              <a:rPr lang="ru-RU" sz="3200" dirty="0" smtClean="0"/>
              <a:t>день , ночь, </a:t>
            </a:r>
          </a:p>
          <a:p>
            <a:r>
              <a:rPr lang="ru-RU" sz="3200" dirty="0" smtClean="0"/>
              <a:t>пекарь, печь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3861048"/>
            <a:ext cx="3708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вихрь, метель,</a:t>
            </a:r>
          </a:p>
          <a:p>
            <a:r>
              <a:rPr lang="ru-RU" sz="3200" dirty="0" smtClean="0"/>
              <a:t>робость, смелость, дикарь, дикость,</a:t>
            </a:r>
          </a:p>
          <a:p>
            <a:r>
              <a:rPr lang="ru-RU" sz="3200" dirty="0" smtClean="0"/>
              <a:t>хворь, болезнь,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писарь</a:t>
            </a:r>
            <a:r>
              <a:rPr lang="ru-RU" sz="3200" dirty="0" smtClean="0"/>
              <a:t>, запись</a:t>
            </a:r>
            <a:endParaRPr lang="ru-RU" sz="3200" dirty="0"/>
          </a:p>
        </p:txBody>
      </p:sp>
      <p:pic>
        <p:nvPicPr>
          <p:cNvPr id="15362" name="Picture 2" descr="http://aborigen.rybolov.de/photo/img/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1128"/>
            <a:ext cx="2664296" cy="1998222"/>
          </a:xfrm>
          <a:prstGeom prst="rect">
            <a:avLst/>
          </a:prstGeom>
          <a:noFill/>
        </p:spPr>
      </p:pic>
      <p:pic>
        <p:nvPicPr>
          <p:cNvPr id="15364" name="Picture 4" descr="http://www.ta1.ru/images/data/gallery/72_small_1137337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1584176" cy="213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К какой </a:t>
            </a:r>
            <a:r>
              <a:rPr lang="ru-RU" sz="3800" b="1" dirty="0" smtClean="0"/>
              <a:t>части речи </a:t>
            </a:r>
            <a:r>
              <a:rPr lang="ru-RU" sz="3800" dirty="0" smtClean="0"/>
              <a:t>относятся эти слова?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Старый, мягкий, сырой, молодой, трудный, сухой, усталый, общительный, замкнутый, твёрдый, лёгкий.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284984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Подберите к данным прилагательным однокоренные существительные с суффиксом</a:t>
            </a:r>
            <a:r>
              <a:rPr kumimoji="0" lang="ru-RU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ость</a:t>
            </a:r>
            <a:r>
              <a:rPr kumimoji="0" lang="ru-RU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50912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Объясните, к какому типу склонения относятся эти существительные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5892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Запишите их и разберите по составу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Прочитайте пословицы и объясните их значение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Без соли, хлеба – худая беседа.</a:t>
            </a:r>
          </a:p>
        </p:txBody>
      </p:sp>
      <p:pic>
        <p:nvPicPr>
          <p:cNvPr id="17412" name="Picture 4" descr="http://img-fotki.yandex.ru/get/5801/93742199.0/0_90617_4c41b01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056"/>
            <a:ext cx="3672408" cy="26822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2849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Не беречь </a:t>
            </a:r>
            <a:r>
              <a:rPr lang="ru-RU" sz="3200" dirty="0" smtClean="0">
                <a:solidFill>
                  <a:srgbClr val="FF0000"/>
                </a:solidFill>
              </a:rPr>
              <a:t>поросли</a:t>
            </a:r>
            <a:r>
              <a:rPr lang="ru-RU" sz="3200" dirty="0" smtClean="0">
                <a:solidFill>
                  <a:srgbClr val="0000CC"/>
                </a:solidFill>
              </a:rPr>
              <a:t> – не видать и дерева.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1328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В хорошей </a:t>
            </a:r>
            <a:r>
              <a:rPr lang="ru-RU" sz="3200" dirty="0" smtClean="0">
                <a:solidFill>
                  <a:srgbClr val="FF0000"/>
                </a:solidFill>
              </a:rPr>
              <a:t>артели</a:t>
            </a:r>
            <a:r>
              <a:rPr lang="ru-RU" sz="3200" dirty="0" smtClean="0">
                <a:solidFill>
                  <a:srgbClr val="0000CC"/>
                </a:solidFill>
              </a:rPr>
              <a:t> все овцы целы.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70892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Друг проверяется в опасности.</a:t>
            </a:r>
          </a:p>
        </p:txBody>
      </p:sp>
      <p:pic>
        <p:nvPicPr>
          <p:cNvPr id="17416" name="Picture 8" descr="http://www.mosaica.ru/sites/default/files/news/preview/2011/06/22/rybnaya_lovlya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410804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Записать имена существительные в начальной форме, указать род и склонение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</a:rPr>
              <a:t>От помощи – …, у плаща - …,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</a:rPr>
              <a:t>в тиши - …, от ключа - …,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</a:rPr>
              <a:t>в глуши- …, с товарищем - …,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</a:rPr>
              <a:t>около ржи - …, 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камыше</a:t>
            </a:r>
            <a:r>
              <a:rPr lang="ru-RU" sz="3200" dirty="0" smtClean="0">
                <a:solidFill>
                  <a:srgbClr val="0000CC"/>
                </a:solidFill>
              </a:rPr>
              <a:t> - …,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</a:rPr>
              <a:t>около печи - …, с дочерью - …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20482" name="Picture 2" descr="http://cs11158.vkontakte.ru/u6594434/-14/x_9c160f31.jpg"/>
          <p:cNvPicPr>
            <a:picLocks noChangeAspect="1" noChangeArrowheads="1"/>
          </p:cNvPicPr>
          <p:nvPr/>
        </p:nvPicPr>
        <p:blipFill>
          <a:blip r:embed="rId2" cstate="print"/>
          <a:srcRect b="10401"/>
          <a:stretch>
            <a:fillRect/>
          </a:stretch>
        </p:blipFill>
        <p:spPr bwMode="auto">
          <a:xfrm>
            <a:off x="5616972" y="1556792"/>
            <a:ext cx="3214687" cy="2160240"/>
          </a:xfrm>
          <a:prstGeom prst="rect">
            <a:avLst/>
          </a:prstGeom>
          <a:noFill/>
        </p:spPr>
      </p:pic>
      <p:pic>
        <p:nvPicPr>
          <p:cNvPr id="20484" name="Picture 4" descr="http://www.wallpage.ru/imgbig/wallpapers_74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162" y="4005064"/>
            <a:ext cx="3148795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4" y="321297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рогоз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94928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камыш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27984" y="2636912"/>
            <a:ext cx="426916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Правило с. 98,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упр. 64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akak.ru/steps/pictures/000/017/165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7528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269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Третье склонение имён существительных</vt:lpstr>
      <vt:lpstr>Разобрать предложение по членам предложения и по частям речи.</vt:lpstr>
      <vt:lpstr>Прочитайте слова. Обратите внимание на род этих существительных, на тип основы, на окончание в начальной форме</vt:lpstr>
      <vt:lpstr>Презентация PowerPoint</vt:lpstr>
      <vt:lpstr>Найдите однокоренные существительные. Определите тип их склонения.</vt:lpstr>
      <vt:lpstr>К какой части речи относятся эти слова?</vt:lpstr>
      <vt:lpstr>Прочитайте пословицы и объясните их значение</vt:lpstr>
      <vt:lpstr>Записать имена существительные в начальной форме, указать род и склонение</vt:lpstr>
      <vt:lpstr>Домашнее задание</vt:lpstr>
      <vt:lpstr>СПАСИБО                                             ВСЕМ                                                   ЗА  РАБОТУ  НА  УРОКЕ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Третье склонение имён существительных</dc:title>
  <cp:lastModifiedBy>Leha</cp:lastModifiedBy>
  <cp:revision>13</cp:revision>
  <dcterms:modified xsi:type="dcterms:W3CDTF">2012-10-24T18:25:29Z</dcterms:modified>
</cp:coreProperties>
</file>