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1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C6710-4158-44AF-B995-E04131966E15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7DC984B-A871-4B88-9706-DAB33CCC25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C6710-4158-44AF-B995-E04131966E15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C984B-A871-4B88-9706-DAB33CCC25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C6710-4158-44AF-B995-E04131966E15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C984B-A871-4B88-9706-DAB33CCC25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C6710-4158-44AF-B995-E04131966E15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7DC984B-A871-4B88-9706-DAB33CCC25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C6710-4158-44AF-B995-E04131966E15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C984B-A871-4B88-9706-DAB33CCC253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C6710-4158-44AF-B995-E04131966E15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C984B-A871-4B88-9706-DAB33CCC25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C6710-4158-44AF-B995-E04131966E15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7DC984B-A871-4B88-9706-DAB33CCC253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C6710-4158-44AF-B995-E04131966E15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C984B-A871-4B88-9706-DAB33CCC25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C6710-4158-44AF-B995-E04131966E15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C984B-A871-4B88-9706-DAB33CCC25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C6710-4158-44AF-B995-E04131966E15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C984B-A871-4B88-9706-DAB33CCC25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C6710-4158-44AF-B995-E04131966E15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C984B-A871-4B88-9706-DAB33CCC253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4DC6710-4158-44AF-B995-E04131966E15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7DC984B-A871-4B88-9706-DAB33CCC253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1643050"/>
            <a:ext cx="8686800" cy="228601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     </a:t>
            </a:r>
            <a:r>
              <a:rPr lang="ru-RU" sz="4800" dirty="0" smtClean="0">
                <a:solidFill>
                  <a:srgbClr val="0070C0"/>
                </a:solidFill>
                <a:latin typeface="Arial Black" pitchFamily="34" charset="0"/>
                <a:cs typeface="Aharoni" pitchFamily="2" charset="-79"/>
              </a:rPr>
              <a:t>Детская агрессивность </a:t>
            </a:r>
            <a:br>
              <a:rPr lang="ru-RU" sz="4800" dirty="0" smtClean="0">
                <a:solidFill>
                  <a:srgbClr val="0070C0"/>
                </a:solidFill>
                <a:latin typeface="Arial Black" pitchFamily="34" charset="0"/>
                <a:cs typeface="Aharoni" pitchFamily="2" charset="-79"/>
              </a:rPr>
            </a:br>
            <a:endParaRPr lang="ru-RU" sz="4800" dirty="0">
              <a:solidFill>
                <a:srgbClr val="0070C0"/>
              </a:solidFill>
              <a:latin typeface="Arial Black" pitchFamily="34" charset="0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2143116"/>
            <a:ext cx="8458200" cy="3932671"/>
          </a:xfrm>
        </p:spPr>
        <p:txBody>
          <a:bodyPr>
            <a:normAutofit/>
          </a:bodyPr>
          <a:lstStyle/>
          <a:p>
            <a:r>
              <a:rPr lang="ru-RU" sz="2000" dirty="0" smtClean="0"/>
              <a:t>-полное игнорирование реакций ребенка - весьма мощный способ прекращения нежелательного поведения; </a:t>
            </a:r>
            <a:br>
              <a:rPr lang="ru-RU" sz="2000" dirty="0" smtClean="0"/>
            </a:br>
            <a:r>
              <a:rPr lang="ru-RU" sz="2000" dirty="0" smtClean="0"/>
              <a:t>- выражение понимания чувств ребенка ("Конечно, тебе обидно..."); </a:t>
            </a:r>
            <a:br>
              <a:rPr lang="ru-RU" sz="2000" dirty="0" smtClean="0"/>
            </a:br>
            <a:r>
              <a:rPr lang="ru-RU" sz="2000" dirty="0" smtClean="0"/>
              <a:t>- переключение внимания, предложение какого- либо задания ("Помоги мне, пожалуйста, достать посуду с верхней полки, ты ведь выше меня"); </a:t>
            </a:r>
            <a:br>
              <a:rPr lang="ru-RU" sz="2000" dirty="0" smtClean="0"/>
            </a:br>
            <a:r>
              <a:rPr lang="ru-RU" sz="2000" dirty="0" smtClean="0"/>
              <a:t>- позитивное обозначение поведения ("Ты злишься потому, что ты устал").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357166"/>
            <a:ext cx="8458200" cy="1500198"/>
          </a:xfrm>
        </p:spPr>
        <p:txBody>
          <a:bodyPr>
            <a:normAutofit fontScale="925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Рекомендации по общению с агрессивным ребенком</a:t>
            </a:r>
          </a:p>
          <a:p>
            <a:endParaRPr lang="ru-RU" dirty="0" smtClean="0"/>
          </a:p>
          <a:p>
            <a:r>
              <a:rPr lang="ru-RU" dirty="0" smtClean="0">
                <a:solidFill>
                  <a:srgbClr val="92D050"/>
                </a:solidFill>
              </a:rPr>
              <a:t>1. Спокойное отношение в случае незначительной агрессии.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1500174"/>
            <a:ext cx="8458200" cy="4575613"/>
          </a:xfrm>
        </p:spPr>
        <p:txBody>
          <a:bodyPr>
            <a:noAutofit/>
          </a:bodyPr>
          <a:lstStyle/>
          <a:p>
            <a:r>
              <a:rPr lang="ru-RU" sz="2400" dirty="0" smtClean="0"/>
              <a:t> -</a:t>
            </a:r>
            <a:r>
              <a:rPr lang="ru-RU" sz="2400" dirty="0" smtClean="0">
                <a:latin typeface="Calibri" pitchFamily="34" charset="0"/>
              </a:rPr>
              <a:t>констатация факта ("ты ведешь себя агрессивно"); </a:t>
            </a:r>
            <a:br>
              <a:rPr lang="ru-RU" sz="2400" dirty="0" smtClean="0">
                <a:latin typeface="Calibri" pitchFamily="34" charset="0"/>
              </a:rPr>
            </a:br>
            <a:r>
              <a:rPr lang="ru-RU" sz="2400" dirty="0" smtClean="0">
                <a:latin typeface="Calibri" pitchFamily="34" charset="0"/>
              </a:rPr>
              <a:t>-констатирующий вопрос ("ты злишься?");</a:t>
            </a:r>
            <a:br>
              <a:rPr lang="ru-RU" sz="2400" dirty="0" smtClean="0">
                <a:latin typeface="Calibri" pitchFamily="34" charset="0"/>
              </a:rPr>
            </a:br>
            <a:r>
              <a:rPr lang="ru-RU" sz="2400" dirty="0" smtClean="0">
                <a:latin typeface="Calibri" pitchFamily="34" charset="0"/>
              </a:rPr>
              <a:t> -раскрытие мотивов агрессивного поведения ("Ты хочешь меня обидеть?", "Ты хочешь продемонстрировать силу?"); </a:t>
            </a:r>
            <a:br>
              <a:rPr lang="ru-RU" sz="2400" dirty="0" smtClean="0">
                <a:latin typeface="Calibri" pitchFamily="34" charset="0"/>
              </a:rPr>
            </a:br>
            <a:r>
              <a:rPr lang="ru-RU" sz="2400" dirty="0" smtClean="0">
                <a:latin typeface="Calibri" pitchFamily="34" charset="0"/>
              </a:rPr>
              <a:t>-обнаружение своих собственных чувств по отношению к нежелательному поведению ("Мне не нравится, когда со мной говорят в таком тоне", "Я сержусь, когда на меня кто-то громко кричит"); </a:t>
            </a:r>
            <a:br>
              <a:rPr lang="ru-RU" sz="2400" dirty="0" smtClean="0">
                <a:latin typeface="Calibri" pitchFamily="34" charset="0"/>
              </a:rPr>
            </a:br>
            <a:r>
              <a:rPr lang="ru-RU" sz="2400" dirty="0" smtClean="0">
                <a:latin typeface="Calibri" pitchFamily="34" charset="0"/>
              </a:rPr>
              <a:t>-апелляция к правилам ("Мы же с тобой договаривались!"). </a:t>
            </a:r>
            <a:endParaRPr lang="ru-RU" sz="2400" dirty="0">
              <a:latin typeface="Calibri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571480"/>
            <a:ext cx="8458200" cy="785818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dirty="0" smtClean="0">
                <a:solidFill>
                  <a:srgbClr val="92D050"/>
                </a:solidFill>
              </a:rPr>
              <a:t>2. Акцентирование внимания на поступках (поведении), а не на личности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1428736"/>
            <a:ext cx="8458200" cy="5000660"/>
          </a:xfrm>
        </p:spPr>
        <p:txBody>
          <a:bodyPr>
            <a:noAutofit/>
          </a:bodyPr>
          <a:lstStyle/>
          <a:p>
            <a:r>
              <a:rPr lang="ru-RU" sz="2000" dirty="0" smtClean="0"/>
              <a:t>-не повышать голос, не менять тон на угрожающий; </a:t>
            </a:r>
            <a:br>
              <a:rPr lang="ru-RU" sz="2000" dirty="0" smtClean="0"/>
            </a:br>
            <a:r>
              <a:rPr lang="ru-RU" sz="2000" dirty="0" smtClean="0"/>
              <a:t>- не демонстрировать власть ("Будет так, как я скажу"); </a:t>
            </a:r>
            <a:br>
              <a:rPr lang="ru-RU" sz="2000" dirty="0" smtClean="0"/>
            </a:br>
            <a:r>
              <a:rPr lang="ru-RU" sz="2000" dirty="0" smtClean="0"/>
              <a:t>- не кричать; </a:t>
            </a:r>
            <a:br>
              <a:rPr lang="ru-RU" sz="2000" dirty="0" smtClean="0"/>
            </a:br>
            <a:r>
              <a:rPr lang="ru-RU" sz="2000" dirty="0" smtClean="0"/>
              <a:t>- не принимать агрессивные позы и жесты: сжатые челюсти,                   перекрещенные или сцепленные руки, разговор "сквозь зубы"; </a:t>
            </a:r>
            <a:br>
              <a:rPr lang="ru-RU" sz="2000" dirty="0" smtClean="0"/>
            </a:br>
            <a:r>
              <a:rPr lang="ru-RU" sz="2000" dirty="0" smtClean="0"/>
              <a:t>-  не использовать сарказм, насмешки, высмеивание и передразнивание; </a:t>
            </a:r>
            <a:br>
              <a:rPr lang="ru-RU" sz="2000" dirty="0" smtClean="0"/>
            </a:br>
            <a:r>
              <a:rPr lang="ru-RU" sz="2000" dirty="0" smtClean="0"/>
              <a:t>- не использовать негативную оценку личности ребенка, его близких или друзей; </a:t>
            </a:r>
            <a:br>
              <a:rPr lang="ru-RU" sz="2000" dirty="0" smtClean="0"/>
            </a:br>
            <a:r>
              <a:rPr lang="ru-RU" sz="2000" dirty="0" smtClean="0"/>
              <a:t>- не использовать физическую силу; </a:t>
            </a:r>
            <a:br>
              <a:rPr lang="ru-RU" sz="2000" dirty="0" smtClean="0"/>
            </a:br>
            <a:r>
              <a:rPr lang="ru-RU" sz="2000" dirty="0" smtClean="0"/>
              <a:t>- не втягивать в конфликт посторонних людей; </a:t>
            </a:r>
            <a:br>
              <a:rPr lang="ru-RU" sz="2000" dirty="0" smtClean="0"/>
            </a:br>
            <a:r>
              <a:rPr lang="ru-RU" sz="2000" dirty="0" smtClean="0"/>
              <a:t>- не настаивать на своей правоте; </a:t>
            </a:r>
            <a:br>
              <a:rPr lang="ru-RU" sz="2000" dirty="0" smtClean="0"/>
            </a:br>
            <a:r>
              <a:rPr lang="ru-RU" sz="2000" dirty="0" smtClean="0"/>
              <a:t>- не читать нотации, проповеди; </a:t>
            </a:r>
            <a:br>
              <a:rPr lang="ru-RU" sz="2000" dirty="0" smtClean="0"/>
            </a:br>
            <a:r>
              <a:rPr lang="ru-RU" sz="2000" dirty="0" smtClean="0"/>
              <a:t>- не делать обобщения типа: "Вы все одинаковые", "Ты, как всегда...", "Ты никогда не..."; </a:t>
            </a:r>
            <a:br>
              <a:rPr lang="ru-RU" sz="2000" dirty="0" smtClean="0"/>
            </a:br>
            <a:r>
              <a:rPr lang="ru-RU" sz="2000" dirty="0" smtClean="0"/>
              <a:t>- не сравнивать ребенка с другими детьми - не в его пользу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214290"/>
            <a:ext cx="8458200" cy="107157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92D050"/>
                </a:solidFill>
              </a:rPr>
              <a:t>3. Снижение напряжения ситуации</a:t>
            </a:r>
            <a:endParaRPr lang="ru-RU" dirty="0">
              <a:solidFill>
                <a:srgbClr val="92D05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92D050"/>
                </a:solidFill>
              </a:rPr>
              <a:t>4. Обсуждение проступка.</a:t>
            </a:r>
            <a:endParaRPr lang="ru-RU" sz="2400" dirty="0">
              <a:solidFill>
                <a:srgbClr val="92D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- </a:t>
            </a:r>
            <a:r>
              <a:rPr lang="ru-RU" dirty="0" smtClean="0">
                <a:latin typeface="Calibri" pitchFamily="34" charset="0"/>
              </a:rPr>
              <a:t>Анализировать поведение в момент проявления </a:t>
            </a:r>
            <a:r>
              <a:rPr lang="ru-RU" dirty="0" smtClean="0"/>
              <a:t>агрессии не нужно, этим стоит заниматься только после того, как ситуация разрешится и все успокоятся.</a:t>
            </a:r>
            <a:endParaRPr lang="ru-RU" dirty="0"/>
          </a:p>
        </p:txBody>
      </p:sp>
      <p:pic>
        <p:nvPicPr>
          <p:cNvPr id="5" name="Содержимое 4" descr="6062dcd3bf08e1319c69566ae7085f57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1643050"/>
            <a:ext cx="4067204" cy="4071965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143116"/>
            <a:ext cx="8686800" cy="3714776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latin typeface="Calibri" pitchFamily="34" charset="0"/>
              </a:rPr>
              <a:t>-подыскать адекватную форму наказания после четкого объяснения его проступка; </a:t>
            </a:r>
            <a:br>
              <a:rPr lang="ru-RU" sz="2700" dirty="0" smtClean="0">
                <a:latin typeface="Calibri" pitchFamily="34" charset="0"/>
              </a:rPr>
            </a:br>
            <a:r>
              <a:rPr lang="ru-RU" sz="2700" dirty="0" smtClean="0">
                <a:latin typeface="Calibri" pitchFamily="34" charset="0"/>
              </a:rPr>
              <a:t>-искать выход по переориентации его энергии по социально правильному руслу; </a:t>
            </a:r>
            <a:br>
              <a:rPr lang="ru-RU" sz="2700" dirty="0" smtClean="0">
                <a:latin typeface="Calibri" pitchFamily="34" charset="0"/>
              </a:rPr>
            </a:br>
            <a:r>
              <a:rPr lang="ru-RU" sz="2700" dirty="0" smtClean="0">
                <a:latin typeface="Calibri" pitchFamily="34" charset="0"/>
              </a:rPr>
              <a:t>-следует помнить: частые наказания неэффективны, а безнаказанность еще больше портит; </a:t>
            </a:r>
            <a:br>
              <a:rPr lang="ru-RU" sz="2700" dirty="0" smtClean="0">
                <a:latin typeface="Calibri" pitchFamily="34" charset="0"/>
              </a:rPr>
            </a:br>
            <a:r>
              <a:rPr lang="ru-RU" sz="2700" dirty="0" smtClean="0">
                <a:latin typeface="Calibri" pitchFamily="34" charset="0"/>
              </a:rPr>
              <a:t>-придумать новые приемы переключения ребенка на новые виды отношений (игра, самообслуживание и т.д.) </a:t>
            </a:r>
            <a:r>
              <a:rPr lang="ru-RU" dirty="0" smtClean="0">
                <a:latin typeface="Calibri" pitchFamily="34" charset="0"/>
              </a:rPr>
              <a:t/>
            </a:r>
            <a:br>
              <a:rPr lang="ru-RU" dirty="0" smtClean="0">
                <a:latin typeface="Calibri" pitchFamily="34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071546"/>
            <a:ext cx="8686800" cy="2643206"/>
          </a:xfrm>
        </p:spPr>
        <p:txBody>
          <a:bodyPr>
            <a:normAutofit fontScale="90000"/>
          </a:bodyPr>
          <a:lstStyle/>
          <a:p>
            <a:r>
              <a:rPr lang="ru-RU" sz="2200" dirty="0" smtClean="0">
                <a:latin typeface="Calibri" pitchFamily="34" charset="0"/>
              </a:rPr>
              <a:t>-</a:t>
            </a:r>
            <a:r>
              <a:rPr lang="ru-RU" sz="2700" dirty="0" smtClean="0">
                <a:latin typeface="Calibri" pitchFamily="34" charset="0"/>
              </a:rPr>
              <a:t>подыскать адекватную форму наказания после четкого объяснения его проступка; </a:t>
            </a:r>
            <a:br>
              <a:rPr lang="ru-RU" sz="2700" dirty="0" smtClean="0">
                <a:latin typeface="Calibri" pitchFamily="34" charset="0"/>
              </a:rPr>
            </a:br>
            <a:r>
              <a:rPr lang="ru-RU" sz="2700" dirty="0" smtClean="0">
                <a:latin typeface="Calibri" pitchFamily="34" charset="0"/>
              </a:rPr>
              <a:t>-искать выход по переориентации его энергии по социально правильному руслу; </a:t>
            </a:r>
            <a:br>
              <a:rPr lang="ru-RU" sz="2700" dirty="0" smtClean="0">
                <a:latin typeface="Calibri" pitchFamily="34" charset="0"/>
              </a:rPr>
            </a:br>
            <a:r>
              <a:rPr lang="ru-RU" sz="2700" dirty="0" smtClean="0">
                <a:latin typeface="Calibri" pitchFamily="34" charset="0"/>
              </a:rPr>
              <a:t>-следует помнить: частые наказания неэффективны, а безнаказанность еще больше портит; </a:t>
            </a:r>
            <a:br>
              <a:rPr lang="ru-RU" sz="2700" dirty="0" smtClean="0">
                <a:latin typeface="Calibri" pitchFamily="34" charset="0"/>
              </a:rPr>
            </a:br>
            <a:r>
              <a:rPr lang="ru-RU" sz="2700" dirty="0" smtClean="0">
                <a:latin typeface="Calibri" pitchFamily="34" charset="0"/>
              </a:rPr>
              <a:t>-придумать новые приемы переключения ребенка на новые виды отношений (игра, самообслуживание и т.д.) </a:t>
            </a:r>
            <a:br>
              <a:rPr lang="ru-RU" sz="2700" dirty="0" smtClean="0">
                <a:latin typeface="Calibri" pitchFamily="34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c5cdcd5072bb1864cdee4d3d6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28926" y="3857628"/>
            <a:ext cx="3577014" cy="2529146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382905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0070C0"/>
                </a:solidFill>
              </a:rPr>
              <a:t>Спасибо за внимание !</a:t>
            </a:r>
            <a:endParaRPr lang="ru-RU" sz="4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2214555"/>
            <a:ext cx="8458200" cy="3861232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latin typeface="Calibri" pitchFamily="34" charset="0"/>
              </a:rPr>
              <a:t>    признак внутреннего эмоционального неблагополучия, комплекс негативных переживаний, один из неадекватных способов психологической защиты, наиболее эффективный и быстрый способ достижения цели.</a:t>
            </a:r>
            <a:endParaRPr lang="ru-RU" i="1" dirty="0">
              <a:latin typeface="Calibri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1000108"/>
            <a:ext cx="8458200" cy="1000132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Arial Black" pitchFamily="34" charset="0"/>
              </a:rPr>
              <a:t>   </a:t>
            </a:r>
            <a:r>
              <a:rPr lang="ru-RU" sz="4000" dirty="0" smtClean="0">
                <a:solidFill>
                  <a:srgbClr val="FF0000"/>
                </a:solidFill>
                <a:latin typeface="Arial Black" pitchFamily="34" charset="0"/>
              </a:rPr>
              <a:t>Детская агрессивность -</a:t>
            </a:r>
            <a:endParaRPr lang="ru-RU" sz="4000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000240"/>
            <a:ext cx="8458200" cy="1222375"/>
          </a:xfrm>
        </p:spPr>
        <p:txBody>
          <a:bodyPr>
            <a:noAutofit/>
          </a:bodyPr>
          <a:lstStyle/>
          <a:p>
            <a:r>
              <a:rPr lang="ru-RU" sz="2800" dirty="0" smtClean="0"/>
              <a:t>     </a:t>
            </a:r>
            <a:r>
              <a:rPr lang="ru-RU" sz="2800" dirty="0" smtClean="0">
                <a:latin typeface="Calibri" pitchFamily="34" charset="0"/>
              </a:rPr>
              <a:t>Некоторые родители бывают не готовы к тому, чтобы у них появился ребенок, но аборт по медицинским показаниям делать нежелательно, и ребенок все-таки появляется на свет. Хотя родители могут не говорить ему напрямую, что его не ждали и не хотели, он прекрасно осведомлен об этом, так как "считывает" информацию с их жестов и интонации.</a:t>
            </a:r>
            <a:endParaRPr lang="ru-RU" sz="2800" dirty="0">
              <a:latin typeface="Calibri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571480"/>
            <a:ext cx="8458200" cy="9144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92D050"/>
                </a:solidFill>
              </a:rPr>
              <a:t>Семейные причины</a:t>
            </a:r>
          </a:p>
          <a:p>
            <a:pPr algn="ctr"/>
            <a:r>
              <a:rPr lang="ru-RU" sz="3600" b="1" dirty="0" smtClean="0">
                <a:solidFill>
                  <a:srgbClr val="92D050"/>
                </a:solidFill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</a:rPr>
              <a:t>Неприятие детей родителями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Разрушение эмоциональных связей в семье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5" name="Содержимое 4" descr="90926825534552336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1925574"/>
            <a:ext cx="4191000" cy="4073652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3600" b="1" dirty="0" smtClean="0"/>
              <a:t>       </a:t>
            </a:r>
            <a:r>
              <a:rPr lang="ru-RU" sz="3600" b="1" dirty="0" smtClean="0">
                <a:latin typeface="Calibri" pitchFamily="34" charset="0"/>
              </a:rPr>
              <a:t>Супруги сосуществуют в постоянных ссорах. Жизнь в такой семье становится для ребенка настоящим испытанием, особенно, если родители используют его как аргумент в споре между собой. Ребенок либо живет в постоянном напряжении, страдая от нестабильности в доме и конфликта между двумя самыми близкими ему людьми</a:t>
            </a:r>
            <a:r>
              <a:rPr lang="ru-RU" dirty="0" smtClean="0">
                <a:latin typeface="Calibri" pitchFamily="34" charset="0"/>
              </a:rPr>
              <a:t>. </a:t>
            </a:r>
            <a:endParaRPr lang="ru-RU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Неуважение к личности ребенка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5" name="Содержимое 4" descr="110544498_4593156_zN_hL_IL9Ms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04799" y="2000240"/>
            <a:ext cx="4597145" cy="3605761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sz="3200" b="1" dirty="0" smtClean="0">
                <a:latin typeface="Calibri" pitchFamily="34" charset="0"/>
              </a:rPr>
              <a:t>Агрессивные реакции могут быть вызваны некорректной и нетактичной критикой, оскорбительными и унизительными замечаниями.</a:t>
            </a:r>
            <a:r>
              <a:rPr lang="ru-RU" sz="3200" b="1" dirty="0" smtClean="0"/>
              <a:t> </a:t>
            </a:r>
            <a:endParaRPr lang="ru-RU" sz="32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2143116"/>
            <a:ext cx="8458200" cy="3932671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latin typeface="Calibri" pitchFamily="34" charset="0"/>
                <a:cs typeface="Times New Roman" pitchFamily="18" charset="0"/>
              </a:rPr>
              <a:t>    Когда родители заняты собой или выяснением собственных отношений, а ребенок предоставлен самому себе, у него может возникнуть неуверенность в собственной безопасности. Он начинает видеть опасность даже там, где ее нет, становится недоверчивым и подозрительным. Семья и дом не дают ему необходимой степени защиты и гарантии стабильности. А результатом становится проявляемая к месту и не к месту агрессивность</a:t>
            </a:r>
            <a:r>
              <a:rPr lang="ru-RU" dirty="0" smtClean="0">
                <a:latin typeface="Calibri" pitchFamily="34" charset="0"/>
                <a:cs typeface="Times New Roman" pitchFamily="18" charset="0"/>
              </a:rPr>
              <a:t>.</a:t>
            </a:r>
            <a:endParaRPr lang="ru-RU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857232"/>
            <a:ext cx="8458200" cy="9144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92D050"/>
                </a:solidFill>
              </a:rPr>
              <a:t>Личные причины.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Неуверенность в собственной безопасности.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643182"/>
            <a:ext cx="8458200" cy="1222375"/>
          </a:xfrm>
        </p:spPr>
        <p:txBody>
          <a:bodyPr>
            <a:noAutofit/>
          </a:bodyPr>
          <a:lstStyle/>
          <a:p>
            <a:r>
              <a:rPr lang="ru-RU" dirty="0" smtClean="0">
                <a:latin typeface="Calibri" pitchFamily="34" charset="0"/>
              </a:rPr>
              <a:t>  Чаще всего дети ведут себя агрессивно в те дни, когда они не выспались, плохо себя чувствуют или обиделись на что-то или </a:t>
            </a:r>
            <a:br>
              <a:rPr lang="ru-RU" dirty="0" smtClean="0">
                <a:latin typeface="Calibri" pitchFamily="34" charset="0"/>
              </a:rPr>
            </a:br>
            <a:r>
              <a:rPr lang="ru-RU" dirty="0" smtClean="0">
                <a:latin typeface="Calibri" pitchFamily="34" charset="0"/>
              </a:rPr>
              <a:t>кого-то</a:t>
            </a:r>
            <a:br>
              <a:rPr lang="ru-RU" dirty="0" smtClean="0">
                <a:latin typeface="Calibri" pitchFamily="34" charset="0"/>
              </a:rPr>
            </a:br>
            <a:endParaRPr lang="ru-RU" dirty="0">
              <a:latin typeface="Calibri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928670"/>
            <a:ext cx="8458200" cy="78581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92D050"/>
                </a:solidFill>
              </a:rPr>
              <a:t>Ситуативные причины</a:t>
            </a:r>
          </a:p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Плохое самочувствие, переутомление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2714621"/>
            <a:ext cx="8458200" cy="3361166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Calibri" pitchFamily="34" charset="0"/>
                <a:cs typeface="Times New Roman" pitchFamily="18" charset="0"/>
              </a:rPr>
              <a:t>- Стремление</a:t>
            </a:r>
            <a:r>
              <a:rPr lang="ru-RU" sz="2400" dirty="0" smtClean="0">
                <a:latin typeface="Calibri" pitchFamily="34" charset="0"/>
              </a:rPr>
              <a:t> </a:t>
            </a:r>
            <a:r>
              <a:rPr lang="ru-RU" sz="2400" dirty="0" smtClean="0">
                <a:latin typeface="Calibri" pitchFamily="34" charset="0"/>
                <a:cs typeface="Times New Roman" pitchFamily="18" charset="0"/>
              </a:rPr>
              <a:t>привлечь к себе внимание  сверстников;</a:t>
            </a:r>
            <a:br>
              <a:rPr lang="ru-RU" sz="2400" dirty="0" smtClean="0">
                <a:latin typeface="Calibri" pitchFamily="34" charset="0"/>
                <a:cs typeface="Times New Roman" pitchFamily="18" charset="0"/>
              </a:rPr>
            </a:br>
            <a:r>
              <a:rPr lang="ru-RU" sz="2400" dirty="0" smtClean="0">
                <a:latin typeface="Calibri" pitchFamily="34" charset="0"/>
                <a:cs typeface="Times New Roman" pitchFamily="18" charset="0"/>
              </a:rPr>
              <a:t>- Ущемление достоинства  другого  с целью  подчеркнуть свое превосходство;</a:t>
            </a:r>
            <a:br>
              <a:rPr lang="ru-RU" sz="2400" dirty="0" smtClean="0">
                <a:latin typeface="Calibri" pitchFamily="34" charset="0"/>
                <a:cs typeface="Times New Roman" pitchFamily="18" charset="0"/>
              </a:rPr>
            </a:br>
            <a:r>
              <a:rPr lang="ru-RU" sz="2400" dirty="0" smtClean="0">
                <a:latin typeface="Calibri" pitchFamily="34" charset="0"/>
                <a:cs typeface="Times New Roman" pitchFamily="18" charset="0"/>
              </a:rPr>
              <a:t>- защита и месть  (в ответ на «нападение» или насильственное изъятие  вещей дети  отвечают  яркими вспышками агрессии);</a:t>
            </a:r>
            <a:br>
              <a:rPr lang="ru-RU" sz="2400" dirty="0" smtClean="0">
                <a:latin typeface="Calibri" pitchFamily="34" charset="0"/>
                <a:cs typeface="Times New Roman" pitchFamily="18" charset="0"/>
              </a:rPr>
            </a:br>
            <a:r>
              <a:rPr lang="ru-RU" sz="2400" dirty="0" smtClean="0">
                <a:latin typeface="Calibri" pitchFamily="34" charset="0"/>
                <a:cs typeface="Times New Roman" pitchFamily="18" charset="0"/>
              </a:rPr>
              <a:t>-  стремление быть главным;</a:t>
            </a:r>
            <a:br>
              <a:rPr lang="ru-RU" sz="2400" dirty="0" smtClean="0">
                <a:latin typeface="Calibri" pitchFamily="34" charset="0"/>
                <a:cs typeface="Times New Roman" pitchFamily="18" charset="0"/>
              </a:rPr>
            </a:br>
            <a:r>
              <a:rPr lang="ru-RU" sz="2400" dirty="0" smtClean="0">
                <a:latin typeface="Calibri" pitchFamily="34" charset="0"/>
                <a:cs typeface="Times New Roman" pitchFamily="18" charset="0"/>
              </a:rPr>
              <a:t>- стремление получить желанный предмет.</a:t>
            </a:r>
            <a:endParaRPr lang="ru-RU" sz="2400" dirty="0">
              <a:latin typeface="Calibri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785794"/>
            <a:ext cx="8458200" cy="1285884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Причины проявления детской агрессивности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00042"/>
            <a:ext cx="8686800" cy="2928958"/>
          </a:xfrm>
        </p:spPr>
        <p:txBody>
          <a:bodyPr>
            <a:normAutofit fontScale="90000"/>
          </a:bodyPr>
          <a:lstStyle/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000" dirty="0" smtClean="0"/>
              <a:t> </a:t>
            </a:r>
            <a:r>
              <a:rPr lang="ru-RU" sz="2000" dirty="0" smtClean="0">
                <a:latin typeface="Calibri" pitchFamily="34" charset="0"/>
              </a:rPr>
              <a:t>- </a:t>
            </a:r>
            <a:r>
              <a:rPr lang="ru-RU" sz="2400" dirty="0" smtClean="0">
                <a:latin typeface="Calibri" pitchFamily="34" charset="0"/>
                <a:cs typeface="Times New Roman" pitchFamily="18" charset="0"/>
              </a:rPr>
              <a:t>ребенка бьют;</a:t>
            </a:r>
            <a:br>
              <a:rPr lang="ru-RU" sz="2400" dirty="0" smtClean="0">
                <a:latin typeface="Calibri" pitchFamily="34" charset="0"/>
                <a:cs typeface="Times New Roman" pitchFamily="18" charset="0"/>
              </a:rPr>
            </a:br>
            <a:r>
              <a:rPr lang="ru-RU" sz="2400" dirty="0" smtClean="0">
                <a:latin typeface="Calibri" pitchFamily="34" charset="0"/>
                <a:cs typeface="Times New Roman" pitchFamily="18" charset="0"/>
              </a:rPr>
              <a:t>- Над ребенком издеваются; </a:t>
            </a:r>
            <a:br>
              <a:rPr lang="ru-RU" sz="2400" dirty="0" smtClean="0">
                <a:latin typeface="Calibri" pitchFamily="34" charset="0"/>
                <a:cs typeface="Times New Roman" pitchFamily="18" charset="0"/>
              </a:rPr>
            </a:br>
            <a:r>
              <a:rPr lang="ru-RU" sz="2400" dirty="0" smtClean="0">
                <a:latin typeface="Calibri" pitchFamily="34" charset="0"/>
                <a:cs typeface="Times New Roman" pitchFamily="18" charset="0"/>
              </a:rPr>
              <a:t>Ребенка Заставляют испытывать  чувство незаслуженного стыда;</a:t>
            </a:r>
            <a:br>
              <a:rPr lang="ru-RU" sz="2400" dirty="0" smtClean="0">
                <a:latin typeface="Calibri" pitchFamily="34" charset="0"/>
                <a:cs typeface="Times New Roman" pitchFamily="18" charset="0"/>
              </a:rPr>
            </a:br>
            <a:r>
              <a:rPr lang="ru-RU" sz="2400" dirty="0" smtClean="0">
                <a:latin typeface="Calibri" pitchFamily="34" charset="0"/>
                <a:cs typeface="Times New Roman" pitchFamily="18" charset="0"/>
              </a:rPr>
              <a:t>- родители заведомо лгут;</a:t>
            </a:r>
            <a:br>
              <a:rPr lang="ru-RU" sz="2400" dirty="0" smtClean="0">
                <a:latin typeface="Calibri" pitchFamily="34" charset="0"/>
                <a:cs typeface="Times New Roman" pitchFamily="18" charset="0"/>
              </a:rPr>
            </a:br>
            <a:r>
              <a:rPr lang="ru-RU" sz="2400" dirty="0" smtClean="0">
                <a:latin typeface="Calibri" pitchFamily="34" charset="0"/>
                <a:cs typeface="Times New Roman" pitchFamily="18" charset="0"/>
              </a:rPr>
              <a:t>- родители не требовательны;</a:t>
            </a:r>
            <a:br>
              <a:rPr lang="ru-RU" sz="2400" dirty="0" smtClean="0">
                <a:latin typeface="Calibri" pitchFamily="34" charset="0"/>
                <a:cs typeface="Times New Roman" pitchFamily="18" charset="0"/>
              </a:rPr>
            </a:br>
            <a:r>
              <a:rPr lang="ru-RU" sz="2400" dirty="0" smtClean="0">
                <a:latin typeface="Calibri" pitchFamily="34" charset="0"/>
                <a:cs typeface="Times New Roman" pitchFamily="18" charset="0"/>
              </a:rPr>
              <a:t>- родители ребенку не ребенка друг против друга;</a:t>
            </a:r>
            <a:br>
              <a:rPr lang="ru-RU" sz="2400" dirty="0" smtClean="0">
                <a:latin typeface="Calibri" pitchFamily="34" charset="0"/>
                <a:cs typeface="Times New Roman" pitchFamily="18" charset="0"/>
              </a:rPr>
            </a:br>
            <a:r>
              <a:rPr lang="ru-RU" sz="2400" dirty="0" smtClean="0">
                <a:latin typeface="Calibri" pitchFamily="34" charset="0"/>
                <a:cs typeface="Times New Roman" pitchFamily="18" charset="0"/>
              </a:rPr>
              <a:t>- родители не общаются со своим ребенком;</a:t>
            </a:r>
            <a:br>
              <a:rPr lang="ru-RU" sz="2400" dirty="0" smtClean="0">
                <a:latin typeface="Calibri" pitchFamily="34" charset="0"/>
                <a:cs typeface="Times New Roman" pitchFamily="18" charset="0"/>
              </a:rPr>
            </a:br>
            <a:r>
              <a:rPr lang="ru-RU" sz="2400" dirty="0" smtClean="0">
                <a:latin typeface="Calibri" pitchFamily="34" charset="0"/>
                <a:cs typeface="Times New Roman" pitchFamily="18" charset="0"/>
              </a:rPr>
              <a:t>- вход в дом закрыт для друзей ребенка.</a:t>
            </a:r>
            <a:endParaRPr lang="ru-RU" sz="2400" dirty="0">
              <a:latin typeface="Calibri" pitchFamily="34" charset="0"/>
            </a:endParaRPr>
          </a:p>
        </p:txBody>
      </p:sp>
      <p:pic>
        <p:nvPicPr>
          <p:cNvPr id="4" name="Содержимое 3" descr="http://im2-tub-ru.yandex.net/i?id=3e0226439ba45325e622f85c8a919822-126-144&amp;n=21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3571876"/>
            <a:ext cx="5072097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</TotalTime>
  <Words>416</Words>
  <Application>Microsoft Office PowerPoint</Application>
  <PresentationFormat>Экран (4:3)</PresentationFormat>
  <Paragraphs>32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Трек</vt:lpstr>
      <vt:lpstr>     Детская агрессивность  </vt:lpstr>
      <vt:lpstr>    признак внутреннего эмоционального неблагополучия, комплекс негативных переживаний, один из неадекватных способов психологической защиты, наиболее эффективный и быстрый способ достижения цели.</vt:lpstr>
      <vt:lpstr>     Некоторые родители бывают не готовы к тому, чтобы у них появился ребенок, но аборт по медицинским показаниям делать нежелательно, и ребенок все-таки появляется на свет. Хотя родители могут не говорить ему напрямую, что его не ждали и не хотели, он прекрасно осведомлен об этом, так как "считывает" информацию с их жестов и интонации.</vt:lpstr>
      <vt:lpstr>Разрушение эмоциональных связей в семье</vt:lpstr>
      <vt:lpstr>Неуважение к личности ребенка</vt:lpstr>
      <vt:lpstr>    Когда родители заняты собой или выяснением собственных отношений, а ребенок предоставлен самому себе, у него может возникнуть неуверенность в собственной безопасности. Он начинает видеть опасность даже там, где ее нет, становится недоверчивым и подозрительным. Семья и дом не дают ему необходимой степени защиты и гарантии стабильности. А результатом становится проявляемая к месту и не к месту агрессивность.</vt:lpstr>
      <vt:lpstr>  Чаще всего дети ведут себя агрессивно в те дни, когда они не выспались, плохо себя чувствуют или обиделись на что-то или  кого-то </vt:lpstr>
      <vt:lpstr>- Стремление привлечь к себе внимание  сверстников; - Ущемление достоинства  другого  с целью  подчеркнуть свое превосходство; - защита и месть  (в ответ на «нападение» или насильственное изъятие  вещей дети  отвечают  яркими вспышками агрессии); -  стремление быть главным; - стремление получить желанный предмет.</vt:lpstr>
      <vt:lpstr>  - ребенка бьют; - Над ребенком издеваются;  Ребенка Заставляют испытывать  чувство незаслуженного стыда; - родители заведомо лгут; - родители не требовательны; - родители ребенку не ребенка друг против друга; - родители не общаются со своим ребенком; - вход в дом закрыт для друзей ребенка.</vt:lpstr>
      <vt:lpstr>-полное игнорирование реакций ребенка - весьма мощный способ прекращения нежелательного поведения;  - выражение понимания чувств ребенка ("Конечно, тебе обидно...");  - переключение внимания, предложение какого- либо задания ("Помоги мне, пожалуйста, достать посуду с верхней полки, ты ведь выше меня");  - позитивное обозначение поведения ("Ты злишься потому, что ты устал").</vt:lpstr>
      <vt:lpstr> -констатация факта ("ты ведешь себя агрессивно");  -констатирующий вопрос ("ты злишься?");  -раскрытие мотивов агрессивного поведения ("Ты хочешь меня обидеть?", "Ты хочешь продемонстрировать силу?");  -обнаружение своих собственных чувств по отношению к нежелательному поведению ("Мне не нравится, когда со мной говорят в таком тоне", "Я сержусь, когда на меня кто-то громко кричит");  -апелляция к правилам ("Мы же с тобой договаривались!"). </vt:lpstr>
      <vt:lpstr>-не повышать голос, не менять тон на угрожающий;  - не демонстрировать власть ("Будет так, как я скажу");  - не кричать;  - не принимать агрессивные позы и жесты: сжатые челюсти,                   перекрещенные или сцепленные руки, разговор "сквозь зубы";  -  не использовать сарказм, насмешки, высмеивание и передразнивание;  - не использовать негативную оценку личности ребенка, его близких или друзей;  - не использовать физическую силу;  - не втягивать в конфликт посторонних людей;  - не настаивать на своей правоте;  - не читать нотации, проповеди;  - не делать обобщения типа: "Вы все одинаковые", "Ты, как всегда...", "Ты никогда не...";  - не сравнивать ребенка с другими детьми - не в его пользу</vt:lpstr>
      <vt:lpstr>4. Обсуждение проступка.</vt:lpstr>
      <vt:lpstr>-подыскать адекватную форму наказания после четкого объяснения его проступка;  -искать выход по переориентации его энергии по социально правильному руслу;  -следует помнить: частые наказания неэффективны, а безнаказанность еще больше портит;  -придумать новые приемы переключения ребенка на новые виды отношений (игра, самообслуживание и т.д.)       </vt:lpstr>
      <vt:lpstr>-подыскать адекватную форму наказания после четкого объяснения его проступка;  -искать выход по переориентации его энергии по социально правильному руслу;  -следует помнить: частые наказания неэффективны, а безнаказанность еще больше портит;  -придумать новые приемы переключения ребенка на новые виды отношений (игра, самообслуживание и т.д.)   </vt:lpstr>
      <vt:lpstr>Спасибо за внимание 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признак внутреннего эмоционального неблагополучия, комплекс негативных переживаний, один из неадекватных способов психологической защиты, наиболее эффективный и быстрый способ достижения цели.</dc:title>
  <dc:creator>Светлана</dc:creator>
  <cp:lastModifiedBy>Светлана</cp:lastModifiedBy>
  <cp:revision>14</cp:revision>
  <dcterms:created xsi:type="dcterms:W3CDTF">2015-02-21T10:44:59Z</dcterms:created>
  <dcterms:modified xsi:type="dcterms:W3CDTF">2015-04-05T08:55:11Z</dcterms:modified>
</cp:coreProperties>
</file>