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3"/>
  </p:notesMasterIdLst>
  <p:handoutMasterIdLst>
    <p:handoutMasterId r:id="rId24"/>
  </p:handoutMasterIdLst>
  <p:sldIdLst>
    <p:sldId id="272" r:id="rId2"/>
    <p:sldId id="277" r:id="rId3"/>
    <p:sldId id="275" r:id="rId4"/>
    <p:sldId id="262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92" r:id="rId14"/>
    <p:sldId id="286" r:id="rId15"/>
    <p:sldId id="287" r:id="rId16"/>
    <p:sldId id="288" r:id="rId17"/>
    <p:sldId id="289" r:id="rId18"/>
    <p:sldId id="290" r:id="rId19"/>
    <p:sldId id="291" r:id="rId20"/>
    <p:sldId id="260" r:id="rId21"/>
    <p:sldId id="258" r:id="rId22"/>
  </p:sldIdLst>
  <p:sldSz cx="9144000" cy="6858000" type="screen4x3"/>
  <p:notesSz cx="6858000" cy="9144000"/>
  <p:custShowLst>
    <p:custShow name="Произвольный показ 1" id="0">
      <p:sldLst>
        <p:sld r:id="rId5"/>
        <p:sld r:id="rId21"/>
        <p:sld r:id="rId22"/>
      </p:sldLst>
    </p:custShow>
  </p:custShowLst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FFCC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FF00"/>
    <a:srgbClr val="0000FF"/>
    <a:srgbClr val="CCFF99"/>
    <a:srgbClr val="FFCCFF"/>
    <a:srgbClr val="FF3300"/>
    <a:srgbClr val="808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77" autoAdjust="0"/>
  </p:normalViewPr>
  <p:slideViewPr>
    <p:cSldViewPr>
      <p:cViewPr>
        <p:scale>
          <a:sx n="75" d="100"/>
          <a:sy n="75" d="100"/>
        </p:scale>
        <p:origin x="-906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788680E1-B24E-434C-BC8E-17B213446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12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591D9C9D-82EA-4639-9442-78F2CD5B4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04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283D23-74FD-43EB-8962-8C50187825CA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5806C2-FAEE-462D-A29D-96520BF35F09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DDA1E-69EE-4DE1-8C62-8D55DFEA95CA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065469-1D8C-450F-9E1A-AA652A3DB5EA}" type="slidenum">
              <a:rPr lang="ru-RU" smtClean="0"/>
              <a:pPr eaLnBrk="1" hangingPunct="1"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0A6B0C-72C0-4B85-8D38-D41992B5C48B}" type="slidenum">
              <a:rPr lang="ru-RU" smtClean="0"/>
              <a:pPr eaLnBrk="1" hangingPunct="1"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B9A23-25CA-4FBC-97A4-178E4AE9D7A2}" type="slidenum">
              <a:rPr lang="ru-RU" smtClean="0"/>
              <a:pPr eaLnBrk="1" hangingPunct="1"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D323D5-A703-4877-AA0F-ABA8B53A2A9A}" type="slidenum">
              <a:rPr lang="ru-RU" smtClean="0"/>
              <a:pPr eaLnBrk="1" hangingPunct="1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9EE210-717C-4D85-8E38-7B604B2CF164}" type="slidenum">
              <a:rPr lang="ru-RU" smtClean="0"/>
              <a:pPr eaLnBrk="1" hangingPunct="1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7DA62F-4880-4C62-83A1-42509D16CA9A}" type="slidenum">
              <a:rPr lang="ru-RU" smtClean="0"/>
              <a:pPr eaLnBrk="1" hangingPunct="1"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A5429C-51E8-47F2-8E48-BADF72DBBE76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8C61CC-C16C-42FB-848E-FB174DAA7A6C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D59A43-FD68-4CA3-9151-099B1F4B1EC9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4F017F-6830-4652-9485-B327970A66D4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08022E-7002-4811-9505-E68A5161A882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1D7DFA-2103-440E-AF74-392064B8D9CB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846B87-4336-4C78-8CD9-F9981984EB3E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D88B5D-7D37-4B58-BA9A-9417014D139D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3A9B9-39A0-4A09-B654-1E28EF75A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00273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B63D-EBE0-42B0-83FE-0ED288E8F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61086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34F3-5608-4E07-A1F1-69201F0AC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1079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DD43D-12AD-49E7-B2FF-2E53F8F5B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44467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2256-B7CA-438C-880B-53AAAF3A5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1006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CE7E-831A-4318-B3FF-456D25828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78530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6B3C-AD3F-4A19-AC1F-FE15B77F0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01584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6A87-67B1-4F14-9DEA-092C6AFD7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26227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755E5-A5FF-4E40-B341-E3515C9B8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1776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77433-FDAE-4A7C-BB54-2D5EC43B4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97539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0B4E6-382C-416F-8B23-9F3AB82FD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2702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2319-922F-487C-A090-1F99B7A5F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68456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F533-BD9B-48CE-904B-9C9CD9565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7627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DA8E-7A24-4EB0-AD73-1DBE8838E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94143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B4BC24BC-EFD0-4BDB-BD49-571C63523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</p:sldLayoutIdLst>
  <p:transition spd="med">
    <p:wheel spokes="8"/>
    <p:sndAc>
      <p:stSnd>
        <p:snd r:embed="rId1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/>
      <p:bldP spid="28160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1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16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1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16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1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16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1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16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1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16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16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331913" y="115888"/>
            <a:ext cx="7273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Путешествие с Буратино в страну Занимательной Арифметики</a:t>
            </a:r>
            <a:endParaRPr lang="ru-RU" sz="5400" b="1">
              <a:solidFill>
                <a:srgbClr val="0000FF"/>
              </a:solidFill>
            </a:endParaRPr>
          </a:p>
        </p:txBody>
      </p:sp>
      <p:pic>
        <p:nvPicPr>
          <p:cNvPr id="3077" name="Picture 5" descr="C:\Users\Пакшинцевы\Desktop\открытый урок\0_60913_28c9063_orig_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2552700"/>
            <a:ext cx="45529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-180975" y="403225"/>
            <a:ext cx="7416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600"/>
              <a:t>Вот ещё одна задача.</a:t>
            </a:r>
          </a:p>
          <a:p>
            <a:pPr algn="ctr" eaLnBrk="1" hangingPunct="1"/>
            <a:r>
              <a:rPr lang="ru-RU" sz="4600"/>
              <a:t>Ждёт смышлёного удача.</a:t>
            </a:r>
          </a:p>
          <a:p>
            <a:pPr algn="ctr" eaLnBrk="1" hangingPunct="1"/>
            <a:r>
              <a:rPr lang="ru-RU" sz="4600"/>
              <a:t>1, 2, 3, 4, 5 –</a:t>
            </a:r>
          </a:p>
          <a:p>
            <a:pPr algn="ctr" eaLnBrk="1" hangingPunct="1"/>
            <a:r>
              <a:rPr lang="ru-RU" sz="4600"/>
              <a:t>Задачу эту вам решать</a:t>
            </a:r>
          </a:p>
          <a:p>
            <a:pPr algn="ctr" eaLnBrk="1" hangingPunct="1"/>
            <a:endParaRPr lang="ru-RU" sz="4000"/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11513"/>
            <a:ext cx="32035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-169863" y="1412875"/>
            <a:ext cx="9324976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7200" b="1" u="sng">
                <a:solidFill>
                  <a:srgbClr val="C00000"/>
                </a:solidFill>
              </a:rPr>
              <a:t>Физкультминутка</a:t>
            </a:r>
          </a:p>
          <a:p>
            <a:pPr algn="ctr" eaLnBrk="1" hangingPunct="1"/>
            <a:endParaRPr lang="ru-RU" sz="4000"/>
          </a:p>
        </p:txBody>
      </p:sp>
      <p:pic>
        <p:nvPicPr>
          <p:cNvPr id="1331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52713"/>
            <a:ext cx="3284537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k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977900"/>
            <a:ext cx="3692525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95288" y="404813"/>
            <a:ext cx="6229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Пьеро – поэт печальный</a:t>
            </a:r>
          </a:p>
          <a:p>
            <a:pPr algn="ctr" eaLnBrk="1" hangingPunct="1"/>
            <a:r>
              <a:rPr lang="ru-RU" sz="4000"/>
              <a:t>Сочинял для вас задачки</a:t>
            </a: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95288" y="604838"/>
            <a:ext cx="84248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000" b="1"/>
              <a:t>УСЛОВИЕ</a:t>
            </a:r>
          </a:p>
          <a:p>
            <a:pPr algn="ctr" eaLnBrk="1" hangingPunct="1"/>
            <a:r>
              <a:rPr lang="ru-RU" sz="6000" b="1"/>
              <a:t>ВОПРОС</a:t>
            </a:r>
          </a:p>
          <a:p>
            <a:pPr algn="ctr" eaLnBrk="1" hangingPunct="1"/>
            <a:r>
              <a:rPr lang="ru-RU" sz="6000" b="1"/>
              <a:t>КРАТКАЯ ЗАПИСЬ ИЛИ СХЕМА</a:t>
            </a:r>
          </a:p>
          <a:p>
            <a:pPr algn="ctr" eaLnBrk="1" hangingPunct="1"/>
            <a:r>
              <a:rPr lang="ru-RU" sz="6000" b="1"/>
              <a:t>РЕШЕНИЕ</a:t>
            </a:r>
          </a:p>
          <a:p>
            <a:pPr algn="ctr" eaLnBrk="1" hangingPunct="1"/>
            <a:r>
              <a:rPr lang="ru-RU" sz="6000" b="1"/>
              <a:t>ОТВЕТ</a:t>
            </a: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mork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525"/>
            <a:ext cx="17637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" descr="mork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79525"/>
            <a:ext cx="17637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1" descr="mork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5650"/>
            <a:ext cx="17637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1" descr="mork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24213"/>
            <a:ext cx="17637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1" descr="mork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224213"/>
            <a:ext cx="17637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1" descr="mork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41663"/>
            <a:ext cx="1763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1" descr="mork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151188"/>
            <a:ext cx="17637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3"/>
          <p:cNvSpPr txBox="1">
            <a:spLocks noChangeArrowheads="1"/>
          </p:cNvSpPr>
          <p:nvPr/>
        </p:nvSpPr>
        <p:spPr bwMode="auto">
          <a:xfrm>
            <a:off x="220663" y="115888"/>
            <a:ext cx="7591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6600"/>
              <a:t>1 корзина</a:t>
            </a:r>
          </a:p>
        </p:txBody>
      </p:sp>
      <p:sp>
        <p:nvSpPr>
          <p:cNvPr id="16394" name="TextBox 18"/>
          <p:cNvSpPr txBox="1">
            <a:spLocks noChangeArrowheads="1"/>
          </p:cNvSpPr>
          <p:nvPr/>
        </p:nvSpPr>
        <p:spPr bwMode="auto">
          <a:xfrm>
            <a:off x="80963" y="2062163"/>
            <a:ext cx="7591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6600"/>
              <a:t>2 корзина</a:t>
            </a: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95288" y="765175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sz="4000"/>
          </a:p>
        </p:txBody>
      </p:sp>
      <p:sp>
        <p:nvSpPr>
          <p:cNvPr id="18440" name="TextBox 18"/>
          <p:cNvSpPr txBox="1">
            <a:spLocks noChangeArrowheads="1"/>
          </p:cNvSpPr>
          <p:nvPr/>
        </p:nvSpPr>
        <p:spPr bwMode="auto">
          <a:xfrm>
            <a:off x="185738" y="4227513"/>
            <a:ext cx="87487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4000"/>
              <a:t>5-2=3 (м.)</a:t>
            </a:r>
          </a:p>
          <a:p>
            <a:pPr algn="l" eaLnBrk="1" hangingPunct="1"/>
            <a:r>
              <a:rPr lang="ru-RU" sz="4000"/>
              <a:t>      Ответ: на 3 морковки больше.</a:t>
            </a:r>
          </a:p>
        </p:txBody>
      </p:sp>
      <p:cxnSp>
        <p:nvCxnSpPr>
          <p:cNvPr id="17412" name="Прямая со стрелкой 11"/>
          <p:cNvCxnSpPr>
            <a:cxnSpLocks noChangeShapeType="1"/>
          </p:cNvCxnSpPr>
          <p:nvPr/>
        </p:nvCxnSpPr>
        <p:spPr bwMode="auto">
          <a:xfrm>
            <a:off x="539750" y="1125538"/>
            <a:ext cx="2808288" cy="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Прямая со стрелкой 13"/>
          <p:cNvCxnSpPr>
            <a:cxnSpLocks noChangeShapeType="1"/>
          </p:cNvCxnSpPr>
          <p:nvPr/>
        </p:nvCxnSpPr>
        <p:spPr bwMode="auto">
          <a:xfrm>
            <a:off x="539750" y="2133600"/>
            <a:ext cx="6985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4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1835150" y="981075"/>
            <a:ext cx="0" cy="360363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1835150" y="1989138"/>
            <a:ext cx="0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3348038" y="1989138"/>
            <a:ext cx="0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4932363" y="1989138"/>
            <a:ext cx="0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6227763" y="1989138"/>
            <a:ext cx="0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Прямая соединительная линия 25"/>
          <p:cNvCxnSpPr>
            <a:cxnSpLocks noChangeShapeType="1"/>
          </p:cNvCxnSpPr>
          <p:nvPr/>
        </p:nvCxnSpPr>
        <p:spPr bwMode="auto">
          <a:xfrm flipV="1">
            <a:off x="539750" y="765175"/>
            <a:ext cx="0" cy="287338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Прямая соединительная линия 27"/>
          <p:cNvCxnSpPr>
            <a:cxnSpLocks noChangeShapeType="1"/>
          </p:cNvCxnSpPr>
          <p:nvPr/>
        </p:nvCxnSpPr>
        <p:spPr bwMode="auto">
          <a:xfrm>
            <a:off x="539750" y="765175"/>
            <a:ext cx="2808288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3348038" y="765175"/>
            <a:ext cx="0" cy="287338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Прямая соединительная линия 31"/>
          <p:cNvCxnSpPr>
            <a:cxnSpLocks noChangeShapeType="1"/>
          </p:cNvCxnSpPr>
          <p:nvPr/>
        </p:nvCxnSpPr>
        <p:spPr bwMode="auto">
          <a:xfrm flipV="1">
            <a:off x="3348038" y="1557338"/>
            <a:ext cx="0" cy="358775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Прямая соединительная линия 33"/>
          <p:cNvCxnSpPr>
            <a:cxnSpLocks noChangeShapeType="1"/>
          </p:cNvCxnSpPr>
          <p:nvPr/>
        </p:nvCxnSpPr>
        <p:spPr bwMode="auto">
          <a:xfrm>
            <a:off x="3348038" y="1557338"/>
            <a:ext cx="4103687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7451725" y="1557338"/>
            <a:ext cx="0" cy="358775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Прямая соединительная линия 41"/>
          <p:cNvCxnSpPr>
            <a:cxnSpLocks noChangeShapeType="1"/>
          </p:cNvCxnSpPr>
          <p:nvPr/>
        </p:nvCxnSpPr>
        <p:spPr bwMode="auto">
          <a:xfrm>
            <a:off x="611188" y="2276475"/>
            <a:ext cx="0" cy="360363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Прямая соединительная линия 43"/>
          <p:cNvCxnSpPr>
            <a:cxnSpLocks noChangeShapeType="1"/>
          </p:cNvCxnSpPr>
          <p:nvPr/>
        </p:nvCxnSpPr>
        <p:spPr bwMode="auto">
          <a:xfrm>
            <a:off x="611188" y="2636838"/>
            <a:ext cx="6913562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Прямая соединительная линия 45"/>
          <p:cNvCxnSpPr>
            <a:cxnSpLocks noChangeShapeType="1"/>
          </p:cNvCxnSpPr>
          <p:nvPr/>
        </p:nvCxnSpPr>
        <p:spPr bwMode="auto">
          <a:xfrm flipV="1">
            <a:off x="7524750" y="2349500"/>
            <a:ext cx="0" cy="287338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TextBox 46"/>
          <p:cNvSpPr txBox="1">
            <a:spLocks noChangeArrowheads="1"/>
          </p:cNvSpPr>
          <p:nvPr/>
        </p:nvSpPr>
        <p:spPr bwMode="auto">
          <a:xfrm>
            <a:off x="1187450" y="188913"/>
            <a:ext cx="1296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/>
              <a:t>2 м.</a:t>
            </a:r>
          </a:p>
        </p:txBody>
      </p:sp>
      <p:sp>
        <p:nvSpPr>
          <p:cNvPr id="17429" name="TextBox 47"/>
          <p:cNvSpPr txBox="1">
            <a:spLocks noChangeArrowheads="1"/>
          </p:cNvSpPr>
          <p:nvPr/>
        </p:nvSpPr>
        <p:spPr bwMode="auto">
          <a:xfrm>
            <a:off x="3563938" y="285273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/>
              <a:t>5 м.</a:t>
            </a:r>
          </a:p>
        </p:txBody>
      </p:sp>
      <p:sp>
        <p:nvSpPr>
          <p:cNvPr id="17430" name="TextBox 48"/>
          <p:cNvSpPr txBox="1">
            <a:spLocks noChangeArrowheads="1"/>
          </p:cNvSpPr>
          <p:nvPr/>
        </p:nvSpPr>
        <p:spPr bwMode="auto">
          <a:xfrm>
            <a:off x="4932363" y="765175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/>
              <a:t>? м.</a:t>
            </a:r>
          </a:p>
        </p:txBody>
      </p:sp>
    </p:spTree>
  </p:cSld>
  <p:clrMapOvr>
    <a:masterClrMapping/>
  </p:clrMapOvr>
  <p:transition spd="med">
    <p:wheel spokes="8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20663" y="115888"/>
            <a:ext cx="7591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6600"/>
              <a:t>1 тарелка</a:t>
            </a:r>
          </a:p>
        </p:txBody>
      </p:sp>
      <p:sp>
        <p:nvSpPr>
          <p:cNvPr id="18435" name="TextBox 18"/>
          <p:cNvSpPr txBox="1">
            <a:spLocks noChangeArrowheads="1"/>
          </p:cNvSpPr>
          <p:nvPr/>
        </p:nvSpPr>
        <p:spPr bwMode="auto">
          <a:xfrm>
            <a:off x="39688" y="2616200"/>
            <a:ext cx="7591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6600"/>
              <a:t>2 тарелка</a:t>
            </a:r>
          </a:p>
        </p:txBody>
      </p:sp>
      <p:pic>
        <p:nvPicPr>
          <p:cNvPr id="1843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13319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23963"/>
            <a:ext cx="13319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23963"/>
            <a:ext cx="13319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23963"/>
            <a:ext cx="13319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23963"/>
            <a:ext cx="13319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30313"/>
            <a:ext cx="13319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247775"/>
            <a:ext cx="13319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614738"/>
            <a:ext cx="133191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14738"/>
            <a:ext cx="13319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05213"/>
            <a:ext cx="13319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87750"/>
            <a:ext cx="1331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185738" y="4083050"/>
            <a:ext cx="91392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4000"/>
              <a:t>7-4=3 (яб.)</a:t>
            </a:r>
          </a:p>
          <a:p>
            <a:pPr algn="l" eaLnBrk="1" hangingPunct="1"/>
            <a:r>
              <a:rPr lang="ru-RU" sz="4000"/>
              <a:t>      Ответ: на 3 яблока меньше.</a:t>
            </a:r>
          </a:p>
        </p:txBody>
      </p:sp>
      <p:cxnSp>
        <p:nvCxnSpPr>
          <p:cNvPr id="19459" name="Прямая со стрелкой 37"/>
          <p:cNvCxnSpPr>
            <a:cxnSpLocks noChangeShapeType="1"/>
          </p:cNvCxnSpPr>
          <p:nvPr/>
        </p:nvCxnSpPr>
        <p:spPr bwMode="auto">
          <a:xfrm>
            <a:off x="539750" y="1196975"/>
            <a:ext cx="54721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0" name="Прямая соединительная линия 38"/>
          <p:cNvCxnSpPr>
            <a:cxnSpLocks noChangeShapeType="1"/>
          </p:cNvCxnSpPr>
          <p:nvPr/>
        </p:nvCxnSpPr>
        <p:spPr bwMode="auto">
          <a:xfrm>
            <a:off x="5292725" y="1052513"/>
            <a:ext cx="0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Прямая соединительная линия 39"/>
          <p:cNvCxnSpPr>
            <a:cxnSpLocks noChangeShapeType="1"/>
          </p:cNvCxnSpPr>
          <p:nvPr/>
        </p:nvCxnSpPr>
        <p:spPr bwMode="auto">
          <a:xfrm>
            <a:off x="4572000" y="1052513"/>
            <a:ext cx="0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987675" y="1052513"/>
            <a:ext cx="0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Прямая соединительная линия 41"/>
          <p:cNvCxnSpPr>
            <a:cxnSpLocks noChangeShapeType="1"/>
          </p:cNvCxnSpPr>
          <p:nvPr/>
        </p:nvCxnSpPr>
        <p:spPr bwMode="auto">
          <a:xfrm>
            <a:off x="2124075" y="1052513"/>
            <a:ext cx="0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Прямая соединительная линия 42"/>
          <p:cNvCxnSpPr>
            <a:cxnSpLocks noChangeShapeType="1"/>
          </p:cNvCxnSpPr>
          <p:nvPr/>
        </p:nvCxnSpPr>
        <p:spPr bwMode="auto">
          <a:xfrm flipV="1">
            <a:off x="539750" y="620713"/>
            <a:ext cx="0" cy="360362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Прямая соединительная линия 43"/>
          <p:cNvCxnSpPr>
            <a:cxnSpLocks noChangeShapeType="1"/>
          </p:cNvCxnSpPr>
          <p:nvPr/>
        </p:nvCxnSpPr>
        <p:spPr bwMode="auto">
          <a:xfrm>
            <a:off x="539750" y="620713"/>
            <a:ext cx="5400675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Прямая соединительная линия 44"/>
          <p:cNvCxnSpPr>
            <a:cxnSpLocks noChangeShapeType="1"/>
          </p:cNvCxnSpPr>
          <p:nvPr/>
        </p:nvCxnSpPr>
        <p:spPr bwMode="auto">
          <a:xfrm>
            <a:off x="5940425" y="620713"/>
            <a:ext cx="0" cy="360362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Прямая соединительная линия 49"/>
          <p:cNvCxnSpPr>
            <a:cxnSpLocks noChangeShapeType="1"/>
          </p:cNvCxnSpPr>
          <p:nvPr/>
        </p:nvCxnSpPr>
        <p:spPr bwMode="auto">
          <a:xfrm>
            <a:off x="1331913" y="1052513"/>
            <a:ext cx="0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3779838" y="1052513"/>
            <a:ext cx="0" cy="360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9" name="TextBox 54"/>
          <p:cNvSpPr txBox="1">
            <a:spLocks noChangeArrowheads="1"/>
          </p:cNvSpPr>
          <p:nvPr/>
        </p:nvSpPr>
        <p:spPr bwMode="auto">
          <a:xfrm>
            <a:off x="2411413" y="0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/>
              <a:t>7 яб.</a:t>
            </a:r>
          </a:p>
        </p:txBody>
      </p:sp>
      <p:cxnSp>
        <p:nvCxnSpPr>
          <p:cNvPr id="19470" name="Прямая со стрелкой 55"/>
          <p:cNvCxnSpPr>
            <a:cxnSpLocks noChangeShapeType="1"/>
          </p:cNvCxnSpPr>
          <p:nvPr/>
        </p:nvCxnSpPr>
        <p:spPr bwMode="auto">
          <a:xfrm>
            <a:off x="611188" y="2708275"/>
            <a:ext cx="5400675" cy="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Прямая соединительная линия 56"/>
          <p:cNvCxnSpPr>
            <a:cxnSpLocks noChangeShapeType="1"/>
          </p:cNvCxnSpPr>
          <p:nvPr/>
        </p:nvCxnSpPr>
        <p:spPr bwMode="auto">
          <a:xfrm>
            <a:off x="1258888" y="2565400"/>
            <a:ext cx="0" cy="358775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Прямая соединительная линия 57"/>
          <p:cNvCxnSpPr>
            <a:cxnSpLocks noChangeShapeType="1"/>
          </p:cNvCxnSpPr>
          <p:nvPr/>
        </p:nvCxnSpPr>
        <p:spPr bwMode="auto">
          <a:xfrm flipV="1">
            <a:off x="6011863" y="2349500"/>
            <a:ext cx="0" cy="287338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3" name="Прямая соединительная линия 58"/>
          <p:cNvCxnSpPr>
            <a:cxnSpLocks noChangeShapeType="1"/>
          </p:cNvCxnSpPr>
          <p:nvPr/>
        </p:nvCxnSpPr>
        <p:spPr bwMode="auto">
          <a:xfrm>
            <a:off x="3851275" y="2349500"/>
            <a:ext cx="2160588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Прямая соединительная линия 59"/>
          <p:cNvCxnSpPr>
            <a:cxnSpLocks noChangeShapeType="1"/>
          </p:cNvCxnSpPr>
          <p:nvPr/>
        </p:nvCxnSpPr>
        <p:spPr bwMode="auto">
          <a:xfrm>
            <a:off x="3924300" y="2349500"/>
            <a:ext cx="0" cy="287338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5" name="TextBox 60"/>
          <p:cNvSpPr txBox="1">
            <a:spLocks noChangeArrowheads="1"/>
          </p:cNvSpPr>
          <p:nvPr/>
        </p:nvSpPr>
        <p:spPr bwMode="auto">
          <a:xfrm>
            <a:off x="1692275" y="177323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/>
              <a:t>4 яб.</a:t>
            </a:r>
          </a:p>
        </p:txBody>
      </p:sp>
      <p:cxnSp>
        <p:nvCxnSpPr>
          <p:cNvPr id="19476" name="Прямая соединительная линия 63"/>
          <p:cNvCxnSpPr>
            <a:cxnSpLocks noChangeShapeType="1"/>
          </p:cNvCxnSpPr>
          <p:nvPr/>
        </p:nvCxnSpPr>
        <p:spPr bwMode="auto">
          <a:xfrm>
            <a:off x="2124075" y="2565400"/>
            <a:ext cx="0" cy="358775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7" name="Прямая соединительная линия 64"/>
          <p:cNvCxnSpPr>
            <a:cxnSpLocks noChangeShapeType="1"/>
          </p:cNvCxnSpPr>
          <p:nvPr/>
        </p:nvCxnSpPr>
        <p:spPr bwMode="auto">
          <a:xfrm>
            <a:off x="2916238" y="2565400"/>
            <a:ext cx="0" cy="358775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8" name="Прямая соединительная линия 69"/>
          <p:cNvCxnSpPr>
            <a:cxnSpLocks noChangeShapeType="1"/>
          </p:cNvCxnSpPr>
          <p:nvPr/>
        </p:nvCxnSpPr>
        <p:spPr bwMode="auto">
          <a:xfrm>
            <a:off x="3924300" y="2565400"/>
            <a:ext cx="0" cy="358775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9" name="TextBox 70"/>
          <p:cNvSpPr txBox="1">
            <a:spLocks noChangeArrowheads="1"/>
          </p:cNvSpPr>
          <p:nvPr/>
        </p:nvSpPr>
        <p:spPr bwMode="auto">
          <a:xfrm>
            <a:off x="4356100" y="177323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/>
              <a:t>? яб.</a:t>
            </a:r>
          </a:p>
        </p:txBody>
      </p:sp>
      <p:cxnSp>
        <p:nvCxnSpPr>
          <p:cNvPr id="19480" name="Прямая соединительная линия 42"/>
          <p:cNvCxnSpPr>
            <a:cxnSpLocks noChangeShapeType="1"/>
          </p:cNvCxnSpPr>
          <p:nvPr/>
        </p:nvCxnSpPr>
        <p:spPr bwMode="auto">
          <a:xfrm>
            <a:off x="611188" y="2852738"/>
            <a:ext cx="0" cy="21590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1" name="Прямая соединительная линия 43"/>
          <p:cNvCxnSpPr>
            <a:cxnSpLocks noChangeShapeType="1"/>
          </p:cNvCxnSpPr>
          <p:nvPr/>
        </p:nvCxnSpPr>
        <p:spPr bwMode="auto">
          <a:xfrm>
            <a:off x="611188" y="3068638"/>
            <a:ext cx="5400675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2" name="Прямая соединительная линия 44"/>
          <p:cNvCxnSpPr>
            <a:cxnSpLocks noChangeShapeType="1"/>
          </p:cNvCxnSpPr>
          <p:nvPr/>
        </p:nvCxnSpPr>
        <p:spPr bwMode="auto">
          <a:xfrm flipH="1" flipV="1">
            <a:off x="6011863" y="2781300"/>
            <a:ext cx="0" cy="287338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heel spokes="8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26988"/>
            <a:ext cx="4802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07950" y="40481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Заштопай холст</a:t>
            </a: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476250"/>
          <a:ext cx="7488236" cy="6048376"/>
        </p:xfrm>
        <a:graphic>
          <a:graphicData uri="http://schemas.openxmlformats.org/drawingml/2006/table">
            <a:tbl>
              <a:tblPr firstRow="1" firstCol="1" bandRow="1"/>
              <a:tblGrid>
                <a:gridCol w="1872059"/>
                <a:gridCol w="1872059"/>
                <a:gridCol w="1872059"/>
                <a:gridCol w="1872059"/>
              </a:tblGrid>
              <a:tr h="1512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Овал 18"/>
          <p:cNvSpPr/>
          <p:nvPr/>
        </p:nvSpPr>
        <p:spPr>
          <a:xfrm>
            <a:off x="1187450" y="690563"/>
            <a:ext cx="1312863" cy="11509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824663" y="688975"/>
            <a:ext cx="1195387" cy="11541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35788" y="3727450"/>
            <a:ext cx="1098550" cy="11525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1536" name="Прямоугольник 21"/>
          <p:cNvSpPr>
            <a:spLocks noChangeArrowheads="1"/>
          </p:cNvSpPr>
          <p:nvPr/>
        </p:nvSpPr>
        <p:spPr bwMode="auto">
          <a:xfrm>
            <a:off x="4932363" y="679450"/>
            <a:ext cx="1098550" cy="1150938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37" name="Овал 22"/>
          <p:cNvSpPr>
            <a:spLocks noChangeArrowheads="1"/>
          </p:cNvSpPr>
          <p:nvPr/>
        </p:nvSpPr>
        <p:spPr bwMode="auto">
          <a:xfrm>
            <a:off x="4813300" y="2079625"/>
            <a:ext cx="1314450" cy="1282700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" name="Шестиугольник 23"/>
          <p:cNvSpPr/>
          <p:nvPr/>
        </p:nvSpPr>
        <p:spPr>
          <a:xfrm>
            <a:off x="2997200" y="622300"/>
            <a:ext cx="1374775" cy="126365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1539" name="Шестиугольник 24"/>
          <p:cNvSpPr>
            <a:spLocks noChangeArrowheads="1"/>
          </p:cNvSpPr>
          <p:nvPr/>
        </p:nvSpPr>
        <p:spPr bwMode="auto">
          <a:xfrm>
            <a:off x="6662738" y="2106613"/>
            <a:ext cx="1371600" cy="1308100"/>
          </a:xfrm>
          <a:prstGeom prst="hexagon">
            <a:avLst>
              <a:gd name="adj" fmla="val 25005"/>
              <a:gd name="vf" fmla="val 115470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40" name="Шестиугольник 25"/>
          <p:cNvSpPr>
            <a:spLocks noChangeArrowheads="1"/>
          </p:cNvSpPr>
          <p:nvPr/>
        </p:nvSpPr>
        <p:spPr bwMode="auto">
          <a:xfrm>
            <a:off x="955675" y="3571875"/>
            <a:ext cx="1370013" cy="1308100"/>
          </a:xfrm>
          <a:prstGeom prst="hexagon">
            <a:avLst>
              <a:gd name="adj" fmla="val 24976"/>
              <a:gd name="vf" fmla="val 11547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41" name="Овал 26"/>
          <p:cNvSpPr>
            <a:spLocks noChangeArrowheads="1"/>
          </p:cNvSpPr>
          <p:nvPr/>
        </p:nvSpPr>
        <p:spPr bwMode="auto">
          <a:xfrm>
            <a:off x="2944813" y="3594100"/>
            <a:ext cx="1312862" cy="1285875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42" name="Равнобедренный треугольник 27"/>
          <p:cNvSpPr>
            <a:spLocks noChangeArrowheads="1"/>
          </p:cNvSpPr>
          <p:nvPr/>
        </p:nvSpPr>
        <p:spPr bwMode="auto">
          <a:xfrm>
            <a:off x="4932363" y="3633788"/>
            <a:ext cx="1195387" cy="11509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43" name="Прямоугольник 28"/>
          <p:cNvSpPr>
            <a:spLocks noChangeArrowheads="1"/>
          </p:cNvSpPr>
          <p:nvPr/>
        </p:nvSpPr>
        <p:spPr bwMode="auto">
          <a:xfrm>
            <a:off x="1149350" y="5148263"/>
            <a:ext cx="1095375" cy="1150937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44" name="Равнобедренный треугольник 29"/>
          <p:cNvSpPr>
            <a:spLocks noChangeArrowheads="1"/>
          </p:cNvSpPr>
          <p:nvPr/>
        </p:nvSpPr>
        <p:spPr bwMode="auto">
          <a:xfrm>
            <a:off x="2944813" y="5097463"/>
            <a:ext cx="1195387" cy="1154112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1545" name="Шестиугольник 30"/>
          <p:cNvSpPr>
            <a:spLocks noChangeArrowheads="1"/>
          </p:cNvSpPr>
          <p:nvPr/>
        </p:nvSpPr>
        <p:spPr bwMode="auto">
          <a:xfrm>
            <a:off x="6659563" y="5084763"/>
            <a:ext cx="1374775" cy="13081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2944813" y="2079625"/>
            <a:ext cx="1195387" cy="11525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63638" y="2144713"/>
            <a:ext cx="1098550" cy="11525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572" name="Овал 33"/>
          <p:cNvSpPr>
            <a:spLocks noChangeArrowheads="1"/>
          </p:cNvSpPr>
          <p:nvPr/>
        </p:nvSpPr>
        <p:spPr bwMode="auto">
          <a:xfrm>
            <a:off x="4824413" y="5146675"/>
            <a:ext cx="1312862" cy="1285875"/>
          </a:xfrm>
          <a:prstGeom prst="ellipse">
            <a:avLst/>
          </a:prstGeom>
          <a:solidFill>
            <a:srgbClr val="FFC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  <p:bldP spid="225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2"/>
          <p:cNvSpPr txBox="1">
            <a:spLocks/>
          </p:cNvSpPr>
          <p:nvPr/>
        </p:nvSpPr>
        <p:spPr bwMode="auto">
          <a:xfrm>
            <a:off x="-504825" y="3344863"/>
            <a:ext cx="96488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100"/>
              <a:t>Милый пёсик Артемон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100"/>
              <a:t>Встал на задних лапках…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100"/>
              <a:t>Перед ним два мальчика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100"/>
              <a:t>В шортиках и шапках.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100"/>
              <a:t>Пудель смотрит, он притих, даже кость не гложет, Но что разного у них – он понять не может!</a:t>
            </a: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4195763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 rot="-2932113">
            <a:off x="6019800" y="1430338"/>
            <a:ext cx="1009650" cy="2216150"/>
            <a:chOff x="6705600" y="3505200"/>
            <a:chExt cx="1009650" cy="2216263"/>
          </a:xfrm>
        </p:grpSpPr>
        <p:sp>
          <p:nvSpPr>
            <p:cNvPr id="22536" name="Полилиния 6"/>
            <p:cNvSpPr>
              <a:spLocks noChangeArrowheads="1"/>
            </p:cNvSpPr>
            <p:nvPr/>
          </p:nvSpPr>
          <p:spPr bwMode="auto">
            <a:xfrm>
              <a:off x="6705600" y="3505200"/>
              <a:ext cx="1009650" cy="2216263"/>
            </a:xfrm>
            <a:custGeom>
              <a:avLst/>
              <a:gdLst>
                <a:gd name="T0" fmla="*/ 457200 w 1009650"/>
                <a:gd name="T1" fmla="*/ 1809757 h 2216263"/>
                <a:gd name="T2" fmla="*/ 381000 w 1009650"/>
                <a:gd name="T3" fmla="*/ 742950 h 2216263"/>
                <a:gd name="T4" fmla="*/ 247650 w 1009650"/>
                <a:gd name="T5" fmla="*/ 723900 h 2216263"/>
                <a:gd name="T6" fmla="*/ 190500 w 1009650"/>
                <a:gd name="T7" fmla="*/ 704850 h 2216263"/>
                <a:gd name="T8" fmla="*/ 76200 w 1009650"/>
                <a:gd name="T9" fmla="*/ 609600 h 2216263"/>
                <a:gd name="T10" fmla="*/ 0 w 1009650"/>
                <a:gd name="T11" fmla="*/ 495300 h 2216263"/>
                <a:gd name="T12" fmla="*/ 57150 w 1009650"/>
                <a:gd name="T13" fmla="*/ 361950 h 2216263"/>
                <a:gd name="T14" fmla="*/ 114300 w 1009650"/>
                <a:gd name="T15" fmla="*/ 342900 h 2216263"/>
                <a:gd name="T16" fmla="*/ 209550 w 1009650"/>
                <a:gd name="T17" fmla="*/ 361950 h 2216263"/>
                <a:gd name="T18" fmla="*/ 266700 w 1009650"/>
                <a:gd name="T19" fmla="*/ 381000 h 2216263"/>
                <a:gd name="T20" fmla="*/ 285750 w 1009650"/>
                <a:gd name="T21" fmla="*/ 323850 h 2216263"/>
                <a:gd name="T22" fmla="*/ 304800 w 1009650"/>
                <a:gd name="T23" fmla="*/ 133350 h 2216263"/>
                <a:gd name="T24" fmla="*/ 323850 w 1009650"/>
                <a:gd name="T25" fmla="*/ 76200 h 2216263"/>
                <a:gd name="T26" fmla="*/ 381000 w 1009650"/>
                <a:gd name="T27" fmla="*/ 19050 h 2216263"/>
                <a:gd name="T28" fmla="*/ 438150 w 1009650"/>
                <a:gd name="T29" fmla="*/ 0 h 2216263"/>
                <a:gd name="T30" fmla="*/ 609600 w 1009650"/>
                <a:gd name="T31" fmla="*/ 76200 h 2216263"/>
                <a:gd name="T32" fmla="*/ 590550 w 1009650"/>
                <a:gd name="T33" fmla="*/ 228600 h 2216263"/>
                <a:gd name="T34" fmla="*/ 666750 w 1009650"/>
                <a:gd name="T35" fmla="*/ 266700 h 2216263"/>
                <a:gd name="T36" fmla="*/ 819150 w 1009650"/>
                <a:gd name="T37" fmla="*/ 285750 h 2216263"/>
                <a:gd name="T38" fmla="*/ 838200 w 1009650"/>
                <a:gd name="T39" fmla="*/ 533400 h 2216263"/>
                <a:gd name="T40" fmla="*/ 762000 w 1009650"/>
                <a:gd name="T41" fmla="*/ 552450 h 2216263"/>
                <a:gd name="T42" fmla="*/ 666750 w 1009650"/>
                <a:gd name="T43" fmla="*/ 571500 h 2216263"/>
                <a:gd name="T44" fmla="*/ 590550 w 1009650"/>
                <a:gd name="T45" fmla="*/ 742950 h 2216263"/>
                <a:gd name="T46" fmla="*/ 571500 w 1009650"/>
                <a:gd name="T47" fmla="*/ 800100 h 2216263"/>
                <a:gd name="T48" fmla="*/ 571500 w 1009650"/>
                <a:gd name="T49" fmla="*/ 1619257 h 2216263"/>
                <a:gd name="T50" fmla="*/ 704850 w 1009650"/>
                <a:gd name="T51" fmla="*/ 1600207 h 2216263"/>
                <a:gd name="T52" fmla="*/ 762000 w 1009650"/>
                <a:gd name="T53" fmla="*/ 1562107 h 2216263"/>
                <a:gd name="T54" fmla="*/ 952500 w 1009650"/>
                <a:gd name="T55" fmla="*/ 1562107 h 2216263"/>
                <a:gd name="T56" fmla="*/ 933450 w 1009650"/>
                <a:gd name="T57" fmla="*/ 1752607 h 2216263"/>
                <a:gd name="T58" fmla="*/ 876300 w 1009650"/>
                <a:gd name="T59" fmla="*/ 1771657 h 2216263"/>
                <a:gd name="T60" fmla="*/ 1009650 w 1009650"/>
                <a:gd name="T61" fmla="*/ 1905007 h 2216263"/>
                <a:gd name="T62" fmla="*/ 914400 w 1009650"/>
                <a:gd name="T63" fmla="*/ 2057407 h 2216263"/>
                <a:gd name="T64" fmla="*/ 381000 w 1009650"/>
                <a:gd name="T65" fmla="*/ 1714507 h 22162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9650"/>
                <a:gd name="T100" fmla="*/ 0 h 2216263"/>
                <a:gd name="T101" fmla="*/ 1009650 w 1009650"/>
                <a:gd name="T102" fmla="*/ 2216263 h 22162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9650" h="2216263">
                  <a:moveTo>
                    <a:pt x="457200" y="1809750"/>
                  </a:moveTo>
                  <a:cubicBezTo>
                    <a:pt x="149440" y="1501990"/>
                    <a:pt x="557874" y="1936852"/>
                    <a:pt x="381000" y="742950"/>
                  </a:cubicBezTo>
                  <a:cubicBezTo>
                    <a:pt x="374420" y="698533"/>
                    <a:pt x="292100" y="730250"/>
                    <a:pt x="247650" y="723900"/>
                  </a:cubicBezTo>
                  <a:cubicBezTo>
                    <a:pt x="228600" y="717550"/>
                    <a:pt x="208461" y="713830"/>
                    <a:pt x="190500" y="704850"/>
                  </a:cubicBezTo>
                  <a:cubicBezTo>
                    <a:pt x="150476" y="684838"/>
                    <a:pt x="103011" y="644071"/>
                    <a:pt x="76200" y="609600"/>
                  </a:cubicBezTo>
                  <a:cubicBezTo>
                    <a:pt x="48087" y="573455"/>
                    <a:pt x="0" y="495300"/>
                    <a:pt x="0" y="495300"/>
                  </a:cubicBezTo>
                  <a:cubicBezTo>
                    <a:pt x="11439" y="449543"/>
                    <a:pt x="16038" y="394839"/>
                    <a:pt x="57150" y="361950"/>
                  </a:cubicBezTo>
                  <a:cubicBezTo>
                    <a:pt x="72830" y="349406"/>
                    <a:pt x="95250" y="349250"/>
                    <a:pt x="114300" y="342900"/>
                  </a:cubicBezTo>
                  <a:cubicBezTo>
                    <a:pt x="146050" y="349250"/>
                    <a:pt x="178138" y="354097"/>
                    <a:pt x="209550" y="361950"/>
                  </a:cubicBezTo>
                  <a:cubicBezTo>
                    <a:pt x="229031" y="366820"/>
                    <a:pt x="248739" y="389980"/>
                    <a:pt x="266700" y="381000"/>
                  </a:cubicBezTo>
                  <a:cubicBezTo>
                    <a:pt x="284661" y="372020"/>
                    <a:pt x="279400" y="342900"/>
                    <a:pt x="285750" y="323850"/>
                  </a:cubicBezTo>
                  <a:cubicBezTo>
                    <a:pt x="292100" y="260350"/>
                    <a:pt x="295096" y="196425"/>
                    <a:pt x="304800" y="133350"/>
                  </a:cubicBezTo>
                  <a:cubicBezTo>
                    <a:pt x="307853" y="113503"/>
                    <a:pt x="312711" y="92908"/>
                    <a:pt x="323850" y="76200"/>
                  </a:cubicBezTo>
                  <a:cubicBezTo>
                    <a:pt x="338794" y="53784"/>
                    <a:pt x="358584" y="33994"/>
                    <a:pt x="381000" y="19050"/>
                  </a:cubicBezTo>
                  <a:cubicBezTo>
                    <a:pt x="397708" y="7911"/>
                    <a:pt x="419100" y="6350"/>
                    <a:pt x="438150" y="0"/>
                  </a:cubicBezTo>
                  <a:cubicBezTo>
                    <a:pt x="574170" y="45340"/>
                    <a:pt x="519034" y="15823"/>
                    <a:pt x="609600" y="76200"/>
                  </a:cubicBezTo>
                  <a:cubicBezTo>
                    <a:pt x="603250" y="127000"/>
                    <a:pt x="575839" y="179564"/>
                    <a:pt x="590550" y="228600"/>
                  </a:cubicBezTo>
                  <a:cubicBezTo>
                    <a:pt x="598710" y="255800"/>
                    <a:pt x="639200" y="259812"/>
                    <a:pt x="666750" y="266700"/>
                  </a:cubicBezTo>
                  <a:cubicBezTo>
                    <a:pt x="716417" y="279117"/>
                    <a:pt x="768350" y="279400"/>
                    <a:pt x="819150" y="285750"/>
                  </a:cubicBezTo>
                  <a:cubicBezTo>
                    <a:pt x="876518" y="371802"/>
                    <a:pt x="904490" y="387561"/>
                    <a:pt x="838200" y="533400"/>
                  </a:cubicBezTo>
                  <a:cubicBezTo>
                    <a:pt x="827366" y="557235"/>
                    <a:pt x="787558" y="546770"/>
                    <a:pt x="762000" y="552450"/>
                  </a:cubicBezTo>
                  <a:cubicBezTo>
                    <a:pt x="730392" y="559474"/>
                    <a:pt x="698500" y="565150"/>
                    <a:pt x="666750" y="571500"/>
                  </a:cubicBezTo>
                  <a:cubicBezTo>
                    <a:pt x="606373" y="662066"/>
                    <a:pt x="635890" y="606930"/>
                    <a:pt x="590550" y="742950"/>
                  </a:cubicBezTo>
                  <a:lnTo>
                    <a:pt x="571500" y="800100"/>
                  </a:lnTo>
                  <a:cubicBezTo>
                    <a:pt x="554914" y="1032307"/>
                    <a:pt x="517144" y="1429005"/>
                    <a:pt x="571500" y="1619250"/>
                  </a:cubicBezTo>
                  <a:cubicBezTo>
                    <a:pt x="583835" y="1662424"/>
                    <a:pt x="660400" y="1606550"/>
                    <a:pt x="704850" y="1600200"/>
                  </a:cubicBezTo>
                  <a:cubicBezTo>
                    <a:pt x="723900" y="1587500"/>
                    <a:pt x="741522" y="1572339"/>
                    <a:pt x="762000" y="1562100"/>
                  </a:cubicBezTo>
                  <a:cubicBezTo>
                    <a:pt x="835887" y="1525157"/>
                    <a:pt x="857097" y="1548471"/>
                    <a:pt x="952500" y="1562100"/>
                  </a:cubicBezTo>
                  <a:cubicBezTo>
                    <a:pt x="946150" y="1625600"/>
                    <a:pt x="955259" y="1692625"/>
                    <a:pt x="933450" y="1752600"/>
                  </a:cubicBezTo>
                  <a:cubicBezTo>
                    <a:pt x="926588" y="1771471"/>
                    <a:pt x="873460" y="1751771"/>
                    <a:pt x="876300" y="1771650"/>
                  </a:cubicBezTo>
                  <a:cubicBezTo>
                    <a:pt x="891584" y="1878640"/>
                    <a:pt x="940657" y="1882002"/>
                    <a:pt x="1009650" y="1905000"/>
                  </a:cubicBezTo>
                  <a:cubicBezTo>
                    <a:pt x="964310" y="2041020"/>
                    <a:pt x="1004966" y="1997023"/>
                    <a:pt x="914400" y="2057400"/>
                  </a:cubicBezTo>
                  <a:cubicBezTo>
                    <a:pt x="273119" y="2034497"/>
                    <a:pt x="381000" y="2216263"/>
                    <a:pt x="381000" y="1714500"/>
                  </a:cubicBezTo>
                </a:path>
              </a:pathLst>
            </a:cu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Полилиния 7"/>
            <p:cNvSpPr>
              <a:spLocks noChangeArrowheads="1"/>
            </p:cNvSpPr>
            <p:nvPr/>
          </p:nvSpPr>
          <p:spPr bwMode="auto">
            <a:xfrm>
              <a:off x="6885861" y="3988833"/>
              <a:ext cx="178514" cy="76849"/>
            </a:xfrm>
            <a:custGeom>
              <a:avLst/>
              <a:gdLst>
                <a:gd name="T0" fmla="*/ 162639 w 178514"/>
                <a:gd name="T1" fmla="*/ 49767 h 76849"/>
                <a:gd name="T2" fmla="*/ 105489 w 178514"/>
                <a:gd name="T3" fmla="*/ 11667 h 76849"/>
                <a:gd name="T4" fmla="*/ 10239 w 178514"/>
                <a:gd name="T5" fmla="*/ 30717 h 76849"/>
                <a:gd name="T6" fmla="*/ 162639 w 178514"/>
                <a:gd name="T7" fmla="*/ 49767 h 76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514"/>
                <a:gd name="T13" fmla="*/ 0 h 76849"/>
                <a:gd name="T14" fmla="*/ 178514 w 178514"/>
                <a:gd name="T15" fmla="*/ 76849 h 76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514" h="76849">
                  <a:moveTo>
                    <a:pt x="162639" y="49767"/>
                  </a:moveTo>
                  <a:cubicBezTo>
                    <a:pt x="178514" y="46592"/>
                    <a:pt x="128207" y="14507"/>
                    <a:pt x="105489" y="11667"/>
                  </a:cubicBezTo>
                  <a:cubicBezTo>
                    <a:pt x="73360" y="7651"/>
                    <a:pt x="0" y="0"/>
                    <a:pt x="10239" y="30717"/>
                  </a:cubicBezTo>
                  <a:cubicBezTo>
                    <a:pt x="25616" y="76849"/>
                    <a:pt x="146764" y="52942"/>
                    <a:pt x="162639" y="49767"/>
                  </a:cubicBez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Полилиния 8"/>
            <p:cNvSpPr>
              <a:spLocks noChangeArrowheads="1"/>
            </p:cNvSpPr>
            <p:nvPr/>
          </p:nvSpPr>
          <p:spPr bwMode="auto">
            <a:xfrm>
              <a:off x="7249531" y="3962400"/>
              <a:ext cx="179969" cy="85725"/>
            </a:xfrm>
            <a:custGeom>
              <a:avLst/>
              <a:gdLst>
                <a:gd name="T0" fmla="*/ 27569 w 179969"/>
                <a:gd name="T1" fmla="*/ 76200 h 85725"/>
                <a:gd name="T2" fmla="*/ 122819 w 179969"/>
                <a:gd name="T3" fmla="*/ 57150 h 85725"/>
                <a:gd name="T4" fmla="*/ 179969 w 179969"/>
                <a:gd name="T5" fmla="*/ 38100 h 85725"/>
                <a:gd name="T6" fmla="*/ 122819 w 179969"/>
                <a:gd name="T7" fmla="*/ 0 h 85725"/>
                <a:gd name="T8" fmla="*/ 27569 w 179969"/>
                <a:gd name="T9" fmla="*/ 76200 h 85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969"/>
                <a:gd name="T16" fmla="*/ 0 h 85725"/>
                <a:gd name="T17" fmla="*/ 179969 w 179969"/>
                <a:gd name="T18" fmla="*/ 85725 h 857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969" h="85725">
                  <a:moveTo>
                    <a:pt x="27569" y="76200"/>
                  </a:moveTo>
                  <a:cubicBezTo>
                    <a:pt x="27569" y="85725"/>
                    <a:pt x="91407" y="65003"/>
                    <a:pt x="122819" y="57150"/>
                  </a:cubicBezTo>
                  <a:cubicBezTo>
                    <a:pt x="142300" y="52280"/>
                    <a:pt x="179969" y="58180"/>
                    <a:pt x="179969" y="38100"/>
                  </a:cubicBezTo>
                  <a:cubicBezTo>
                    <a:pt x="179969" y="15205"/>
                    <a:pt x="141869" y="12700"/>
                    <a:pt x="122819" y="0"/>
                  </a:cubicBezTo>
                  <a:cubicBezTo>
                    <a:pt x="0" y="40940"/>
                    <a:pt x="27569" y="66675"/>
                    <a:pt x="27569" y="76200"/>
                  </a:cubicBez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Полилиния 9"/>
            <p:cNvSpPr>
              <a:spLocks noChangeArrowheads="1"/>
            </p:cNvSpPr>
            <p:nvPr/>
          </p:nvSpPr>
          <p:spPr bwMode="auto">
            <a:xfrm>
              <a:off x="7080920" y="3829050"/>
              <a:ext cx="83888" cy="152400"/>
            </a:xfrm>
            <a:custGeom>
              <a:avLst/>
              <a:gdLst>
                <a:gd name="T0" fmla="*/ 62830 w 83888"/>
                <a:gd name="T1" fmla="*/ 133350 h 152400"/>
                <a:gd name="T2" fmla="*/ 5680 w 83888"/>
                <a:gd name="T3" fmla="*/ 114300 h 152400"/>
                <a:gd name="T4" fmla="*/ 43780 w 83888"/>
                <a:gd name="T5" fmla="*/ 0 h 152400"/>
                <a:gd name="T6" fmla="*/ 62830 w 83888"/>
                <a:gd name="T7" fmla="*/ 133350 h 152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888"/>
                <a:gd name="T13" fmla="*/ 0 h 152400"/>
                <a:gd name="T14" fmla="*/ 83888 w 83888"/>
                <a:gd name="T15" fmla="*/ 152400 h 152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888" h="152400">
                  <a:moveTo>
                    <a:pt x="62830" y="133350"/>
                  </a:moveTo>
                  <a:cubicBezTo>
                    <a:pt x="56480" y="152400"/>
                    <a:pt x="8520" y="134179"/>
                    <a:pt x="5680" y="114300"/>
                  </a:cubicBezTo>
                  <a:cubicBezTo>
                    <a:pt x="0" y="74543"/>
                    <a:pt x="43780" y="0"/>
                    <a:pt x="43780" y="0"/>
                  </a:cubicBezTo>
                  <a:cubicBezTo>
                    <a:pt x="83888" y="120324"/>
                    <a:pt x="69180" y="114300"/>
                    <a:pt x="62830" y="133350"/>
                  </a:cubicBez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0917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0ECE0"/>
              </a:clrFrom>
              <a:clrTo>
                <a:srgbClr val="F0ECE0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t="1472" r="19478" b="68665"/>
          <a:stretch>
            <a:fillRect/>
          </a:stretch>
        </p:blipFill>
        <p:spPr bwMode="auto">
          <a:xfrm>
            <a:off x="1646238" y="1774825"/>
            <a:ext cx="1882775" cy="13208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9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0E5"/>
              </a:clrFrom>
              <a:clrTo>
                <a:srgbClr val="F8F0E5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t="34413" r="19246" b="35559"/>
          <a:stretch>
            <a:fillRect/>
          </a:stretch>
        </p:blipFill>
        <p:spPr bwMode="auto">
          <a:xfrm>
            <a:off x="3630613" y="1766888"/>
            <a:ext cx="1939925" cy="1333500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8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EEE2"/>
              </a:clrFrom>
              <a:clrTo>
                <a:srgbClr val="F8EEE2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t="67900" r="19478" b="1909"/>
          <a:stretch>
            <a:fillRect/>
          </a:stretch>
        </p:blipFill>
        <p:spPr bwMode="auto">
          <a:xfrm>
            <a:off x="5673725" y="1773238"/>
            <a:ext cx="1855788" cy="1344612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24" name="Rectangle 28"/>
          <p:cNvSpPr>
            <a:spLocks noGrp="1" noChangeArrowheads="1"/>
          </p:cNvSpPr>
          <p:nvPr>
            <p:ph type="title"/>
          </p:nvPr>
        </p:nvSpPr>
        <p:spPr>
          <a:xfrm>
            <a:off x="631825" y="549275"/>
            <a:ext cx="7696200" cy="777875"/>
          </a:xfrm>
          <a:noFill/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FF0000"/>
                </a:solidFill>
                <a:latin typeface="Arial" charset="0"/>
              </a:rPr>
              <a:t>Задание № 7</a:t>
            </a:r>
          </a:p>
        </p:txBody>
      </p:sp>
      <p:pic>
        <p:nvPicPr>
          <p:cNvPr id="80926" name="Picture 30" descr="Рисунок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8813" y="3144838"/>
            <a:ext cx="5173662" cy="33258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38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238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238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238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4" grpId="0"/>
      <p:bldP spid="809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8" name="Rectangle 12"/>
          <p:cNvSpPr>
            <a:spLocks noGrp="1" noChangeArrowheads="1"/>
          </p:cNvSpPr>
          <p:nvPr>
            <p:ph type="title"/>
          </p:nvPr>
        </p:nvSpPr>
        <p:spPr>
          <a:xfrm>
            <a:off x="258763" y="933450"/>
            <a:ext cx="8761412" cy="623888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FF0000"/>
                </a:solidFill>
                <a:latin typeface="Arial" charset="0"/>
              </a:rPr>
              <a:t>За помощь Буратино всем большое спасибо!</a:t>
            </a:r>
          </a:p>
        </p:txBody>
      </p:sp>
      <p:pic>
        <p:nvPicPr>
          <p:cNvPr id="75787" name="Picture 11" descr="буратино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r="8414" b="6549"/>
          <a:stretch>
            <a:fillRect/>
          </a:stretch>
        </p:blipFill>
        <p:spPr>
          <a:xfrm>
            <a:off x="998538" y="1771650"/>
            <a:ext cx="3049587" cy="4432300"/>
          </a:xfrm>
          <a:noFill/>
        </p:spPr>
      </p:pic>
      <p:sp>
        <p:nvSpPr>
          <p:cNvPr id="75789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3997325" y="2195513"/>
            <a:ext cx="4546600" cy="36449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000FF"/>
                </a:solidFill>
              </a:rPr>
              <a:t>Преодолев так много испытаний,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000FF"/>
                </a:solidFill>
              </a:rPr>
              <a:t>Вы оказались у дверей в Мир Знаний.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000FF"/>
                </a:solidFill>
              </a:rPr>
              <a:t>«Входите в неё!» </a:t>
            </a:r>
            <a:r>
              <a:rPr lang="ru-RU" sz="2800" b="1" smtClean="0">
                <a:solidFill>
                  <a:srgbClr val="0000FF"/>
                </a:solidFill>
                <a:cs typeface="Arial" charset="0"/>
              </a:rPr>
              <a:t>–</a:t>
            </a:r>
            <a:r>
              <a:rPr lang="ru-RU" sz="2800" b="1" smtClean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000FF"/>
                </a:solidFill>
              </a:rPr>
              <a:t>говорю я всем!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5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5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2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43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/>
      <p:bldP spid="7578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Пакшинцевы\Desktop\открытый урок\0_60913_28c9063_orig_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90725"/>
            <a:ext cx="388778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73238"/>
            <a:ext cx="428942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1627188" y="590550"/>
            <a:ext cx="5784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b="1">
                <a:solidFill>
                  <a:srgbClr val="C00000"/>
                </a:solidFill>
              </a:rPr>
              <a:t>Найди различие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2150"/>
            <a:ext cx="7696200" cy="1143000"/>
          </a:xfrm>
        </p:spPr>
        <p:txBody>
          <a:bodyPr/>
          <a:lstStyle/>
          <a:p>
            <a:pPr algn="ctr"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+mn-lt"/>
              </a:rPr>
              <a:t>Занимательные задачки</a:t>
            </a:r>
            <a:endParaRPr lang="ru-RU" sz="5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44675"/>
            <a:ext cx="43926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2"/>
          <p:cNvSpPr txBox="1">
            <a:spLocks/>
          </p:cNvSpPr>
          <p:nvPr/>
        </p:nvSpPr>
        <p:spPr bwMode="auto">
          <a:xfrm>
            <a:off x="-36513" y="404813"/>
            <a:ext cx="9648826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/>
              <a:t>Вышла курочка гулять и взяла своих цыплят.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/>
              <a:t>Семь – бежало впереди, три – осталось позади.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/>
              <a:t>Беспокоится их мать и не может сосчитать.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/>
              <a:t>Сосчитайте-ка, ребята, сколько было всех цыплят?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ru-RU" sz="3000"/>
          </a:p>
        </p:txBody>
      </p:sp>
      <p:pic>
        <p:nvPicPr>
          <p:cNvPr id="8195" name="Picture 2" descr="C:\Users\Пакшинцевы\Desktop\открытый урок\1245159199_kuri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055938"/>
            <a:ext cx="3749676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Users\Пакшинцевы\Desktop\открытый урок\image3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2492375"/>
            <a:ext cx="17272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Пакшинцевы\Desktop\открытый урок\image3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055938"/>
            <a:ext cx="1727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C:\Users\Пакшинцевы\Desktop\открытый урок\image3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36838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C:\Users\Пакшинцевы\Desktop\открытый урок\image3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133725"/>
            <a:ext cx="17287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C:\Users\Пакшинцевы\Desktop\открытый урок\image3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560638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" descr="C:\Users\Пакшинцевы\Desktop\открытый урок\image3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3513138"/>
            <a:ext cx="1728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" descr="C:\Users\Пакшинцевы\Desktop\открытый урок\image3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33228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" descr="C:\Users\Пакшинцевы\Desktop\открытый урок\image3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508476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C:\Users\Пакшинцевы\Desktop\открытый урок\image3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365625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C:\Users\Пакшинцевы\Desktop\открытый урок\image3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19688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C:\Users\Пакшинцевы\Desktop\открытый урок\image3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7575"/>
            <a:ext cx="17272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2"/>
          <p:cNvSpPr txBox="1">
            <a:spLocks/>
          </p:cNvSpPr>
          <p:nvPr/>
        </p:nvSpPr>
        <p:spPr bwMode="auto">
          <a:xfrm>
            <a:off x="107950" y="404813"/>
            <a:ext cx="96488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/>
              <a:t>Посадила бабка в печь пироги с капустой печь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/>
              <a:t>Для Наташи, Коли, Вовы – пироги уже готовы.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/>
              <a:t>Да ещё один пирог кот под лавку уволок.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/>
              <a:t>Да в печи – четыре штуки – пироги считают внуки.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/>
              <a:t>Если сможешь – помоги, сосчитай-ка пироги!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ru-RU" sz="3000"/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18319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84763"/>
            <a:ext cx="18319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163888"/>
            <a:ext cx="18319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652963"/>
            <a:ext cx="18319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18319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84763"/>
            <a:ext cx="18319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63888"/>
            <a:ext cx="18335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57725"/>
            <a:ext cx="18335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566863"/>
            <a:ext cx="36861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36538" y="874713"/>
            <a:ext cx="52212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На улице Бассейной</a:t>
            </a:r>
          </a:p>
          <a:p>
            <a:pPr algn="ctr" eaLnBrk="1" hangingPunct="1"/>
            <a:r>
              <a:rPr lang="ru-RU" sz="4000"/>
              <a:t>Жила одна лиса.</a:t>
            </a:r>
          </a:p>
          <a:p>
            <a:pPr algn="ctr" eaLnBrk="1" hangingPunct="1"/>
            <a:r>
              <a:rPr lang="ru-RU" sz="4000"/>
              <a:t>И иногда рассеянной</a:t>
            </a:r>
          </a:p>
          <a:p>
            <a:pPr algn="ctr" eaLnBrk="1" hangingPunct="1"/>
            <a:r>
              <a:rPr lang="ru-RU" sz="4000"/>
              <a:t>Неделями была.</a:t>
            </a:r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30"/>
          <p:cNvGraphicFramePr>
            <a:graphicFrameLocks noChangeAspect="1"/>
          </p:cNvGraphicFramePr>
          <p:nvPr/>
        </p:nvGraphicFramePr>
        <p:xfrm>
          <a:off x="1844675" y="1030288"/>
          <a:ext cx="13673138" cy="549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5" imgW="6098926" imgH="2450605" progId="Word.Document.12">
                  <p:embed/>
                </p:oleObj>
              </mc:Choice>
              <mc:Fallback>
                <p:oleObj name="Документ" r:id="rId5" imgW="6098926" imgH="2450605" progId="Word.Document.12">
                  <p:embed/>
                  <p:pic>
                    <p:nvPicPr>
                      <p:cNvPr id="0" name="Объект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1030288"/>
                        <a:ext cx="13673138" cy="549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6" name="7-конечная звезда 34815"/>
          <p:cNvSpPr/>
          <p:nvPr/>
        </p:nvSpPr>
        <p:spPr bwMode="auto">
          <a:xfrm>
            <a:off x="5148263" y="1052513"/>
            <a:ext cx="1368425" cy="1439862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34" name="7-конечная звезда 33"/>
          <p:cNvSpPr/>
          <p:nvPr/>
        </p:nvSpPr>
        <p:spPr bwMode="auto">
          <a:xfrm>
            <a:off x="1979613" y="2659063"/>
            <a:ext cx="1368425" cy="1490662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35" name="7-конечная звезда 34"/>
          <p:cNvSpPr/>
          <p:nvPr/>
        </p:nvSpPr>
        <p:spPr bwMode="auto">
          <a:xfrm>
            <a:off x="5148263" y="2684463"/>
            <a:ext cx="1368425" cy="1439862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36" name="7-конечная звезда 35"/>
          <p:cNvSpPr/>
          <p:nvPr/>
        </p:nvSpPr>
        <p:spPr bwMode="auto">
          <a:xfrm>
            <a:off x="1979613" y="4221163"/>
            <a:ext cx="1368425" cy="1439862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37" name="7-конечная звезда 36"/>
          <p:cNvSpPr/>
          <p:nvPr/>
        </p:nvSpPr>
        <p:spPr bwMode="auto">
          <a:xfrm>
            <a:off x="3492500" y="4292600"/>
            <a:ext cx="1366838" cy="1439863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-180975" y="403225"/>
            <a:ext cx="66976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Поспела новая игра,</a:t>
            </a:r>
          </a:p>
          <a:p>
            <a:pPr algn="ctr" eaLnBrk="1" hangingPunct="1"/>
            <a:r>
              <a:rPr lang="ru-RU" sz="4000"/>
              <a:t>Нелёгкое задание.</a:t>
            </a:r>
          </a:p>
          <a:p>
            <a:pPr algn="ctr" eaLnBrk="1" hangingPunct="1"/>
            <a:r>
              <a:rPr lang="ru-RU" sz="4000"/>
              <a:t>За дело взяться вам пора</a:t>
            </a:r>
          </a:p>
          <a:p>
            <a:pPr algn="ctr" eaLnBrk="1" hangingPunct="1"/>
            <a:r>
              <a:rPr lang="ru-RU" sz="4000"/>
              <a:t>И проявить старание!</a:t>
            </a:r>
          </a:p>
        </p:txBody>
      </p:sp>
      <p:pic>
        <p:nvPicPr>
          <p:cNvPr id="1126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2492375"/>
            <a:ext cx="308292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.4|1.4|1.4"/>
</p:tagLst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2048</TotalTime>
  <Words>303</Words>
  <Application>Microsoft Office PowerPoint</Application>
  <PresentationFormat>Экран (4:3)</PresentationFormat>
  <Paragraphs>78</Paragraphs>
  <Slides>21</Slides>
  <Notes>17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  <vt:variant>
        <vt:lpstr>Произвольные показы</vt:lpstr>
      </vt:variant>
      <vt:variant>
        <vt:i4>1</vt:i4>
      </vt:variant>
    </vt:vector>
  </HeadingPairs>
  <TitlesOfParts>
    <vt:vector size="29" baseType="lpstr">
      <vt:lpstr>Arial</vt:lpstr>
      <vt:lpstr>Arial Black</vt:lpstr>
      <vt:lpstr>Wingdings</vt:lpstr>
      <vt:lpstr>Times New Roman</vt:lpstr>
      <vt:lpstr>Calibri</vt:lpstr>
      <vt:lpstr>Студия</vt:lpstr>
      <vt:lpstr>Документ Microsoft Word</vt:lpstr>
      <vt:lpstr>Презентация PowerPoint</vt:lpstr>
      <vt:lpstr>Презентация PowerPoint</vt:lpstr>
      <vt:lpstr>Презентация PowerPoint</vt:lpstr>
      <vt:lpstr>Занимательные задачки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 7</vt:lpstr>
      <vt:lpstr>За помощь Буратино всем большое спасибо!</vt:lpstr>
      <vt:lpstr>Произвольный показ 1</vt:lpstr>
    </vt:vector>
  </TitlesOfParts>
  <Company>лич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Натуральные числа урок-сказка</dc:title>
  <dc:creator>Зайцев Анатолий Семенович</dc:creator>
  <cp:lastModifiedBy>Пакшинцевы</cp:lastModifiedBy>
  <cp:revision>95</cp:revision>
  <dcterms:created xsi:type="dcterms:W3CDTF">2004-12-12T15:41:58Z</dcterms:created>
  <dcterms:modified xsi:type="dcterms:W3CDTF">2015-04-06T17:25:23Z</dcterms:modified>
</cp:coreProperties>
</file>