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6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00063" y="714375"/>
            <a:ext cx="8134350" cy="2286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ru-RU" sz="72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Вперед - к вершине 					знаний!</a:t>
            </a:r>
            <a:endParaRPr lang="ru-RU" sz="72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51" name="Picture 3" descr="littlesprou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1763688" y="1988840"/>
            <a:ext cx="2433637" cy="3132137"/>
          </a:xfrm>
          <a:prstGeom prst="rect">
            <a:avLst/>
          </a:prstGeom>
          <a:solidFill>
            <a:schemeClr val="bg1"/>
          </a:solidFill>
          <a:ln w="28575">
            <a:solidFill>
              <a:srgbClr val="CC0000"/>
            </a:solidFill>
            <a:miter lim="800000"/>
            <a:headEnd/>
            <a:tailEnd/>
          </a:ln>
        </p:spPr>
      </p:pic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475656" y="5476168"/>
            <a:ext cx="7104746" cy="1048711"/>
            <a:chOff x="569" y="1120"/>
            <a:chExt cx="4364" cy="601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569" y="1120"/>
              <a:ext cx="4318" cy="242"/>
              <a:chOff x="204" y="1071"/>
              <a:chExt cx="3231" cy="363"/>
            </a:xfrm>
          </p:grpSpPr>
          <p:sp>
            <p:nvSpPr>
              <p:cNvPr id="13" name="Line 4"/>
              <p:cNvSpPr>
                <a:spLocks noChangeShapeType="1"/>
              </p:cNvSpPr>
              <p:nvPr/>
            </p:nvSpPr>
            <p:spPr bwMode="auto">
              <a:xfrm>
                <a:off x="204" y="1207"/>
                <a:ext cx="3231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5"/>
              <p:cNvSpPr>
                <a:spLocks noChangeShapeType="1"/>
              </p:cNvSpPr>
              <p:nvPr/>
            </p:nvSpPr>
            <p:spPr bwMode="auto">
              <a:xfrm>
                <a:off x="204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6"/>
              <p:cNvSpPr>
                <a:spLocks noChangeShapeType="1"/>
              </p:cNvSpPr>
              <p:nvPr/>
            </p:nvSpPr>
            <p:spPr bwMode="auto">
              <a:xfrm>
                <a:off x="703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7"/>
              <p:cNvSpPr>
                <a:spLocks noChangeShapeType="1"/>
              </p:cNvSpPr>
              <p:nvPr/>
            </p:nvSpPr>
            <p:spPr bwMode="auto">
              <a:xfrm>
                <a:off x="1156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8"/>
              <p:cNvSpPr>
                <a:spLocks noChangeShapeType="1"/>
              </p:cNvSpPr>
              <p:nvPr/>
            </p:nvSpPr>
            <p:spPr bwMode="auto">
              <a:xfrm>
                <a:off x="1610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9"/>
              <p:cNvSpPr>
                <a:spLocks noChangeShapeType="1"/>
              </p:cNvSpPr>
              <p:nvPr/>
            </p:nvSpPr>
            <p:spPr bwMode="auto">
              <a:xfrm>
                <a:off x="2064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10"/>
              <p:cNvSpPr>
                <a:spLocks noChangeShapeType="1"/>
              </p:cNvSpPr>
              <p:nvPr/>
            </p:nvSpPr>
            <p:spPr bwMode="auto">
              <a:xfrm>
                <a:off x="2517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11"/>
              <p:cNvSpPr>
                <a:spLocks noChangeShapeType="1"/>
              </p:cNvSpPr>
              <p:nvPr/>
            </p:nvSpPr>
            <p:spPr bwMode="auto">
              <a:xfrm>
                <a:off x="2971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12"/>
              <p:cNvSpPr>
                <a:spLocks noChangeShapeType="1"/>
              </p:cNvSpPr>
              <p:nvPr/>
            </p:nvSpPr>
            <p:spPr bwMode="auto">
              <a:xfrm>
                <a:off x="3424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125" y="1350"/>
              <a:ext cx="12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791" y="1333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8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2368" y="1335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9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3002" y="1350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10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3532" y="1391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11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4196" y="1391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6</a:t>
              </a:r>
            </a:p>
          </p:txBody>
        </p:sp>
        <p:sp>
          <p:nvSpPr>
            <p:cNvPr id="12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4771" y="1350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7</a:t>
              </a:r>
            </a:p>
          </p:txBody>
        </p:sp>
      </p:grp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95536" y="692696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Записать состав числа 8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467544" y="1556792"/>
            <a:ext cx="8143875" cy="153670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19672" y="3645024"/>
            <a:ext cx="1440160" cy="30243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0"/>
          </p:cNvCxnSpPr>
          <p:nvPr/>
        </p:nvCxnSpPr>
        <p:spPr>
          <a:xfrm rot="16200000" flipH="1">
            <a:off x="827584" y="5157192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19672" y="4077072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19672" y="4437112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19672" y="4797152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19672" y="522920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619672" y="558924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619672" y="594928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19672" y="630932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авнобедренный треугольник 23"/>
          <p:cNvSpPr/>
          <p:nvPr/>
        </p:nvSpPr>
        <p:spPr>
          <a:xfrm>
            <a:off x="1619672" y="3284984"/>
            <a:ext cx="1440160" cy="360040"/>
          </a:xfrm>
          <a:prstGeom prst="triangle">
            <a:avLst>
              <a:gd name="adj" fmla="val 507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23728" y="321297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8</a:t>
            </a:r>
            <a:endParaRPr lang="ru-RU" sz="2800" dirty="0"/>
          </a:p>
        </p:txBody>
      </p:sp>
      <p:sp>
        <p:nvSpPr>
          <p:cNvPr id="26" name="Блок-схема: узел 25"/>
          <p:cNvSpPr/>
          <p:nvPr/>
        </p:nvSpPr>
        <p:spPr>
          <a:xfrm>
            <a:off x="5220072" y="1988840"/>
            <a:ext cx="144016" cy="14401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28" name="Овал 27"/>
          <p:cNvSpPr/>
          <p:nvPr/>
        </p:nvSpPr>
        <p:spPr>
          <a:xfrm>
            <a:off x="1403648" y="2132856"/>
            <a:ext cx="288032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3" descr="littlesprou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7308304" y="4509120"/>
            <a:ext cx="1569541" cy="2020029"/>
          </a:xfrm>
          <a:prstGeom prst="rect">
            <a:avLst/>
          </a:prstGeom>
          <a:solidFill>
            <a:schemeClr val="bg1"/>
          </a:solidFill>
          <a:ln w="28575">
            <a:solidFill>
              <a:srgbClr val="CC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Лист зеле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265238"/>
            <a:ext cx="2497137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Лист красны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525" y="1277938"/>
            <a:ext cx="2590800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Лист желты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5225" y="1277938"/>
            <a:ext cx="252253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ittlesprou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7308304" y="4509120"/>
            <a:ext cx="1569541" cy="2020029"/>
          </a:xfrm>
          <a:prstGeom prst="rect">
            <a:avLst/>
          </a:prstGeom>
          <a:solidFill>
            <a:schemeClr val="bg1"/>
          </a:solidFill>
          <a:ln w="28575">
            <a:solidFill>
              <a:srgbClr val="CC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5536" y="692696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5000" u="sng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Домашнее задание:</a:t>
            </a:r>
            <a:endParaRPr kumimoji="0" lang="ru-RU" sz="5000" b="0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11560" y="2492896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Стр.</a:t>
            </a:r>
            <a:r>
              <a:rPr kumimoji="0" lang="ru-RU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14 № 3, стр. 15 №4,5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276872"/>
            <a:ext cx="388843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2276872"/>
            <a:ext cx="374441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647564" y="26009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223628" y="26009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727684" y="26009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303748" y="26009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951820" y="26009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527884" y="26009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968044" y="26009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472100" y="26009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904148" y="26009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5" idx="0"/>
            <a:endCxn id="5" idx="2"/>
          </p:cNvCxnSpPr>
          <p:nvPr/>
        </p:nvCxnSpPr>
        <p:spPr>
          <a:xfrm rot="16200000" flipH="1">
            <a:off x="6408204" y="26009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6984268" y="26009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7704348" y="26009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9552" y="2276872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35" name="TextBox 34"/>
          <p:cNvSpPr txBox="1"/>
          <p:nvPr/>
        </p:nvSpPr>
        <p:spPr>
          <a:xfrm>
            <a:off x="1691680" y="234888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</a:t>
            </a:r>
            <a:endParaRPr lang="ru-RU" sz="2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699792" y="227687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  <p:pic>
        <p:nvPicPr>
          <p:cNvPr id="37" name="Picture 3" descr="littlesprou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5940152" y="3284984"/>
            <a:ext cx="2433637" cy="3132137"/>
          </a:xfrm>
          <a:prstGeom prst="rect">
            <a:avLst/>
          </a:prstGeom>
          <a:solidFill>
            <a:schemeClr val="bg1"/>
          </a:solidFill>
          <a:ln w="28575">
            <a:solidFill>
              <a:srgbClr val="CC0000"/>
            </a:solidFill>
            <a:miter lim="800000"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>
            <a:off x="4932040" y="2276872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</a:t>
            </a:r>
            <a:endParaRPr lang="ru-RU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6372200" y="2276872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</a:t>
            </a:r>
            <a:endParaRPr lang="ru-RU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8028384" y="2276872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работы в парах: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0"/>
          <p:cNvGrpSpPr>
            <a:grpSpLocks noGrp="1"/>
          </p:cNvGrpSpPr>
          <p:nvPr>
            <p:ph idx="1"/>
          </p:nvPr>
        </p:nvGrpSpPr>
        <p:grpSpPr bwMode="auto">
          <a:xfrm>
            <a:off x="323528" y="2204864"/>
            <a:ext cx="8229600" cy="4032448"/>
            <a:chOff x="1410" y="11784"/>
            <a:chExt cx="9195" cy="2374"/>
          </a:xfrm>
        </p:grpSpPr>
        <p:sp>
          <p:nvSpPr>
            <p:cNvPr id="6" name="Rectangle 21"/>
            <p:cNvSpPr>
              <a:spLocks noChangeArrowheads="1"/>
            </p:cNvSpPr>
            <p:nvPr/>
          </p:nvSpPr>
          <p:spPr bwMode="auto">
            <a:xfrm>
              <a:off x="1410" y="11784"/>
              <a:ext cx="9195" cy="237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1571" y="11896"/>
              <a:ext cx="1931" cy="2202"/>
              <a:chOff x="2160" y="12239"/>
              <a:chExt cx="2657" cy="2390"/>
            </a:xfrm>
          </p:grpSpPr>
          <p:grpSp>
            <p:nvGrpSpPr>
              <p:cNvPr id="68" name="Group 23"/>
              <p:cNvGrpSpPr>
                <a:grpSpLocks/>
              </p:cNvGrpSpPr>
              <p:nvPr/>
            </p:nvGrpSpPr>
            <p:grpSpPr bwMode="auto">
              <a:xfrm>
                <a:off x="2160" y="12239"/>
                <a:ext cx="2657" cy="2390"/>
                <a:chOff x="2160" y="12239"/>
                <a:chExt cx="2657" cy="2390"/>
              </a:xfrm>
            </p:grpSpPr>
            <p:sp>
              <p:nvSpPr>
                <p:cNvPr id="73" name="Oval 24"/>
                <p:cNvSpPr>
                  <a:spLocks noChangeArrowheads="1"/>
                </p:cNvSpPr>
                <p:nvPr/>
              </p:nvSpPr>
              <p:spPr bwMode="auto">
                <a:xfrm>
                  <a:off x="2160" y="12239"/>
                  <a:ext cx="2545" cy="1305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" name="Rectangle 25"/>
                <p:cNvSpPr>
                  <a:spLocks noChangeArrowheads="1"/>
                </p:cNvSpPr>
                <p:nvPr/>
              </p:nvSpPr>
              <p:spPr bwMode="auto">
                <a:xfrm>
                  <a:off x="2271" y="13912"/>
                  <a:ext cx="2546" cy="717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" name="Line 26"/>
                <p:cNvSpPr>
                  <a:spLocks noChangeShapeType="1"/>
                </p:cNvSpPr>
                <p:nvPr/>
              </p:nvSpPr>
              <p:spPr bwMode="auto">
                <a:xfrm>
                  <a:off x="3488" y="13544"/>
                  <a:ext cx="0" cy="36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pic>
            <p:nvPicPr>
              <p:cNvPr id="69" name="Picture 27" descr="Кленовый лист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-20000" contrast="30000"/>
              </a:blip>
              <a:srcRect/>
              <a:stretch>
                <a:fillRect/>
              </a:stretch>
            </p:blipFill>
            <p:spPr bwMode="auto">
              <a:xfrm>
                <a:off x="3599" y="12301"/>
                <a:ext cx="462" cy="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0" name="Picture 28" descr="Кленовый лист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-20000" contrast="30000"/>
              </a:blip>
              <a:srcRect/>
              <a:stretch>
                <a:fillRect/>
              </a:stretch>
            </p:blipFill>
            <p:spPr bwMode="auto">
              <a:xfrm>
                <a:off x="3156" y="12716"/>
                <a:ext cx="462" cy="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" name="Picture 29" descr="Кленовый лист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-20000" contrast="30000"/>
              </a:blip>
              <a:srcRect/>
              <a:stretch>
                <a:fillRect/>
              </a:stretch>
            </p:blipFill>
            <p:spPr bwMode="auto">
              <a:xfrm>
                <a:off x="4042" y="12624"/>
                <a:ext cx="462" cy="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2" name="Picture 30" descr="Кленовый лист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2713" y="12347"/>
                <a:ext cx="462" cy="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" name="Group 31"/>
            <p:cNvGrpSpPr>
              <a:grpSpLocks/>
            </p:cNvGrpSpPr>
            <p:nvPr/>
          </p:nvGrpSpPr>
          <p:grpSpPr bwMode="auto">
            <a:xfrm>
              <a:off x="7042" y="11911"/>
              <a:ext cx="2172" cy="2203"/>
              <a:chOff x="1212" y="11553"/>
              <a:chExt cx="2992" cy="2412"/>
            </a:xfrm>
          </p:grpSpPr>
          <p:grpSp>
            <p:nvGrpSpPr>
              <p:cNvPr id="55" name="Group 32"/>
              <p:cNvGrpSpPr>
                <a:grpSpLocks/>
              </p:cNvGrpSpPr>
              <p:nvPr/>
            </p:nvGrpSpPr>
            <p:grpSpPr bwMode="auto">
              <a:xfrm>
                <a:off x="1212" y="11553"/>
                <a:ext cx="2992" cy="2412"/>
                <a:chOff x="-948" y="12273"/>
                <a:chExt cx="2992" cy="2412"/>
              </a:xfrm>
            </p:grpSpPr>
            <p:sp>
              <p:nvSpPr>
                <p:cNvPr id="65" name="Oval 33"/>
                <p:cNvSpPr>
                  <a:spLocks noChangeArrowheads="1"/>
                </p:cNvSpPr>
                <p:nvPr/>
              </p:nvSpPr>
              <p:spPr bwMode="auto">
                <a:xfrm>
                  <a:off x="-948" y="12273"/>
                  <a:ext cx="2992" cy="1346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" name="Rectangle 34"/>
                <p:cNvSpPr>
                  <a:spLocks noChangeArrowheads="1"/>
                </p:cNvSpPr>
                <p:nvPr/>
              </p:nvSpPr>
              <p:spPr bwMode="auto">
                <a:xfrm>
                  <a:off x="-727" y="13989"/>
                  <a:ext cx="2438" cy="696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" name="Line 35"/>
                <p:cNvSpPr>
                  <a:spLocks noChangeShapeType="1"/>
                </p:cNvSpPr>
                <p:nvPr/>
              </p:nvSpPr>
              <p:spPr bwMode="auto">
                <a:xfrm>
                  <a:off x="493" y="13619"/>
                  <a:ext cx="0" cy="36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6" name="Group 36"/>
              <p:cNvGrpSpPr>
                <a:grpSpLocks/>
              </p:cNvGrpSpPr>
              <p:nvPr/>
            </p:nvGrpSpPr>
            <p:grpSpPr bwMode="auto">
              <a:xfrm>
                <a:off x="1766" y="11692"/>
                <a:ext cx="2015" cy="1114"/>
                <a:chOff x="3716" y="11346"/>
                <a:chExt cx="2015" cy="1114"/>
              </a:xfrm>
            </p:grpSpPr>
            <p:pic>
              <p:nvPicPr>
                <p:cNvPr id="57" name="Picture 37" descr="Кленовый лист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-20000" contrast="30000"/>
                </a:blip>
                <a:srcRect/>
                <a:stretch>
                  <a:fillRect/>
                </a:stretch>
              </p:blipFill>
              <p:spPr bwMode="auto">
                <a:xfrm>
                  <a:off x="4492" y="11346"/>
                  <a:ext cx="463" cy="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8" name="Picture 38" descr="Кленовый лист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716" y="11393"/>
                  <a:ext cx="463" cy="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0" name="Picture 40" descr="Кленовый лист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-20000" contrast="30000"/>
                </a:blip>
                <a:srcRect/>
                <a:stretch>
                  <a:fillRect/>
                </a:stretch>
              </p:blipFill>
              <p:spPr bwMode="auto">
                <a:xfrm>
                  <a:off x="4381" y="11718"/>
                  <a:ext cx="463" cy="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1" name="Picture 41" descr="Кленовый лист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-20000" contrast="30000"/>
                </a:blip>
                <a:srcRect/>
                <a:stretch>
                  <a:fillRect/>
                </a:stretch>
              </p:blipFill>
              <p:spPr bwMode="auto">
                <a:xfrm>
                  <a:off x="5267" y="11857"/>
                  <a:ext cx="463" cy="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2" name="Picture 42" descr="Кленовый лист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prstClr val="black"/>
                    <a:schemeClr val="accent4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603" y="12135"/>
                  <a:ext cx="463" cy="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3" name="Picture 43" descr="Кленовый лист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-20000" contrast="30000"/>
                </a:blip>
                <a:srcRect/>
                <a:stretch>
                  <a:fillRect/>
                </a:stretch>
              </p:blipFill>
              <p:spPr bwMode="auto">
                <a:xfrm>
                  <a:off x="5268" y="11532"/>
                  <a:ext cx="463" cy="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4" name="Picture 44" descr="Кленовый лист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827" y="11811"/>
                  <a:ext cx="463" cy="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46" name="Group 50"/>
            <p:cNvGrpSpPr>
              <a:grpSpLocks/>
            </p:cNvGrpSpPr>
            <p:nvPr/>
          </p:nvGrpSpPr>
          <p:grpSpPr bwMode="auto">
            <a:xfrm>
              <a:off x="2292" y="12594"/>
              <a:ext cx="818" cy="425"/>
              <a:chOff x="3644" y="12999"/>
              <a:chExt cx="1109" cy="465"/>
            </a:xfrm>
          </p:grpSpPr>
          <p:pic>
            <p:nvPicPr>
              <p:cNvPr id="48" name="Picture 52" descr="Кленовый лист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-20000" contrast="30000"/>
              </a:blip>
              <a:srcRect/>
              <a:stretch>
                <a:fillRect/>
              </a:stretch>
            </p:blipFill>
            <p:spPr bwMode="auto">
              <a:xfrm>
                <a:off x="4298" y="12999"/>
                <a:ext cx="455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Picture 53" descr="Кленовый лист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-20000" contrast="30000"/>
              </a:blip>
              <a:srcRect/>
              <a:stretch>
                <a:fillRect/>
              </a:stretch>
            </p:blipFill>
            <p:spPr bwMode="auto">
              <a:xfrm>
                <a:off x="3644" y="13139"/>
                <a:ext cx="455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4225" y="11882"/>
              <a:ext cx="2011" cy="2233"/>
              <a:chOff x="4011" y="11580"/>
              <a:chExt cx="2767" cy="2487"/>
            </a:xfrm>
          </p:grpSpPr>
          <p:grpSp>
            <p:nvGrpSpPr>
              <p:cNvPr id="34" name="Group 57"/>
              <p:cNvGrpSpPr>
                <a:grpSpLocks/>
              </p:cNvGrpSpPr>
              <p:nvPr/>
            </p:nvGrpSpPr>
            <p:grpSpPr bwMode="auto">
              <a:xfrm>
                <a:off x="4011" y="11580"/>
                <a:ext cx="2767" cy="2487"/>
                <a:chOff x="651" y="12239"/>
                <a:chExt cx="2767" cy="2487"/>
              </a:xfrm>
            </p:grpSpPr>
            <p:sp>
              <p:nvSpPr>
                <p:cNvPr id="42" name="Oval 58"/>
                <p:cNvSpPr>
                  <a:spLocks noChangeArrowheads="1"/>
                </p:cNvSpPr>
                <p:nvPr/>
              </p:nvSpPr>
              <p:spPr bwMode="auto">
                <a:xfrm>
                  <a:off x="651" y="12239"/>
                  <a:ext cx="2767" cy="1402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" name="Rectangle 59"/>
                <p:cNvSpPr>
                  <a:spLocks noChangeArrowheads="1"/>
                </p:cNvSpPr>
                <p:nvPr/>
              </p:nvSpPr>
              <p:spPr bwMode="auto">
                <a:xfrm>
                  <a:off x="763" y="14018"/>
                  <a:ext cx="2432" cy="708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" name="Line 60"/>
                <p:cNvSpPr>
                  <a:spLocks noChangeShapeType="1"/>
                </p:cNvSpPr>
                <p:nvPr/>
              </p:nvSpPr>
              <p:spPr bwMode="auto">
                <a:xfrm>
                  <a:off x="1981" y="13641"/>
                  <a:ext cx="0" cy="36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" name="Group 61"/>
              <p:cNvGrpSpPr>
                <a:grpSpLocks/>
              </p:cNvGrpSpPr>
              <p:nvPr/>
            </p:nvGrpSpPr>
            <p:grpSpPr bwMode="auto">
              <a:xfrm>
                <a:off x="4343" y="11707"/>
                <a:ext cx="2013" cy="1134"/>
                <a:chOff x="6728" y="12111"/>
                <a:chExt cx="2013" cy="1134"/>
              </a:xfrm>
            </p:grpSpPr>
            <p:pic>
              <p:nvPicPr>
                <p:cNvPr id="36" name="Picture 62" descr="Кленовый лист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-20000" contrast="30000"/>
                </a:blip>
                <a:srcRect/>
                <a:stretch>
                  <a:fillRect/>
                </a:stretch>
              </p:blipFill>
              <p:spPr bwMode="auto">
                <a:xfrm>
                  <a:off x="7281" y="12111"/>
                  <a:ext cx="462" cy="3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63" descr="Кленовый лист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-20000" contrast="30000"/>
                </a:blip>
                <a:srcRect/>
                <a:stretch>
                  <a:fillRect/>
                </a:stretch>
              </p:blipFill>
              <p:spPr bwMode="auto">
                <a:xfrm>
                  <a:off x="8279" y="12536"/>
                  <a:ext cx="462" cy="3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64" descr="Кленовый лист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6728" y="12394"/>
                  <a:ext cx="462" cy="3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66" descr="Кленовый лист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-20000" contrast="30000"/>
                </a:blip>
                <a:srcRect/>
                <a:stretch>
                  <a:fillRect/>
                </a:stretch>
              </p:blipFill>
              <p:spPr bwMode="auto">
                <a:xfrm>
                  <a:off x="7503" y="12441"/>
                  <a:ext cx="462" cy="3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" name="Picture 67" descr="Кленовый лист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-20000" contrast="30000"/>
                </a:blip>
                <a:srcRect/>
                <a:stretch>
                  <a:fillRect/>
                </a:stretch>
              </p:blipFill>
              <p:spPr bwMode="auto">
                <a:xfrm>
                  <a:off x="7726" y="12914"/>
                  <a:ext cx="462" cy="3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20" name="Group 82"/>
            <p:cNvGrpSpPr>
              <a:grpSpLocks/>
            </p:cNvGrpSpPr>
            <p:nvPr/>
          </p:nvGrpSpPr>
          <p:grpSpPr bwMode="auto">
            <a:xfrm>
              <a:off x="4629" y="11996"/>
              <a:ext cx="1138" cy="891"/>
              <a:chOff x="4270" y="1026"/>
              <a:chExt cx="1520" cy="992"/>
            </a:xfrm>
          </p:grpSpPr>
          <p:pic>
            <p:nvPicPr>
              <p:cNvPr id="21" name="Picture 83" descr="Кленовый лист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4270" y="1687"/>
                <a:ext cx="448" cy="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Picture 84" descr="Кленовый лист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-20000" contrast="30000"/>
              </a:blip>
              <a:srcRect/>
              <a:stretch>
                <a:fillRect/>
              </a:stretch>
            </p:blipFill>
            <p:spPr bwMode="auto">
              <a:xfrm>
                <a:off x="5342" y="1026"/>
                <a:ext cx="448" cy="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" name="Picture 90" descr="Кленовый лист"/>
            <p:cNvPicPr>
              <a:picLocks noChangeAspect="1" noChangeArrowheads="1"/>
            </p:cNvPicPr>
            <p:nvPr/>
          </p:nvPicPr>
          <p:blipFill>
            <a:blip r:embed="rId2" cstate="print">
              <a:lum bright="-20000" contrast="30000"/>
            </a:blip>
            <a:srcRect/>
            <a:stretch>
              <a:fillRect/>
            </a:stretch>
          </p:blipFill>
          <p:spPr bwMode="auto">
            <a:xfrm>
              <a:off x="1812" y="12462"/>
              <a:ext cx="33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77" name="Прямая соединительная линия 76"/>
          <p:cNvCxnSpPr>
            <a:stCxn id="74" idx="1"/>
            <a:endCxn id="74" idx="3"/>
          </p:cNvCxnSpPr>
          <p:nvPr/>
        </p:nvCxnSpPr>
        <p:spPr>
          <a:xfrm rot="10800000" flipH="1">
            <a:off x="539825" y="5574354"/>
            <a:ext cx="16560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43" idx="1"/>
            <a:endCxn id="43" idx="3"/>
          </p:cNvCxnSpPr>
          <p:nvPr/>
        </p:nvCxnSpPr>
        <p:spPr>
          <a:xfrm rot="10800000" flipH="1">
            <a:off x="2915815" y="5625244"/>
            <a:ext cx="15819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66" idx="1"/>
            <a:endCxn id="66" idx="3"/>
          </p:cNvCxnSpPr>
          <p:nvPr/>
        </p:nvCxnSpPr>
        <p:spPr>
          <a:xfrm rot="10800000" flipH="1">
            <a:off x="5508104" y="5625244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3" descr="littlesprou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7164288" y="116632"/>
            <a:ext cx="1569541" cy="2020029"/>
          </a:xfrm>
          <a:prstGeom prst="rect">
            <a:avLst/>
          </a:prstGeom>
          <a:solidFill>
            <a:schemeClr val="bg1"/>
          </a:solidFill>
          <a:ln w="28575">
            <a:solidFill>
              <a:srgbClr val="CC0000"/>
            </a:solidFill>
            <a:miter lim="800000"/>
            <a:headEnd/>
            <a:tailEnd/>
          </a:ln>
        </p:spPr>
      </p:pic>
      <p:pic>
        <p:nvPicPr>
          <p:cNvPr id="50" name="Picture 3" descr="littlesprou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7164288" y="0"/>
            <a:ext cx="1569541" cy="2020029"/>
          </a:xfrm>
          <a:prstGeom prst="rect">
            <a:avLst/>
          </a:prstGeom>
          <a:solidFill>
            <a:schemeClr val="bg1"/>
          </a:solidFill>
          <a:ln w="28575">
            <a:solidFill>
              <a:srgbClr val="CC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>
            <p:ph idx="1"/>
          </p:nvPr>
        </p:nvGrpSpPr>
        <p:grpSpPr bwMode="auto">
          <a:xfrm>
            <a:off x="899592" y="3140968"/>
            <a:ext cx="7056784" cy="1368152"/>
            <a:chOff x="569" y="1120"/>
            <a:chExt cx="4364" cy="601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569" y="1120"/>
              <a:ext cx="4318" cy="242"/>
              <a:chOff x="204" y="1071"/>
              <a:chExt cx="3231" cy="363"/>
            </a:xfrm>
          </p:grpSpPr>
          <p:sp>
            <p:nvSpPr>
              <p:cNvPr id="13" name="Line 4"/>
              <p:cNvSpPr>
                <a:spLocks noChangeShapeType="1"/>
              </p:cNvSpPr>
              <p:nvPr/>
            </p:nvSpPr>
            <p:spPr bwMode="auto">
              <a:xfrm>
                <a:off x="204" y="1207"/>
                <a:ext cx="3231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5"/>
              <p:cNvSpPr>
                <a:spLocks noChangeShapeType="1"/>
              </p:cNvSpPr>
              <p:nvPr/>
            </p:nvSpPr>
            <p:spPr bwMode="auto">
              <a:xfrm>
                <a:off x="204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6"/>
              <p:cNvSpPr>
                <a:spLocks noChangeShapeType="1"/>
              </p:cNvSpPr>
              <p:nvPr/>
            </p:nvSpPr>
            <p:spPr bwMode="auto">
              <a:xfrm>
                <a:off x="703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7"/>
              <p:cNvSpPr>
                <a:spLocks noChangeShapeType="1"/>
              </p:cNvSpPr>
              <p:nvPr/>
            </p:nvSpPr>
            <p:spPr bwMode="auto">
              <a:xfrm>
                <a:off x="1156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8"/>
              <p:cNvSpPr>
                <a:spLocks noChangeShapeType="1"/>
              </p:cNvSpPr>
              <p:nvPr/>
            </p:nvSpPr>
            <p:spPr bwMode="auto">
              <a:xfrm>
                <a:off x="1610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9"/>
              <p:cNvSpPr>
                <a:spLocks noChangeShapeType="1"/>
              </p:cNvSpPr>
              <p:nvPr/>
            </p:nvSpPr>
            <p:spPr bwMode="auto">
              <a:xfrm>
                <a:off x="2064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10"/>
              <p:cNvSpPr>
                <a:spLocks noChangeShapeType="1"/>
              </p:cNvSpPr>
              <p:nvPr/>
            </p:nvSpPr>
            <p:spPr bwMode="auto">
              <a:xfrm>
                <a:off x="2517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11"/>
              <p:cNvSpPr>
                <a:spLocks noChangeShapeType="1"/>
              </p:cNvSpPr>
              <p:nvPr/>
            </p:nvSpPr>
            <p:spPr bwMode="auto">
              <a:xfrm>
                <a:off x="2971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12"/>
              <p:cNvSpPr>
                <a:spLocks noChangeShapeType="1"/>
              </p:cNvSpPr>
              <p:nvPr/>
            </p:nvSpPr>
            <p:spPr bwMode="auto">
              <a:xfrm>
                <a:off x="3424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125" y="1350"/>
              <a:ext cx="12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791" y="1333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8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2368" y="1335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9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3002" y="1350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10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3532" y="1391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11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4196" y="1391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6</a:t>
              </a:r>
            </a:p>
          </p:txBody>
        </p:sp>
        <p:sp>
          <p:nvSpPr>
            <p:cNvPr id="12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4771" y="1350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7</a:t>
              </a: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323528" y="1268760"/>
            <a:ext cx="1296144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123728" y="1268760"/>
            <a:ext cx="136815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1268760"/>
            <a:ext cx="136815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508104" y="1268760"/>
            <a:ext cx="136815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308304" y="1268760"/>
            <a:ext cx="144016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95536" y="141277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3-2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39752" y="1412776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1+4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95936" y="141277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5 - 1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52120" y="141277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4 +3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52320" y="141277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7+1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Picture 3" descr="littlesprou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7380312" y="4581128"/>
            <a:ext cx="1569541" cy="2020029"/>
          </a:xfrm>
          <a:prstGeom prst="rect">
            <a:avLst/>
          </a:prstGeom>
          <a:solidFill>
            <a:schemeClr val="bg1"/>
          </a:solidFill>
          <a:ln w="28575">
            <a:solidFill>
              <a:srgbClr val="CC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работы по изучению числа: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Определить место числа на числовом отрезке.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Дать характеристику числу 8.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Построить графическую модель числа 8.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Изобразить число 8 цифрой.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 Записать состав числа 8.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1.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Определить место числа на числовом отрезке.</a:t>
            </a:r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4" name="Group 2"/>
          <p:cNvGrpSpPr>
            <a:grpSpLocks noGrp="1"/>
          </p:cNvGrpSpPr>
          <p:nvPr>
            <p:ph idx="1"/>
          </p:nvPr>
        </p:nvGrpSpPr>
        <p:grpSpPr bwMode="auto">
          <a:xfrm>
            <a:off x="395536" y="2492896"/>
            <a:ext cx="6657907" cy="1557946"/>
            <a:chOff x="569" y="1120"/>
            <a:chExt cx="4332" cy="61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569" y="1120"/>
              <a:ext cx="4318" cy="242"/>
              <a:chOff x="204" y="1071"/>
              <a:chExt cx="3231" cy="363"/>
            </a:xfrm>
          </p:grpSpPr>
          <p:sp>
            <p:nvSpPr>
              <p:cNvPr id="13" name="Line 4"/>
              <p:cNvSpPr>
                <a:spLocks noChangeShapeType="1"/>
              </p:cNvSpPr>
              <p:nvPr/>
            </p:nvSpPr>
            <p:spPr bwMode="auto">
              <a:xfrm>
                <a:off x="204" y="1207"/>
                <a:ext cx="3231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5"/>
              <p:cNvSpPr>
                <a:spLocks noChangeShapeType="1"/>
              </p:cNvSpPr>
              <p:nvPr/>
            </p:nvSpPr>
            <p:spPr bwMode="auto">
              <a:xfrm>
                <a:off x="204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6"/>
              <p:cNvSpPr>
                <a:spLocks noChangeShapeType="1"/>
              </p:cNvSpPr>
              <p:nvPr/>
            </p:nvSpPr>
            <p:spPr bwMode="auto">
              <a:xfrm>
                <a:off x="703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7"/>
              <p:cNvSpPr>
                <a:spLocks noChangeShapeType="1"/>
              </p:cNvSpPr>
              <p:nvPr/>
            </p:nvSpPr>
            <p:spPr bwMode="auto">
              <a:xfrm>
                <a:off x="1156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8"/>
              <p:cNvSpPr>
                <a:spLocks noChangeShapeType="1"/>
              </p:cNvSpPr>
              <p:nvPr/>
            </p:nvSpPr>
            <p:spPr bwMode="auto">
              <a:xfrm>
                <a:off x="1610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9"/>
              <p:cNvSpPr>
                <a:spLocks noChangeShapeType="1"/>
              </p:cNvSpPr>
              <p:nvPr/>
            </p:nvSpPr>
            <p:spPr bwMode="auto">
              <a:xfrm>
                <a:off x="2064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10"/>
              <p:cNvSpPr>
                <a:spLocks noChangeShapeType="1"/>
              </p:cNvSpPr>
              <p:nvPr/>
            </p:nvSpPr>
            <p:spPr bwMode="auto">
              <a:xfrm>
                <a:off x="2517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11"/>
              <p:cNvSpPr>
                <a:spLocks noChangeShapeType="1"/>
              </p:cNvSpPr>
              <p:nvPr/>
            </p:nvSpPr>
            <p:spPr bwMode="auto">
              <a:xfrm>
                <a:off x="2971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12"/>
              <p:cNvSpPr>
                <a:spLocks noChangeShapeType="1"/>
              </p:cNvSpPr>
              <p:nvPr/>
            </p:nvSpPr>
            <p:spPr bwMode="auto">
              <a:xfrm>
                <a:off x="3424" y="1071"/>
                <a:ext cx="0" cy="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131" y="1403"/>
              <a:ext cx="12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787" y="1375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8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2349" y="1375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9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3002" y="1350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10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3532" y="1391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11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4196" y="1391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6</a:t>
              </a:r>
            </a:p>
          </p:txBody>
        </p:sp>
        <p:sp>
          <p:nvSpPr>
            <p:cNvPr id="12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4739" y="1403"/>
              <a:ext cx="16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7</a:t>
              </a:r>
            </a:p>
          </p:txBody>
        </p:sp>
      </p:grpSp>
      <p:pic>
        <p:nvPicPr>
          <p:cNvPr id="22" name="Picture 3" descr="littlesprou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7380312" y="4581128"/>
            <a:ext cx="1569541" cy="2020029"/>
          </a:xfrm>
          <a:prstGeom prst="rect">
            <a:avLst/>
          </a:prstGeom>
          <a:solidFill>
            <a:schemeClr val="bg1"/>
          </a:solidFill>
          <a:ln w="28575">
            <a:solidFill>
              <a:srgbClr val="CC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5072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Дать характеристику числу 8.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3.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Построить графическую модель числа 8.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149080"/>
            <a:ext cx="2160240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4149080"/>
            <a:ext cx="2160240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1115616" y="436510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1115616" y="494116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1115616" y="558924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1619672" y="436510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1619672" y="494116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1619672" y="558924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195736" y="436510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3" descr="littlesprou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7236296" y="4149080"/>
            <a:ext cx="1569541" cy="2020029"/>
          </a:xfrm>
          <a:prstGeom prst="rect">
            <a:avLst/>
          </a:prstGeom>
          <a:solidFill>
            <a:schemeClr val="bg1"/>
          </a:solidFill>
          <a:ln w="28575">
            <a:solidFill>
              <a:srgbClr val="CC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755650" y="3716338"/>
            <a:ext cx="2087563" cy="1944687"/>
            <a:chOff x="1800" y="4139"/>
            <a:chExt cx="1260" cy="1260"/>
          </a:xfrm>
        </p:grpSpPr>
        <p:grpSp>
          <p:nvGrpSpPr>
            <p:cNvPr id="11" name="Group 24"/>
            <p:cNvGrpSpPr>
              <a:grpSpLocks/>
            </p:cNvGrpSpPr>
            <p:nvPr/>
          </p:nvGrpSpPr>
          <p:grpSpPr bwMode="auto">
            <a:xfrm>
              <a:off x="1800" y="4139"/>
              <a:ext cx="1260" cy="1260"/>
              <a:chOff x="1800" y="4139"/>
              <a:chExt cx="1260" cy="1260"/>
            </a:xfrm>
          </p:grpSpPr>
          <p:sp>
            <p:nvSpPr>
              <p:cNvPr id="5141" name="Rectangle 25"/>
              <p:cNvSpPr>
                <a:spLocks noChangeArrowheads="1"/>
              </p:cNvSpPr>
              <p:nvPr/>
            </p:nvSpPr>
            <p:spPr bwMode="auto">
              <a:xfrm>
                <a:off x="1800" y="4139"/>
                <a:ext cx="1260" cy="126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2" name="Oval 26"/>
              <p:cNvSpPr>
                <a:spLocks noChangeArrowheads="1"/>
              </p:cNvSpPr>
              <p:nvPr/>
            </p:nvSpPr>
            <p:spPr bwMode="auto">
              <a:xfrm>
                <a:off x="1980" y="431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3" name="Oval 27"/>
              <p:cNvSpPr>
                <a:spLocks noChangeArrowheads="1"/>
              </p:cNvSpPr>
              <p:nvPr/>
            </p:nvSpPr>
            <p:spPr bwMode="auto">
              <a:xfrm>
                <a:off x="2340" y="431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4" name="Oval 28"/>
              <p:cNvSpPr>
                <a:spLocks noChangeArrowheads="1"/>
              </p:cNvSpPr>
              <p:nvPr/>
            </p:nvSpPr>
            <p:spPr bwMode="auto">
              <a:xfrm>
                <a:off x="2700" y="431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5" name="Oval 29"/>
              <p:cNvSpPr>
                <a:spLocks noChangeArrowheads="1"/>
              </p:cNvSpPr>
              <p:nvPr/>
            </p:nvSpPr>
            <p:spPr bwMode="auto">
              <a:xfrm>
                <a:off x="1980" y="467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Oval 30"/>
              <p:cNvSpPr>
                <a:spLocks noChangeArrowheads="1"/>
              </p:cNvSpPr>
              <p:nvPr/>
            </p:nvSpPr>
            <p:spPr bwMode="auto">
              <a:xfrm>
                <a:off x="2340" y="467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Oval 31"/>
              <p:cNvSpPr>
                <a:spLocks noChangeArrowheads="1"/>
              </p:cNvSpPr>
              <p:nvPr/>
            </p:nvSpPr>
            <p:spPr bwMode="auto">
              <a:xfrm>
                <a:off x="2700" y="4679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40" name="Oval 32"/>
            <p:cNvSpPr>
              <a:spLocks noChangeArrowheads="1"/>
            </p:cNvSpPr>
            <p:nvPr/>
          </p:nvSpPr>
          <p:spPr bwMode="auto">
            <a:xfrm>
              <a:off x="1980" y="5039"/>
              <a:ext cx="180" cy="180"/>
            </a:xfrm>
            <a:prstGeom prst="ellipse">
              <a:avLst/>
            </a:pr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53" name="Oval 33"/>
          <p:cNvSpPr>
            <a:spLocks noChangeArrowheads="1"/>
          </p:cNvSpPr>
          <p:nvPr/>
        </p:nvSpPr>
        <p:spPr bwMode="auto">
          <a:xfrm>
            <a:off x="1704975" y="5076825"/>
            <a:ext cx="292100" cy="317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" name="Group 34"/>
          <p:cNvGrpSpPr>
            <a:grpSpLocks/>
          </p:cNvGrpSpPr>
          <p:nvPr/>
        </p:nvGrpSpPr>
        <p:grpSpPr bwMode="auto">
          <a:xfrm>
            <a:off x="4140200" y="3679825"/>
            <a:ext cx="1990725" cy="2049463"/>
            <a:chOff x="2608" y="2318"/>
            <a:chExt cx="1254" cy="1291"/>
          </a:xfrm>
        </p:grpSpPr>
        <p:sp>
          <p:nvSpPr>
            <p:cNvPr id="5131" name="Rectangle 35"/>
            <p:cNvSpPr>
              <a:spLocks noChangeArrowheads="1"/>
            </p:cNvSpPr>
            <p:nvPr/>
          </p:nvSpPr>
          <p:spPr bwMode="auto">
            <a:xfrm>
              <a:off x="2608" y="2318"/>
              <a:ext cx="1250" cy="121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" name="Group 36"/>
            <p:cNvGrpSpPr>
              <a:grpSpLocks/>
            </p:cNvGrpSpPr>
            <p:nvPr/>
          </p:nvGrpSpPr>
          <p:grpSpPr bwMode="auto">
            <a:xfrm>
              <a:off x="3046" y="2324"/>
              <a:ext cx="816" cy="1285"/>
              <a:chOff x="2212" y="775"/>
              <a:chExt cx="1440" cy="2162"/>
            </a:xfrm>
          </p:grpSpPr>
          <p:sp>
            <p:nvSpPr>
              <p:cNvPr id="5133" name="Arc 37"/>
              <p:cNvSpPr>
                <a:spLocks/>
              </p:cNvSpPr>
              <p:nvPr/>
            </p:nvSpPr>
            <p:spPr bwMode="auto">
              <a:xfrm rot="1277914" flipV="1">
                <a:off x="2782" y="1908"/>
                <a:ext cx="767" cy="1029"/>
              </a:xfrm>
              <a:custGeom>
                <a:avLst/>
                <a:gdLst>
                  <a:gd name="T0" fmla="*/ 0 w 21600"/>
                  <a:gd name="T1" fmla="*/ 0 h 31021"/>
                  <a:gd name="T2" fmla="*/ 690 w 21600"/>
                  <a:gd name="T3" fmla="*/ 1029 h 31021"/>
                  <a:gd name="T4" fmla="*/ 0 w 21600"/>
                  <a:gd name="T5" fmla="*/ 716 h 310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1021"/>
                  <a:gd name="T11" fmla="*/ 21600 w 21600"/>
                  <a:gd name="T12" fmla="*/ 31021 h 310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102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863"/>
                      <a:pt x="20860" y="28084"/>
                      <a:pt x="19437" y="31021"/>
                    </a:cubicBezTo>
                  </a:path>
                  <a:path w="21600" h="3102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863"/>
                      <a:pt x="20860" y="28084"/>
                      <a:pt x="19437" y="3102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4" name="Group 38"/>
              <p:cNvGrpSpPr>
                <a:grpSpLocks/>
              </p:cNvGrpSpPr>
              <p:nvPr/>
            </p:nvGrpSpPr>
            <p:grpSpPr bwMode="auto">
              <a:xfrm>
                <a:off x="2212" y="775"/>
                <a:ext cx="1440" cy="1996"/>
                <a:chOff x="2212" y="775"/>
                <a:chExt cx="1440" cy="1996"/>
              </a:xfrm>
            </p:grpSpPr>
            <p:sp>
              <p:nvSpPr>
                <p:cNvPr id="5135" name="Arc 39"/>
                <p:cNvSpPr>
                  <a:spLocks/>
                </p:cNvSpPr>
                <p:nvPr/>
              </p:nvSpPr>
              <p:spPr bwMode="auto">
                <a:xfrm rot="2366813">
                  <a:off x="2825" y="775"/>
                  <a:ext cx="827" cy="814"/>
                </a:xfrm>
                <a:custGeom>
                  <a:avLst/>
                  <a:gdLst>
                    <a:gd name="T0" fmla="*/ 407 w 43200"/>
                    <a:gd name="T1" fmla="*/ 814 h 43197"/>
                    <a:gd name="T2" fmla="*/ 826 w 43200"/>
                    <a:gd name="T3" fmla="*/ 434 h 43197"/>
                    <a:gd name="T4" fmla="*/ 413 w 43200"/>
                    <a:gd name="T5" fmla="*/ 407 h 4319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43197"/>
                    <a:gd name="T11" fmla="*/ 43200 w 43200"/>
                    <a:gd name="T12" fmla="*/ 43197 h 4319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43197" fill="none" extrusionOk="0">
                      <a:moveTo>
                        <a:pt x="21265" y="43197"/>
                      </a:moveTo>
                      <a:cubicBezTo>
                        <a:pt x="9468" y="43014"/>
                        <a:pt x="0" y="3339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082"/>
                        <a:pt x="43183" y="22565"/>
                        <a:pt x="43151" y="23046"/>
                      </a:cubicBezTo>
                    </a:path>
                    <a:path w="43200" h="43197" stroke="0" extrusionOk="0">
                      <a:moveTo>
                        <a:pt x="21265" y="43197"/>
                      </a:moveTo>
                      <a:cubicBezTo>
                        <a:pt x="9468" y="43014"/>
                        <a:pt x="0" y="3339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082"/>
                        <a:pt x="43183" y="22565"/>
                        <a:pt x="43151" y="23046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6" name="Arc 40"/>
                <p:cNvSpPr>
                  <a:spLocks/>
                </p:cNvSpPr>
                <p:nvPr/>
              </p:nvSpPr>
              <p:spPr bwMode="auto">
                <a:xfrm rot="608183" flipH="1" flipV="1">
                  <a:off x="2212" y="1499"/>
                  <a:ext cx="747" cy="1272"/>
                </a:xfrm>
                <a:custGeom>
                  <a:avLst/>
                  <a:gdLst>
                    <a:gd name="T0" fmla="*/ 181 w 21870"/>
                    <a:gd name="T1" fmla="*/ 0 h 42607"/>
                    <a:gd name="T2" fmla="*/ 0 w 21870"/>
                    <a:gd name="T3" fmla="*/ 1272 h 42607"/>
                    <a:gd name="T4" fmla="*/ 9 w 21870"/>
                    <a:gd name="T5" fmla="*/ 627 h 42607"/>
                    <a:gd name="T6" fmla="*/ 0 60000 65536"/>
                    <a:gd name="T7" fmla="*/ 0 60000 65536"/>
                    <a:gd name="T8" fmla="*/ 0 60000 65536"/>
                    <a:gd name="T9" fmla="*/ 0 w 21870"/>
                    <a:gd name="T10" fmla="*/ 0 h 42607"/>
                    <a:gd name="T11" fmla="*/ 21870 w 21870"/>
                    <a:gd name="T12" fmla="*/ 42607 h 4260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870" h="42607" fill="none" extrusionOk="0">
                      <a:moveTo>
                        <a:pt x="5297" y="0"/>
                      </a:moveTo>
                      <a:cubicBezTo>
                        <a:pt x="15015" y="2326"/>
                        <a:pt x="21870" y="11014"/>
                        <a:pt x="21870" y="21007"/>
                      </a:cubicBezTo>
                      <a:cubicBezTo>
                        <a:pt x="21870" y="32936"/>
                        <a:pt x="12199" y="42607"/>
                        <a:pt x="270" y="42607"/>
                      </a:cubicBezTo>
                      <a:cubicBezTo>
                        <a:pt x="179" y="42607"/>
                        <a:pt x="89" y="42606"/>
                        <a:pt x="-1" y="42605"/>
                      </a:cubicBezTo>
                    </a:path>
                    <a:path w="21870" h="42607" stroke="0" extrusionOk="0">
                      <a:moveTo>
                        <a:pt x="5297" y="0"/>
                      </a:moveTo>
                      <a:cubicBezTo>
                        <a:pt x="15015" y="2326"/>
                        <a:pt x="21870" y="11014"/>
                        <a:pt x="21870" y="21007"/>
                      </a:cubicBezTo>
                      <a:cubicBezTo>
                        <a:pt x="21870" y="32936"/>
                        <a:pt x="12199" y="42607"/>
                        <a:pt x="270" y="42607"/>
                      </a:cubicBezTo>
                      <a:cubicBezTo>
                        <a:pt x="179" y="42607"/>
                        <a:pt x="89" y="42606"/>
                        <a:pt x="-1" y="42605"/>
                      </a:cubicBezTo>
                      <a:lnTo>
                        <a:pt x="270" y="21007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7" name="Arc 41"/>
                <p:cNvSpPr>
                  <a:spLocks/>
                </p:cNvSpPr>
                <p:nvPr/>
              </p:nvSpPr>
              <p:spPr bwMode="auto">
                <a:xfrm flipV="1">
                  <a:off x="3057" y="1284"/>
                  <a:ext cx="495" cy="306"/>
                </a:xfrm>
                <a:custGeom>
                  <a:avLst/>
                  <a:gdLst>
                    <a:gd name="T0" fmla="*/ 0 w 18864"/>
                    <a:gd name="T1" fmla="*/ 0 h 21600"/>
                    <a:gd name="T2" fmla="*/ 495 w 18864"/>
                    <a:gd name="T3" fmla="*/ 140 h 21600"/>
                    <a:gd name="T4" fmla="*/ 19 w 18864"/>
                    <a:gd name="T5" fmla="*/ 306 h 21600"/>
                    <a:gd name="T6" fmla="*/ 0 60000 65536"/>
                    <a:gd name="T7" fmla="*/ 0 60000 65536"/>
                    <a:gd name="T8" fmla="*/ 0 60000 65536"/>
                    <a:gd name="T9" fmla="*/ 0 w 18864"/>
                    <a:gd name="T10" fmla="*/ 0 h 21600"/>
                    <a:gd name="T11" fmla="*/ 18864 w 1886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864" h="21600" fill="none" extrusionOk="0">
                      <a:moveTo>
                        <a:pt x="-1" y="11"/>
                      </a:moveTo>
                      <a:cubicBezTo>
                        <a:pt x="238" y="3"/>
                        <a:pt x="476" y="-1"/>
                        <a:pt x="715" y="0"/>
                      </a:cubicBezTo>
                      <a:cubicBezTo>
                        <a:pt x="8051" y="0"/>
                        <a:pt x="14886" y="3723"/>
                        <a:pt x="18864" y="9887"/>
                      </a:cubicBezTo>
                    </a:path>
                    <a:path w="18864" h="21600" stroke="0" extrusionOk="0">
                      <a:moveTo>
                        <a:pt x="-1" y="11"/>
                      </a:moveTo>
                      <a:cubicBezTo>
                        <a:pt x="238" y="3"/>
                        <a:pt x="476" y="-1"/>
                        <a:pt x="715" y="0"/>
                      </a:cubicBezTo>
                      <a:cubicBezTo>
                        <a:pt x="8051" y="0"/>
                        <a:pt x="14886" y="3723"/>
                        <a:pt x="18864" y="9887"/>
                      </a:cubicBezTo>
                      <a:lnTo>
                        <a:pt x="715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8" name="Arc 42"/>
                <p:cNvSpPr>
                  <a:spLocks/>
                </p:cNvSpPr>
                <p:nvPr/>
              </p:nvSpPr>
              <p:spPr bwMode="auto">
                <a:xfrm flipV="1">
                  <a:off x="2984" y="1498"/>
                  <a:ext cx="656" cy="564"/>
                </a:xfrm>
                <a:custGeom>
                  <a:avLst/>
                  <a:gdLst>
                    <a:gd name="T0" fmla="*/ 644 w 22331"/>
                    <a:gd name="T1" fmla="*/ 0 h 25717"/>
                    <a:gd name="T2" fmla="*/ 0 w 22331"/>
                    <a:gd name="T3" fmla="*/ 564 h 25717"/>
                    <a:gd name="T4" fmla="*/ 21 w 22331"/>
                    <a:gd name="T5" fmla="*/ 90 h 25717"/>
                    <a:gd name="T6" fmla="*/ 0 60000 65536"/>
                    <a:gd name="T7" fmla="*/ 0 60000 65536"/>
                    <a:gd name="T8" fmla="*/ 0 60000 65536"/>
                    <a:gd name="T9" fmla="*/ 0 w 22331"/>
                    <a:gd name="T10" fmla="*/ 0 h 25717"/>
                    <a:gd name="T11" fmla="*/ 22331 w 22331"/>
                    <a:gd name="T12" fmla="*/ 25717 h 2571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331" h="25717" fill="none" extrusionOk="0">
                      <a:moveTo>
                        <a:pt x="21935" y="-1"/>
                      </a:moveTo>
                      <a:cubicBezTo>
                        <a:pt x="22198" y="1356"/>
                        <a:pt x="22331" y="2735"/>
                        <a:pt x="22331" y="4117"/>
                      </a:cubicBezTo>
                      <a:cubicBezTo>
                        <a:pt x="22331" y="16046"/>
                        <a:pt x="12660" y="25717"/>
                        <a:pt x="731" y="25717"/>
                      </a:cubicBezTo>
                      <a:cubicBezTo>
                        <a:pt x="487" y="25717"/>
                        <a:pt x="243" y="25712"/>
                        <a:pt x="0" y="25704"/>
                      </a:cubicBezTo>
                    </a:path>
                    <a:path w="22331" h="25717" stroke="0" extrusionOk="0">
                      <a:moveTo>
                        <a:pt x="21935" y="-1"/>
                      </a:moveTo>
                      <a:cubicBezTo>
                        <a:pt x="22198" y="1356"/>
                        <a:pt x="22331" y="2735"/>
                        <a:pt x="22331" y="4117"/>
                      </a:cubicBezTo>
                      <a:cubicBezTo>
                        <a:pt x="22331" y="16046"/>
                        <a:pt x="12660" y="25717"/>
                        <a:pt x="731" y="25717"/>
                      </a:cubicBezTo>
                      <a:cubicBezTo>
                        <a:pt x="487" y="25717"/>
                        <a:pt x="243" y="25712"/>
                        <a:pt x="0" y="25704"/>
                      </a:cubicBezTo>
                      <a:lnTo>
                        <a:pt x="731" y="4117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163" name="AutoShape 43"/>
          <p:cNvSpPr>
            <a:spLocks noChangeArrowheads="1"/>
          </p:cNvSpPr>
          <p:nvPr/>
        </p:nvSpPr>
        <p:spPr bwMode="auto">
          <a:xfrm>
            <a:off x="5564188" y="3568700"/>
            <a:ext cx="266700" cy="266700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64" name="Arc 44"/>
          <p:cNvSpPr>
            <a:spLocks/>
          </p:cNvSpPr>
          <p:nvPr/>
        </p:nvSpPr>
        <p:spPr bwMode="auto">
          <a:xfrm flipH="1">
            <a:off x="5219700" y="3738563"/>
            <a:ext cx="266700" cy="539750"/>
          </a:xfrm>
          <a:custGeom>
            <a:avLst/>
            <a:gdLst>
              <a:gd name="T0" fmla="*/ 70614 w 21600"/>
              <a:gd name="T1" fmla="*/ 0 h 37224"/>
              <a:gd name="T2" fmla="*/ 173639 w 21600"/>
              <a:gd name="T3" fmla="*/ 539750 h 37224"/>
              <a:gd name="T4" fmla="*/ 0 w 21600"/>
              <a:gd name="T5" fmla="*/ 302022 h 37224"/>
              <a:gd name="T6" fmla="*/ 0 60000 65536"/>
              <a:gd name="T7" fmla="*/ 0 60000 65536"/>
              <a:gd name="T8" fmla="*/ 0 60000 65536"/>
              <a:gd name="T9" fmla="*/ 0 w 21600"/>
              <a:gd name="T10" fmla="*/ 0 h 37224"/>
              <a:gd name="T11" fmla="*/ 21600 w 21600"/>
              <a:gd name="T12" fmla="*/ 37224 h 37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224" fill="none" extrusionOk="0">
                <a:moveTo>
                  <a:pt x="5719" y="-1"/>
                </a:moveTo>
                <a:cubicBezTo>
                  <a:pt x="15098" y="2575"/>
                  <a:pt x="21600" y="11102"/>
                  <a:pt x="21600" y="20829"/>
                </a:cubicBezTo>
                <a:cubicBezTo>
                  <a:pt x="21600" y="27131"/>
                  <a:pt x="18846" y="33120"/>
                  <a:pt x="14062" y="37223"/>
                </a:cubicBezTo>
              </a:path>
              <a:path w="21600" h="37224" stroke="0" extrusionOk="0">
                <a:moveTo>
                  <a:pt x="5719" y="-1"/>
                </a:moveTo>
                <a:cubicBezTo>
                  <a:pt x="15098" y="2575"/>
                  <a:pt x="21600" y="11102"/>
                  <a:pt x="21600" y="20829"/>
                </a:cubicBezTo>
                <a:cubicBezTo>
                  <a:pt x="21600" y="27131"/>
                  <a:pt x="18846" y="33120"/>
                  <a:pt x="14062" y="37223"/>
                </a:cubicBezTo>
                <a:lnTo>
                  <a:pt x="0" y="2082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65" name="Arc 45"/>
          <p:cNvSpPr>
            <a:spLocks/>
          </p:cNvSpPr>
          <p:nvPr/>
        </p:nvSpPr>
        <p:spPr bwMode="auto">
          <a:xfrm flipH="1">
            <a:off x="5508625" y="4557713"/>
            <a:ext cx="534988" cy="679450"/>
          </a:xfrm>
          <a:custGeom>
            <a:avLst/>
            <a:gdLst>
              <a:gd name="T0" fmla="*/ 105933 w 21600"/>
              <a:gd name="T1" fmla="*/ 679450 h 31269"/>
              <a:gd name="T2" fmla="*/ 253426 w 21600"/>
              <a:gd name="T3" fmla="*/ 0 h 31269"/>
              <a:gd name="T4" fmla="*/ 534988 w 21600"/>
              <a:gd name="T5" fmla="*/ 399078 h 31269"/>
              <a:gd name="T6" fmla="*/ 0 60000 65536"/>
              <a:gd name="T7" fmla="*/ 0 60000 65536"/>
              <a:gd name="T8" fmla="*/ 0 60000 65536"/>
              <a:gd name="T9" fmla="*/ 0 w 21600"/>
              <a:gd name="T10" fmla="*/ 0 h 31269"/>
              <a:gd name="T11" fmla="*/ 21600 w 21600"/>
              <a:gd name="T12" fmla="*/ 31269 h 312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269" fill="none" extrusionOk="0">
                <a:moveTo>
                  <a:pt x="4277" y="31268"/>
                </a:moveTo>
                <a:cubicBezTo>
                  <a:pt x="1500" y="27540"/>
                  <a:pt x="0" y="23015"/>
                  <a:pt x="0" y="18366"/>
                </a:cubicBezTo>
                <a:cubicBezTo>
                  <a:pt x="-1" y="10885"/>
                  <a:pt x="3870" y="3936"/>
                  <a:pt x="10231" y="-1"/>
                </a:cubicBezTo>
              </a:path>
              <a:path w="21600" h="31269" stroke="0" extrusionOk="0">
                <a:moveTo>
                  <a:pt x="4277" y="31268"/>
                </a:moveTo>
                <a:cubicBezTo>
                  <a:pt x="1500" y="27540"/>
                  <a:pt x="0" y="23015"/>
                  <a:pt x="0" y="18366"/>
                </a:cubicBezTo>
                <a:cubicBezTo>
                  <a:pt x="-1" y="10885"/>
                  <a:pt x="3870" y="3936"/>
                  <a:pt x="10231" y="-1"/>
                </a:cubicBezTo>
                <a:lnTo>
                  <a:pt x="21600" y="18366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6" name="Arc 46"/>
          <p:cNvSpPr>
            <a:spLocks/>
          </p:cNvSpPr>
          <p:nvPr/>
        </p:nvSpPr>
        <p:spPr bwMode="auto">
          <a:xfrm flipH="1">
            <a:off x="4641850" y="4740275"/>
            <a:ext cx="265113" cy="539750"/>
          </a:xfrm>
          <a:custGeom>
            <a:avLst/>
            <a:gdLst>
              <a:gd name="T0" fmla="*/ 70194 w 21600"/>
              <a:gd name="T1" fmla="*/ 0 h 37224"/>
              <a:gd name="T2" fmla="*/ 172606 w 21600"/>
              <a:gd name="T3" fmla="*/ 539750 h 37224"/>
              <a:gd name="T4" fmla="*/ 0 w 21600"/>
              <a:gd name="T5" fmla="*/ 302022 h 37224"/>
              <a:gd name="T6" fmla="*/ 0 60000 65536"/>
              <a:gd name="T7" fmla="*/ 0 60000 65536"/>
              <a:gd name="T8" fmla="*/ 0 60000 65536"/>
              <a:gd name="T9" fmla="*/ 0 w 21600"/>
              <a:gd name="T10" fmla="*/ 0 h 37224"/>
              <a:gd name="T11" fmla="*/ 21600 w 21600"/>
              <a:gd name="T12" fmla="*/ 37224 h 37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224" fill="none" extrusionOk="0">
                <a:moveTo>
                  <a:pt x="5719" y="-1"/>
                </a:moveTo>
                <a:cubicBezTo>
                  <a:pt x="15098" y="2575"/>
                  <a:pt x="21600" y="11102"/>
                  <a:pt x="21600" y="20829"/>
                </a:cubicBezTo>
                <a:cubicBezTo>
                  <a:pt x="21600" y="27131"/>
                  <a:pt x="18846" y="33120"/>
                  <a:pt x="14062" y="37223"/>
                </a:cubicBezTo>
              </a:path>
              <a:path w="21600" h="37224" stroke="0" extrusionOk="0">
                <a:moveTo>
                  <a:pt x="5719" y="-1"/>
                </a:moveTo>
                <a:cubicBezTo>
                  <a:pt x="15098" y="2575"/>
                  <a:pt x="21600" y="11102"/>
                  <a:pt x="21600" y="20829"/>
                </a:cubicBezTo>
                <a:cubicBezTo>
                  <a:pt x="21600" y="27131"/>
                  <a:pt x="18846" y="33120"/>
                  <a:pt x="14062" y="37223"/>
                </a:cubicBezTo>
                <a:lnTo>
                  <a:pt x="0" y="20829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" name="Заголовок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4. Изобразить число 8 цифрой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7" name="Picture 3" descr="littlesprou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7452320" y="3717032"/>
            <a:ext cx="1569541" cy="2020029"/>
          </a:xfrm>
          <a:prstGeom prst="rect">
            <a:avLst/>
          </a:prstGeom>
          <a:solidFill>
            <a:schemeClr val="bg1"/>
          </a:solidFill>
          <a:ln w="28575">
            <a:solidFill>
              <a:srgbClr val="CC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3" grpId="0" animBg="1"/>
      <p:bldP spid="5163" grpId="0" animBg="1"/>
      <p:bldP spid="5164" grpId="0" animBg="1"/>
      <p:bldP spid="5165" grpId="0" animBg="1"/>
      <p:bldP spid="516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133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Слайд 2</vt:lpstr>
      <vt:lpstr>Правила работы в парах:</vt:lpstr>
      <vt:lpstr>Слайд 4</vt:lpstr>
      <vt:lpstr>Слайд 5</vt:lpstr>
      <vt:lpstr>План работы по изучению числа: </vt:lpstr>
      <vt:lpstr>1. Определить место числа на числовом отрезке. </vt:lpstr>
      <vt:lpstr>2. Дать характеристику числу 8.  3. Построить графическую модель числа 8.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Артеевы</dc:creator>
  <cp:lastModifiedBy>Катя</cp:lastModifiedBy>
  <cp:revision>13</cp:revision>
  <dcterms:created xsi:type="dcterms:W3CDTF">2014-11-28T01:24:03Z</dcterms:created>
  <dcterms:modified xsi:type="dcterms:W3CDTF">2014-11-28T02:27:19Z</dcterms:modified>
</cp:coreProperties>
</file>