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68" r:id="rId4"/>
    <p:sldId id="269" r:id="rId5"/>
    <p:sldId id="278" r:id="rId6"/>
    <p:sldId id="259" r:id="rId7"/>
    <p:sldId id="260" r:id="rId8"/>
    <p:sldId id="261" r:id="rId9"/>
    <p:sldId id="262" r:id="rId10"/>
    <p:sldId id="279" r:id="rId11"/>
    <p:sldId id="282" r:id="rId12"/>
    <p:sldId id="280" r:id="rId13"/>
    <p:sldId id="283" r:id="rId14"/>
    <p:sldId id="281" r:id="rId15"/>
    <p:sldId id="275" r:id="rId16"/>
    <p:sldId id="274" r:id="rId17"/>
    <p:sldId id="271" r:id="rId18"/>
    <p:sldId id="28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EC8EE"/>
    <a:srgbClr val="A3FFCD"/>
    <a:srgbClr val="FFFF99"/>
    <a:srgbClr val="0039A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24" autoAdjust="0"/>
  </p:normalViewPr>
  <p:slideViewPr>
    <p:cSldViewPr>
      <p:cViewPr varScale="1">
        <p:scale>
          <a:sx n="100" d="100"/>
          <a:sy n="100" d="100"/>
        </p:scale>
        <p:origin x="-3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E144E-B56C-4305-B253-99F7C5BB0307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11FEF-002C-4C79-871F-D6786F641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E1E79-E0DA-412A-8172-B9560FF5E15A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A77D6-199D-465E-8489-0A58718BF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80C05-E3E3-4CF1-848A-7B1878E2BC38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72C33-8799-48D4-9788-8456F2696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38419-E14E-4B71-9938-837C2BC66328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B094B-63E4-4C2E-932D-BC3C6C947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FDD41-A9B4-41A6-9AE3-6570BC95D6D7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5A771-50A2-411B-8CCA-A3EA02EF2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52D43-75EE-4CDA-B452-B18720A944A7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4DADF-B504-4B7F-AC05-E4CE9D6EB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AEB14-D425-4BDB-9C4C-7903DE258739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F1F8A-A6F0-40D2-B540-6CCF20DD3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0E74C-FFFC-4F45-9BC3-CD21D9FFAA1C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ABA08-9C68-4E06-9A59-4833F7638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0BE17-0789-4DA9-9AD3-28449A480A7B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143EA-10CD-4E14-9FEB-347372B67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6CB13-1531-40A0-8F00-687D8576230E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0D49D-E5B5-41BA-A3DD-1ABF77C16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C0777-1FF4-4B4D-A86C-FDC63C79C06D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80F4A-4E93-47C6-9AD8-09189D446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FC196D-98BB-49C8-AB61-B976D275C928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3BF53D-924A-4FA0-AC27-6A6721978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29.png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" descr="09177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250825" y="333375"/>
            <a:ext cx="87137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Управление образования Администрации г.Усть-Илимска</a:t>
            </a:r>
            <a:endParaRPr lang="ru-RU" sz="800">
              <a:latin typeface="Times New Roman" pitchFamily="18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sz="1400" u="sng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indent="450850" algn="ctr" eaLnBrk="0" hangingPunct="0"/>
            <a:r>
              <a:rPr lang="ru-RU" sz="1400" u="sng">
                <a:latin typeface="Times New Roman" pitchFamily="18" charset="0"/>
                <a:cs typeface="Times New Roman" pitchFamily="18" charset="0"/>
              </a:rPr>
              <a:t>детский сад комбинированного вида №7 «Незабудка»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2" descr="http://img1.liveinternet.ru/images/attach/c/8/100/389/100389365_3011027_a82c6321378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2857500"/>
            <a:ext cx="45720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4429125" y="3714750"/>
            <a:ext cx="4357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400" i="1">
                <a:latin typeface="Times New Roman" pitchFamily="18" charset="0"/>
                <a:cs typeface="Times New Roman" pitchFamily="18" charset="0"/>
              </a:rPr>
              <a:t>Цехмистер Светлана Евгеньевна</a:t>
            </a:r>
          </a:p>
          <a:p>
            <a:pPr algn="r"/>
            <a:r>
              <a:rPr lang="ru-RU" sz="1400" i="1"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</a:p>
          <a:p>
            <a:pPr algn="r"/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Прямоугольник 6"/>
          <p:cNvSpPr>
            <a:spLocks noChangeArrowheads="1"/>
          </p:cNvSpPr>
          <p:nvPr/>
        </p:nvSpPr>
        <p:spPr bwMode="auto">
          <a:xfrm>
            <a:off x="571500" y="1785938"/>
            <a:ext cx="8786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«Совершенствование техники владения мячом детей </a:t>
            </a:r>
          </a:p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дошкольного возраста через игровую деятельность »</a:t>
            </a:r>
          </a:p>
        </p:txBody>
      </p:sp>
      <p:sp>
        <p:nvSpPr>
          <p:cNvPr id="2055" name="TextBox 9"/>
          <p:cNvSpPr txBox="1">
            <a:spLocks noChangeArrowheads="1"/>
          </p:cNvSpPr>
          <p:nvPr/>
        </p:nvSpPr>
        <p:spPr bwMode="auto">
          <a:xfrm>
            <a:off x="2571750" y="6429375"/>
            <a:ext cx="4357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Усть-Илимск, 2015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09177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00375" y="357188"/>
            <a:ext cx="5572125" cy="1692275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Bookman Old Style" pitchFamily="18" charset="0"/>
              </a:rPr>
              <a:t>I</a:t>
            </a:r>
            <a:r>
              <a:rPr lang="ru-RU" sz="2400" b="1" dirty="0">
                <a:latin typeface="Bookman Old Style" pitchFamily="18" charset="0"/>
              </a:rPr>
              <a:t> этап обучения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Bookman Old Style" pitchFamily="18" charset="0"/>
              </a:rPr>
              <a:t>(3-4 года)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man Old Style" pitchFamily="18" charset="0"/>
              </a:rPr>
              <a:t>Первоначальное разучивание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11268" name="Picture 2" descr="F:\Фото для презентации\DSCN40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357188"/>
            <a:ext cx="2286000" cy="17145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1" name="Picture 3" descr="H:\Фото для презинтации\20141112_09315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3786190"/>
            <a:ext cx="3786214" cy="28396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4" descr="H:\Фото для презинтации\DSCN402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00562" y="2285992"/>
            <a:ext cx="4047600" cy="30355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09177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" descr="H:\Фото для презинтации\DSCN401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357166"/>
            <a:ext cx="3845492" cy="32861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2" descr="H:\Фото для презинтации\DSCN401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2" y="3357562"/>
            <a:ext cx="4383284" cy="32872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293" name="Picture 2" descr="http://img.sotmarket.ru/standart/img/detskie_tovary/sportivnye_tovary/detskie_myachi/mjachi_cheboksary/f03_mjachi_cheboksary_d125_1400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75" y="4929188"/>
            <a:ext cx="928688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http://sportse.ru/_mod_files/ce_images/vbballs/mva1.5-l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63" y="71437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09177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F:\Фото для презентации\20141112_0935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571500"/>
            <a:ext cx="2284412" cy="1712913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43250" y="642938"/>
            <a:ext cx="5572125" cy="1692275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Bookman Old Style" pitchFamily="18" charset="0"/>
              </a:rPr>
              <a:t>II</a:t>
            </a:r>
            <a:r>
              <a:rPr lang="ru-RU" sz="2400" b="1" dirty="0">
                <a:latin typeface="Bookman Old Style" pitchFamily="18" charset="0"/>
              </a:rPr>
              <a:t> этап обучения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Bookman Old Style" pitchFamily="18" charset="0"/>
              </a:rPr>
              <a:t>(4-5 лет)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man Old Style" pitchFamily="18" charset="0"/>
              </a:rPr>
              <a:t>Углубленное разучивание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5" name="Picture 1" descr="H:\Фото\Шкода мяча\DSCN403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4000504"/>
            <a:ext cx="3871047" cy="24288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2" descr="H:\Фото\Шкода мяча\DSCN403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6" y="2643182"/>
            <a:ext cx="4305299" cy="25717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09177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5588"/>
            <a:ext cx="914400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:\Фото для презинтации\DSCN400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85728"/>
            <a:ext cx="3941311" cy="255017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 descr="H:\Фото для презинтации\DSCN407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3000372"/>
            <a:ext cx="4143404" cy="31073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341" name="Picture 6" descr="http://sportse.ru/_mod_files/ce_images/vbballs/mva1.5-l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63" y="71437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http://img.sotmarket.ru/standart/img/detskie_tovary/sportivnye_tovary/detskie_myachi/mjachi_cheboksary/f03_mjachi_cheboksary_d125_14007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313" y="4786313"/>
            <a:ext cx="928687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3" descr="09177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5588"/>
            <a:ext cx="914400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F:\Фото для презентации\DSCN40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357188"/>
            <a:ext cx="2284412" cy="1712912"/>
          </a:xfrm>
          <a:prstGeom prst="rect">
            <a:avLst/>
          </a:prstGeom>
          <a:noFill/>
          <a:ln w="76200">
            <a:solidFill>
              <a:srgbClr val="0039AC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143250" y="285750"/>
            <a:ext cx="5572125" cy="1938338"/>
          </a:xfrm>
          <a:prstGeom prst="rect">
            <a:avLst/>
          </a:prstGeom>
          <a:ln w="76200">
            <a:solidFill>
              <a:srgbClr val="0039AC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Bookman Old Style" pitchFamily="18" charset="0"/>
              </a:rPr>
              <a:t>III</a:t>
            </a:r>
            <a:r>
              <a:rPr lang="ru-RU" sz="2400" b="1" dirty="0">
                <a:latin typeface="Bookman Old Style" pitchFamily="18" charset="0"/>
              </a:rPr>
              <a:t> этап обучения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Bookman Old Style" pitchFamily="18" charset="0"/>
              </a:rPr>
              <a:t>(5-7 лет)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man Old Style" pitchFamily="18" charset="0"/>
              </a:rPr>
              <a:t>Закрепление и совершенствование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man Old Style" pitchFamily="18" charset="0"/>
              </a:rPr>
              <a:t> </a:t>
            </a:r>
          </a:p>
        </p:txBody>
      </p:sp>
      <p:pic>
        <p:nvPicPr>
          <p:cNvPr id="15365" name="Picture 2" descr="H:\Фото\фото 6 декабря\P10200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5" y="2786063"/>
            <a:ext cx="3851275" cy="2786062"/>
          </a:xfrm>
          <a:prstGeom prst="rect">
            <a:avLst/>
          </a:prstGeom>
          <a:noFill/>
          <a:ln w="76200">
            <a:solidFill>
              <a:srgbClr val="0039AC"/>
            </a:solidFill>
            <a:miter lim="800000"/>
            <a:headEnd/>
            <a:tailEnd/>
          </a:ln>
        </p:spPr>
      </p:pic>
      <p:pic>
        <p:nvPicPr>
          <p:cNvPr id="15366" name="Picture 3" descr="H:\Фото\фото 6 декабря\P102007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786063"/>
            <a:ext cx="3857625" cy="2817812"/>
          </a:xfrm>
          <a:prstGeom prst="rect">
            <a:avLst/>
          </a:prstGeom>
          <a:noFill/>
          <a:ln w="76200">
            <a:solidFill>
              <a:srgbClr val="0039AC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09177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2" descr="H:\Фото для презинтации\DSCN40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357188"/>
            <a:ext cx="4143375" cy="3243262"/>
          </a:xfrm>
          <a:prstGeom prst="rect">
            <a:avLst/>
          </a:prstGeom>
          <a:noFill/>
          <a:ln w="76200">
            <a:solidFill>
              <a:srgbClr val="0039AC"/>
            </a:solidFill>
            <a:miter lim="800000"/>
            <a:headEnd/>
            <a:tailEnd/>
          </a:ln>
        </p:spPr>
      </p:pic>
      <p:pic>
        <p:nvPicPr>
          <p:cNvPr id="16388" name="Picture 3" descr="H:\Фото для презинтации\DSCN41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5" y="3286125"/>
            <a:ext cx="4357688" cy="3308350"/>
          </a:xfrm>
          <a:prstGeom prst="rect">
            <a:avLst/>
          </a:prstGeom>
          <a:noFill/>
          <a:ln w="76200">
            <a:solidFill>
              <a:srgbClr val="0039AC"/>
            </a:solidFill>
            <a:miter lim="800000"/>
            <a:headEnd/>
            <a:tailEnd/>
          </a:ln>
        </p:spPr>
      </p:pic>
      <p:pic>
        <p:nvPicPr>
          <p:cNvPr id="16389" name="Picture 8" descr="http://basketball.nejvicobleceni.cz/application/upload-files/images/Nike-Equipment-Size-7-Men-Basketball-orange_54580_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88" y="5072063"/>
            <a:ext cx="92868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 descr="http://img-sotmarket.ru/standart/img/detskie_tovary/sportivnye_tovary/detskie_myachi/mjachi_cheboksary/f03_mjachi_cheboksary_d125_1400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13" y="1071563"/>
            <a:ext cx="877887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 descr="09177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503238" y="0"/>
            <a:ext cx="86407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Times New Roman" pitchFamily="18" charset="0"/>
                <a:cs typeface="Times New Roman" pitchFamily="18" charset="0"/>
              </a:rPr>
              <a:t>Результаты</a:t>
            </a:r>
          </a:p>
        </p:txBody>
      </p:sp>
      <p:pic>
        <p:nvPicPr>
          <p:cNvPr id="2052" name="Picture 4" descr="F:\Фото для презентации\20141112_09315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714356"/>
            <a:ext cx="4214400" cy="316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F:\Фото для презентации\20141112_09353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714356"/>
            <a:ext cx="4214400" cy="316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F:\Фото для презентации\20141112_09373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38" y="3786190"/>
            <a:ext cx="7122529" cy="3286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1" descr="09177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F:\Фото для презентации\DSCN409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214290"/>
            <a:ext cx="4214842" cy="3160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F:\Фото\фото 6 декабря\P102002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3697200"/>
            <a:ext cx="4214400" cy="316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F:\Фото\фото 6 декабря\P102002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214290"/>
            <a:ext cx="4214400" cy="316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F:\Фото для презентации\DSCN412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1" y="3589910"/>
            <a:ext cx="4214625" cy="316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2" descr="09177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714348" y="285728"/>
            <a:ext cx="7786742" cy="415498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Спасибо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внимание!!!</a:t>
            </a:r>
          </a:p>
        </p:txBody>
      </p:sp>
      <p:pic>
        <p:nvPicPr>
          <p:cNvPr id="19460" name="Picture 2" descr="http://img.sotmarket.ru/standart/img/detskie_tovary/sportivnye_tovary/detskie_myachi/mjachi_cheboksary/f03_mjachi_cheboksary_d125_140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13" y="5072063"/>
            <a:ext cx="928687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http://sportse.ru/_mod_files/ce_images/vbballs/mva1.5-l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25" y="49291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8" descr="http://basketball.nejvicobleceni.cz/application/upload-files/images/Nike-Equipment-Size-7-Men-Basketball-orange_54580_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0" y="5929313"/>
            <a:ext cx="92868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4" descr="http://img-sotmarket.ru/standart/img/detskie_tovary/sportivnye_tovary/detskie_myachi/mjachi_cheboksary/f03_mjachi_cheboksary_d125_1400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88" y="5715000"/>
            <a:ext cx="877887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09177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H:\Фото для презинтации\DSCN4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63" y="3357563"/>
            <a:ext cx="4643437" cy="2687637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85750" y="571500"/>
            <a:ext cx="8280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Известно, что многие дети испытывают двигательный дефицит, который приводит к выраженным функциональным нарушениям в организме: снижение силы и работоспособности скелетной мускулатуры влечет за собой нарушение осанки, координации движений, выносливости, гибкости и силы, плоскостопие, вызывает задержку возрастного развития.</a:t>
            </a:r>
          </a:p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Чтобы удовлетворить потребность детей в двигательной активности в детском саду необходимо проводить дополнительные кружки по физическому развитию.</a:t>
            </a: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3500438" y="214313"/>
            <a:ext cx="1830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09177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 descr="H:\Фото для презинтации\DSCN40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500063"/>
            <a:ext cx="3554412" cy="2214562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  <p:pic>
        <p:nvPicPr>
          <p:cNvPr id="26625" name="Picture 1" descr="H:\Фото для презинтации\DSCN40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" y="428625"/>
            <a:ext cx="3786187" cy="226853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Picture 4" descr="H:\Фото для презинтации\DSCN41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3357563"/>
            <a:ext cx="4140200" cy="2738437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Picture 6" descr="H:\Фото\Шкода мяча\20141112_10432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0" y="3214688"/>
            <a:ext cx="2943225" cy="3643312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  <p:pic>
        <p:nvPicPr>
          <p:cNvPr id="8" name="Picture 2" descr="H:\Фото для презинтации\DSCN40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500063"/>
            <a:ext cx="3554413" cy="2214562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  <p:pic>
        <p:nvPicPr>
          <p:cNvPr id="9" name="Picture 1" descr="H:\Фото для презинтации\DSCN40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" y="428625"/>
            <a:ext cx="3786188" cy="226853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  <p:pic>
        <p:nvPicPr>
          <p:cNvPr id="10" name="Picture 4" descr="H:\Фото для презинтации\DSCN41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388" y="3357563"/>
            <a:ext cx="4140200" cy="2738437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  <p:pic>
        <p:nvPicPr>
          <p:cNvPr id="11" name="Picture 6" descr="H:\Фото\Шкода мяча\20141112_10432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263" y="3214688"/>
            <a:ext cx="2943225" cy="3643312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09177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8"/>
          <p:cNvSpPr txBox="1">
            <a:spLocks noChangeArrowheads="1"/>
          </p:cNvSpPr>
          <p:nvPr/>
        </p:nvSpPr>
        <p:spPr bwMode="auto">
          <a:xfrm>
            <a:off x="714375" y="1428750"/>
            <a:ext cx="82089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совершенствование техники владения мячом через игровую деятельность.</a:t>
            </a:r>
          </a:p>
        </p:txBody>
      </p:sp>
      <p:pic>
        <p:nvPicPr>
          <p:cNvPr id="5124" name="Picture 2" descr="http://img.sotmarket.ru/standart/img/detskie_tovary/sportivnye_tovary/detskie_myachi/mjachi_cheboksary/f03_mjachi_cheboksary_d125_140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4572000"/>
            <a:ext cx="928687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http://img-sotmarket.ru/standart/img/detskie_tovary/sportivnye_tovary/detskie_myachi/mjachi_cheboksary/f03_mjachi_cheboksary_d125_1400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0" y="5643563"/>
            <a:ext cx="877888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http://sportse.ru/_mod_files/ce_images/vbballs/mva1.5-l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88" y="44291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8" descr="http://basketball.nejvicobleceni.cz/application/upload-files/images/Nike-Equipment-Size-7-Men-Basketball-orange_54580_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6625" y="5643563"/>
            <a:ext cx="92868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5" descr="09177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571500" y="1214438"/>
            <a:ext cx="1785938" cy="17145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Научить техники владения мячом</a:t>
            </a:r>
          </a:p>
        </p:txBody>
      </p:sp>
      <p:sp>
        <p:nvSpPr>
          <p:cNvPr id="5" name="Овал 4"/>
          <p:cNvSpPr/>
          <p:nvPr/>
        </p:nvSpPr>
        <p:spPr>
          <a:xfrm>
            <a:off x="428625" y="3643313"/>
            <a:ext cx="2571750" cy="2286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и обогащать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творческое воображение ребёнка</a:t>
            </a:r>
          </a:p>
        </p:txBody>
      </p:sp>
      <p:sp>
        <p:nvSpPr>
          <p:cNvPr id="8" name="Овал 7"/>
          <p:cNvSpPr/>
          <p:nvPr/>
        </p:nvSpPr>
        <p:spPr>
          <a:xfrm>
            <a:off x="6715125" y="1000125"/>
            <a:ext cx="2143125" cy="18573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координацию движений</a:t>
            </a:r>
          </a:p>
        </p:txBody>
      </p:sp>
      <p:sp>
        <p:nvSpPr>
          <p:cNvPr id="9" name="Овал 8"/>
          <p:cNvSpPr/>
          <p:nvPr/>
        </p:nvSpPr>
        <p:spPr>
          <a:xfrm>
            <a:off x="3357563" y="4214813"/>
            <a:ext cx="2571750" cy="228600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Формировать простейшие технико-тактические действия с мячом</a:t>
            </a:r>
          </a:p>
        </p:txBody>
      </p:sp>
      <p:sp>
        <p:nvSpPr>
          <p:cNvPr id="11" name="Овал 10"/>
          <p:cNvSpPr/>
          <p:nvPr/>
        </p:nvSpPr>
        <p:spPr>
          <a:xfrm>
            <a:off x="6215063" y="3643313"/>
            <a:ext cx="2571750" cy="2286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Учить детей понимать сущность коллективной игры с мячом</a:t>
            </a:r>
          </a:p>
        </p:txBody>
      </p:sp>
      <p:sp>
        <p:nvSpPr>
          <p:cNvPr id="12" name="Стрелка вниз 11"/>
          <p:cNvSpPr/>
          <p:nvPr/>
        </p:nvSpPr>
        <p:spPr>
          <a:xfrm rot="3321052">
            <a:off x="3023393" y="599282"/>
            <a:ext cx="296863" cy="1428750"/>
          </a:xfrm>
          <a:prstGeom prst="downArrow">
            <a:avLst/>
          </a:prstGeom>
          <a:solidFill>
            <a:srgbClr val="FFFF6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722218">
            <a:off x="3138488" y="958850"/>
            <a:ext cx="252412" cy="2900363"/>
          </a:xfrm>
          <a:prstGeom prst="downArrow">
            <a:avLst/>
          </a:prstGeom>
          <a:solidFill>
            <a:srgbClr val="FFFF6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8907051">
            <a:off x="5961063" y="682625"/>
            <a:ext cx="296862" cy="1428750"/>
          </a:xfrm>
          <a:prstGeom prst="downArrow">
            <a:avLst/>
          </a:prstGeom>
          <a:solidFill>
            <a:srgbClr val="FFFF6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20085929">
            <a:off x="5749925" y="987425"/>
            <a:ext cx="252413" cy="2898775"/>
          </a:xfrm>
          <a:prstGeom prst="downArrow">
            <a:avLst/>
          </a:prstGeom>
          <a:solidFill>
            <a:srgbClr val="FFFF6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143375" y="1214438"/>
            <a:ext cx="250825" cy="3000375"/>
          </a:xfrm>
          <a:prstGeom prst="downArrow">
            <a:avLst/>
          </a:prstGeom>
          <a:solidFill>
            <a:srgbClr val="FFFF6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929063" y="2000250"/>
            <a:ext cx="2143125" cy="185737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Учить правильному выполнению элементов игры</a:t>
            </a:r>
          </a:p>
        </p:txBody>
      </p:sp>
      <p:sp>
        <p:nvSpPr>
          <p:cNvPr id="17" name="Стрелка вниз 16"/>
          <p:cNvSpPr/>
          <p:nvPr/>
        </p:nvSpPr>
        <p:spPr>
          <a:xfrm rot="21415457">
            <a:off x="4806950" y="1150938"/>
            <a:ext cx="295275" cy="776287"/>
          </a:xfrm>
          <a:prstGeom prst="downArrow">
            <a:avLst/>
          </a:prstGeom>
          <a:solidFill>
            <a:srgbClr val="FFFF6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643063" y="214313"/>
            <a:ext cx="5916612" cy="5715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  <a:tileRect/>
          </a:gradFill>
          <a:ln w="38100">
            <a:solidFill>
              <a:srgbClr val="0039A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ЗАДАЧИ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 descr="09177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1071563" y="214313"/>
            <a:ext cx="7416800" cy="122396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  <a:tileRect/>
          </a:gradFill>
          <a:ln w="38100">
            <a:solidFill>
              <a:schemeClr val="tx1">
                <a:lumMod val="95000"/>
                <a:lumOff val="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ПРИНЦИПЫ</a:t>
            </a:r>
          </a:p>
        </p:txBody>
      </p:sp>
      <p:sp>
        <p:nvSpPr>
          <p:cNvPr id="5" name="Овал 4"/>
          <p:cNvSpPr/>
          <p:nvPr/>
        </p:nvSpPr>
        <p:spPr>
          <a:xfrm>
            <a:off x="285750" y="1500188"/>
            <a:ext cx="2857500" cy="2500312"/>
          </a:xfrm>
          <a:prstGeom prst="ellipse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Систематичности и последовательности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Овал 8"/>
          <p:cNvSpPr/>
          <p:nvPr/>
        </p:nvSpPr>
        <p:spPr>
          <a:xfrm>
            <a:off x="6357938" y="1500188"/>
            <a:ext cx="2786062" cy="2500312"/>
          </a:xfrm>
          <a:prstGeom prst="ellipse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Гуманизации</a:t>
            </a:r>
          </a:p>
        </p:txBody>
      </p:sp>
      <p:sp>
        <p:nvSpPr>
          <p:cNvPr id="10" name="Овал 9"/>
          <p:cNvSpPr/>
          <p:nvPr/>
        </p:nvSpPr>
        <p:spPr>
          <a:xfrm>
            <a:off x="3286125" y="4286250"/>
            <a:ext cx="2714625" cy="2571750"/>
          </a:xfrm>
          <a:prstGeom prst="ellipse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рованного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подхода</a:t>
            </a:r>
          </a:p>
        </p:txBody>
      </p:sp>
      <p:sp>
        <p:nvSpPr>
          <p:cNvPr id="11" name="Овал 10"/>
          <p:cNvSpPr/>
          <p:nvPr/>
        </p:nvSpPr>
        <p:spPr>
          <a:xfrm>
            <a:off x="3357563" y="1571625"/>
            <a:ext cx="2714625" cy="2428875"/>
          </a:xfrm>
          <a:prstGeom prst="ellipse">
            <a:avLst/>
          </a:prstGeom>
          <a:solidFill>
            <a:srgbClr val="FFFF99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Социализации</a:t>
            </a:r>
          </a:p>
        </p:txBody>
      </p:sp>
      <p:sp>
        <p:nvSpPr>
          <p:cNvPr id="12" name="Овал 11"/>
          <p:cNvSpPr/>
          <p:nvPr/>
        </p:nvSpPr>
        <p:spPr>
          <a:xfrm>
            <a:off x="6072188" y="4284663"/>
            <a:ext cx="2857500" cy="2573337"/>
          </a:xfrm>
          <a:prstGeom prst="ellipse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Интегративности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14313" y="4143375"/>
            <a:ext cx="3000375" cy="2714625"/>
          </a:xfrm>
          <a:prstGeom prst="ellipse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Индивидуализации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09177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1071563" y="214313"/>
            <a:ext cx="7416800" cy="122396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  <a:tileRect/>
          </a:gradFill>
          <a:ln w="38100">
            <a:solidFill>
              <a:schemeClr val="tx1">
                <a:lumMod val="95000"/>
                <a:lumOff val="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ПРИЕМЫ</a:t>
            </a:r>
          </a:p>
        </p:txBody>
      </p:sp>
      <p:sp>
        <p:nvSpPr>
          <p:cNvPr id="4" name="12-конечная звезда 3"/>
          <p:cNvSpPr/>
          <p:nvPr/>
        </p:nvSpPr>
        <p:spPr>
          <a:xfrm>
            <a:off x="142875" y="1571625"/>
            <a:ext cx="4176713" cy="2232025"/>
          </a:xfrm>
          <a:prstGeom prst="star12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Усложнение или упрощение правил игры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12-конечная звезда 4"/>
          <p:cNvSpPr/>
          <p:nvPr/>
        </p:nvSpPr>
        <p:spPr>
          <a:xfrm>
            <a:off x="0" y="4286250"/>
            <a:ext cx="4176713" cy="2232025"/>
          </a:xfrm>
          <a:prstGeom prst="star12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инвентаря большего или меньшего веса или размера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12-конечная звезда 5"/>
          <p:cNvSpPr/>
          <p:nvPr/>
        </p:nvSpPr>
        <p:spPr>
          <a:xfrm>
            <a:off x="4572000" y="4214813"/>
            <a:ext cx="4176713" cy="2447925"/>
          </a:xfrm>
          <a:prstGeom prst="star12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продолжительности и количества повторений игры.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12-конечная звезда 6"/>
          <p:cNvSpPr/>
          <p:nvPr/>
        </p:nvSpPr>
        <p:spPr>
          <a:xfrm>
            <a:off x="4572000" y="1643063"/>
            <a:ext cx="4176713" cy="2160587"/>
          </a:xfrm>
          <a:prstGeom prst="star12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Увеличение или уменьшение размера площади для игры.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09177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1071563" y="0"/>
            <a:ext cx="7000875" cy="108108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  <a:tileRect/>
          </a:gradFill>
          <a:ln w="38100">
            <a:solidFill>
              <a:schemeClr val="tx1">
                <a:lumMod val="95000"/>
                <a:lumOff val="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МЕТОДЫ</a:t>
            </a:r>
          </a:p>
        </p:txBody>
      </p:sp>
      <p:sp>
        <p:nvSpPr>
          <p:cNvPr id="4" name="12-конечная звезда 3"/>
          <p:cNvSpPr/>
          <p:nvPr/>
        </p:nvSpPr>
        <p:spPr>
          <a:xfrm>
            <a:off x="0" y="1285875"/>
            <a:ext cx="3744913" cy="2016125"/>
          </a:xfrm>
          <a:prstGeom prst="star12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Пояснение и показ упражнений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12-конечная звезда 4"/>
          <p:cNvSpPr/>
          <p:nvPr/>
        </p:nvSpPr>
        <p:spPr>
          <a:xfrm>
            <a:off x="2916238" y="2565400"/>
            <a:ext cx="3600450" cy="1727200"/>
          </a:xfrm>
          <a:prstGeom prst="star12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Повторение упражнений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12-конечная звезда 5"/>
          <p:cNvSpPr/>
          <p:nvPr/>
        </p:nvSpPr>
        <p:spPr>
          <a:xfrm>
            <a:off x="5327650" y="1143000"/>
            <a:ext cx="3816350" cy="1871663"/>
          </a:xfrm>
          <a:prstGeom prst="star12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 образца с одновременным объяснением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12-конечная звезда 6"/>
          <p:cNvSpPr/>
          <p:nvPr/>
        </p:nvSpPr>
        <p:spPr>
          <a:xfrm>
            <a:off x="5364163" y="3786188"/>
            <a:ext cx="3779837" cy="1871662"/>
          </a:xfrm>
          <a:prstGeom prst="star12">
            <a:avLst/>
          </a:prstGeom>
          <a:solidFill>
            <a:srgbClr val="DEC8EE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схематических изображений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12-конечная звезда 7"/>
          <p:cNvSpPr/>
          <p:nvPr/>
        </p:nvSpPr>
        <p:spPr>
          <a:xfrm>
            <a:off x="0" y="3857625"/>
            <a:ext cx="3744913" cy="1800225"/>
          </a:xfrm>
          <a:prstGeom prst="star12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Творческие задания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12-конечная звезда 8"/>
          <p:cNvSpPr/>
          <p:nvPr/>
        </p:nvSpPr>
        <p:spPr>
          <a:xfrm>
            <a:off x="2857500" y="4841875"/>
            <a:ext cx="3600450" cy="2016125"/>
          </a:xfrm>
          <a:prstGeom prst="star12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Игровые и соревновательные задания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09177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285750" y="1428750"/>
            <a:ext cx="8424863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Bookman Old Style" pitchFamily="18" charset="0"/>
              </a:rPr>
              <a:t>Система организации образовательной деятельности</a:t>
            </a:r>
          </a:p>
          <a:p>
            <a:endParaRPr lang="ru-RU" sz="3200">
              <a:latin typeface="Calibri" pitchFamily="34" charset="0"/>
            </a:endParaRPr>
          </a:p>
        </p:txBody>
      </p:sp>
      <p:pic>
        <p:nvPicPr>
          <p:cNvPr id="10244" name="Picture 2" descr="http://img.sotmarket.ru/standart/img/detskie_tovary/sportivnye_tovary/detskie_myachi/mjachi_cheboksary/f03_mjachi_cheboksary_d125_140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4572000"/>
            <a:ext cx="928687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http://img-sotmarket.ru/standart/img/detskie_tovary/sportivnye_tovary/detskie_myachi/mjachi_cheboksary/f03_mjachi_cheboksary_d125_1400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0" y="5643563"/>
            <a:ext cx="877888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http://sportse.ru/_mod_files/ce_images/vbballs/mva1.5-l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88" y="44291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8" descr="http://basketball.nejvicobleceni.cz/application/upload-files/images/Nike-Equipment-Size-7-Men-Basketball-orange_54580_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50" y="5572125"/>
            <a:ext cx="9286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256</Words>
  <Application>Microsoft Office PowerPoint</Application>
  <PresentationFormat>Экран (4:3)</PresentationFormat>
  <Paragraphs>56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Bookman Old Style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Алексей</cp:lastModifiedBy>
  <cp:revision>64</cp:revision>
  <dcterms:created xsi:type="dcterms:W3CDTF">2015-01-26T11:54:24Z</dcterms:created>
  <dcterms:modified xsi:type="dcterms:W3CDTF">2015-03-22T14:32:36Z</dcterms:modified>
</cp:coreProperties>
</file>