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57" r:id="rId4"/>
    <p:sldId id="275" r:id="rId5"/>
    <p:sldId id="261" r:id="rId6"/>
    <p:sldId id="272" r:id="rId7"/>
    <p:sldId id="269" r:id="rId8"/>
    <p:sldId id="2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7037"/>
    <a:srgbClr val="00589A"/>
    <a:srgbClr val="583AD6"/>
    <a:srgbClr val="EF8821"/>
    <a:srgbClr val="E36C5F"/>
    <a:srgbClr val="000000"/>
    <a:srgbClr val="FFFFFF"/>
    <a:srgbClr val="5F5F5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78" autoAdjust="0"/>
    <p:restoredTop sz="94660"/>
  </p:normalViewPr>
  <p:slideViewPr>
    <p:cSldViewPr>
      <p:cViewPr varScale="1">
        <p:scale>
          <a:sx n="76" d="100"/>
          <a:sy n="76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1014F3-BF1A-4114-AE68-E9BC9D32A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gray">
          <a:xfrm rot="21127602">
            <a:off x="381000" y="304800"/>
            <a:ext cx="4267200" cy="4267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ChangeArrowheads="1"/>
          </p:cNvSpPr>
          <p:nvPr/>
        </p:nvSpPr>
        <p:spPr bwMode="gray">
          <a:xfrm rot="20388955">
            <a:off x="762000" y="1219200"/>
            <a:ext cx="4876800" cy="4876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6" name="Picture 12" descr="01"/>
          <p:cNvPicPr>
            <a:picLocks noChangeAspect="1" noChangeArrowheads="1"/>
          </p:cNvPicPr>
          <p:nvPr/>
        </p:nvPicPr>
        <p:blipFill>
          <a:blip r:embed="rId4"/>
          <a:srcRect l="15326" b="6250"/>
          <a:stretch>
            <a:fillRect/>
          </a:stretch>
        </p:blipFill>
        <p:spPr bwMode="gray">
          <a:xfrm>
            <a:off x="2466975" y="0"/>
            <a:ext cx="21050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7"/>
          <p:cNvSpPr>
            <a:spLocks/>
          </p:cNvSpPr>
          <p:nvPr/>
        </p:nvSpPr>
        <p:spPr bwMode="gray">
          <a:xfrm>
            <a:off x="2895600" y="0"/>
            <a:ext cx="6248400" cy="6858000"/>
          </a:xfrm>
          <a:custGeom>
            <a:avLst/>
            <a:gdLst/>
            <a:ahLst/>
            <a:cxnLst>
              <a:cxn ang="0">
                <a:pos x="305" y="4317"/>
              </a:cxn>
              <a:cxn ang="0">
                <a:pos x="0" y="0"/>
              </a:cxn>
              <a:cxn ang="0">
                <a:pos x="3936" y="0"/>
              </a:cxn>
              <a:cxn ang="0">
                <a:pos x="3936" y="4320"/>
              </a:cxn>
              <a:cxn ang="0">
                <a:pos x="305" y="4317"/>
              </a:cxn>
            </a:cxnLst>
            <a:rect l="0" t="0" r="r" b="b"/>
            <a:pathLst>
              <a:path w="3936" h="4320">
                <a:moveTo>
                  <a:pt x="305" y="4317"/>
                </a:moveTo>
                <a:lnTo>
                  <a:pt x="0" y="0"/>
                </a:lnTo>
                <a:lnTo>
                  <a:pt x="3936" y="0"/>
                </a:lnTo>
                <a:lnTo>
                  <a:pt x="3936" y="4320"/>
                </a:lnTo>
                <a:lnTo>
                  <a:pt x="305" y="4317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gray">
          <a:xfrm>
            <a:off x="7772400" y="618648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L/O/G/O</a:t>
            </a: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gray">
          <a:xfrm>
            <a:off x="3657600" y="52578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gray">
          <a:xfrm>
            <a:off x="3657600" y="54864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gray">
          <a:xfrm>
            <a:off x="3657600" y="57150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gray">
          <a:xfrm>
            <a:off x="3657600" y="59436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gray">
          <a:xfrm>
            <a:off x="3657600" y="61722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4" name="Picture 29" descr="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gray">
          <a:xfrm>
            <a:off x="1444625" y="0"/>
            <a:ext cx="38417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0" descr="0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gray">
          <a:xfrm>
            <a:off x="1676400" y="1193800"/>
            <a:ext cx="3968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4" descr="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3657600" y="4884738"/>
            <a:ext cx="2971800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295400"/>
            <a:ext cx="5638800" cy="1012825"/>
          </a:xfrm>
        </p:spPr>
        <p:txBody>
          <a:bodyPr/>
          <a:lstStyle>
            <a:lvl1pPr algn="r">
              <a:defRPr sz="5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2514600"/>
            <a:ext cx="4953000" cy="533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E91E-5BB6-42A4-85E7-451331B50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0BF2F-473C-418B-A33D-D320EEBFE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0FFA9-68A3-469F-9376-4E0A89727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9376C-4335-45D3-9FEE-18C42D236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CED7B-12BD-469C-BD21-D7CE2D698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AE098-EA7C-4C6E-BC39-54D2FC5A9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A67CC-3EC3-4080-90B5-33407D47D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E510E-648E-4AAA-8A96-B5735883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C6163-7942-45A0-862E-1CD1C2B7C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9366E-5E13-4328-9237-10D923857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A10DC-A96E-4190-9158-3872E7D06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 descr="01"/>
          <p:cNvPicPr>
            <a:picLocks noChangeAspect="1" noChangeArrowheads="1"/>
          </p:cNvPicPr>
          <p:nvPr/>
        </p:nvPicPr>
        <p:blipFill>
          <a:blip r:embed="rId13"/>
          <a:srcRect l="8531" b="6250"/>
          <a:stretch>
            <a:fillRect/>
          </a:stretch>
        </p:blipFill>
        <p:spPr bwMode="gray">
          <a:xfrm>
            <a:off x="0" y="0"/>
            <a:ext cx="160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3" name="Freeform 29"/>
          <p:cNvSpPr>
            <a:spLocks/>
          </p:cNvSpPr>
          <p:nvPr/>
        </p:nvSpPr>
        <p:spPr bwMode="ltGray">
          <a:xfrm>
            <a:off x="228600" y="0"/>
            <a:ext cx="8915400" cy="6883400"/>
          </a:xfrm>
          <a:custGeom>
            <a:avLst/>
            <a:gdLst/>
            <a:ahLst/>
            <a:cxnLst>
              <a:cxn ang="0">
                <a:pos x="312" y="4336"/>
              </a:cxn>
              <a:cxn ang="0">
                <a:pos x="0" y="0"/>
              </a:cxn>
              <a:cxn ang="0">
                <a:pos x="5480" y="0"/>
              </a:cxn>
              <a:cxn ang="0">
                <a:pos x="5480" y="4320"/>
              </a:cxn>
              <a:cxn ang="0">
                <a:pos x="312" y="4336"/>
              </a:cxn>
            </a:cxnLst>
            <a:rect l="0" t="0" r="r" b="b"/>
            <a:pathLst>
              <a:path w="5480" h="4336">
                <a:moveTo>
                  <a:pt x="312" y="4336"/>
                </a:moveTo>
                <a:lnTo>
                  <a:pt x="0" y="0"/>
                </a:lnTo>
                <a:lnTo>
                  <a:pt x="5480" y="0"/>
                </a:lnTo>
                <a:lnTo>
                  <a:pt x="5480" y="4320"/>
                </a:lnTo>
                <a:lnTo>
                  <a:pt x="312" y="4336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3372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14400" y="76200"/>
            <a:ext cx="693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8194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29200" y="64770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477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2FC5C8-4DEC-4D8E-91B5-85935EB52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20" descr="0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76200" y="5638800"/>
            <a:ext cx="1676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5" name="Text Box 21"/>
          <p:cNvSpPr txBox="1">
            <a:spLocks noChangeArrowheads="1"/>
          </p:cNvSpPr>
          <p:nvPr/>
        </p:nvSpPr>
        <p:spPr bwMode="gray">
          <a:xfrm>
            <a:off x="7050088" y="6465888"/>
            <a:ext cx="2017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/>
              <a:t>www.themegallery.com</a:t>
            </a:r>
          </a:p>
        </p:txBody>
      </p:sp>
      <p:grpSp>
        <p:nvGrpSpPr>
          <p:cNvPr id="1035" name="Group 22"/>
          <p:cNvGrpSpPr>
            <a:grpSpLocks/>
          </p:cNvGrpSpPr>
          <p:nvPr/>
        </p:nvGrpSpPr>
        <p:grpSpPr bwMode="auto">
          <a:xfrm>
            <a:off x="762000" y="381000"/>
            <a:ext cx="6781800" cy="609600"/>
            <a:chOff x="480" y="240"/>
            <a:chExt cx="3168" cy="576"/>
          </a:xfrm>
        </p:grpSpPr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480" y="240"/>
              <a:ext cx="3168" cy="0"/>
            </a:xfrm>
            <a:prstGeom prst="line">
              <a:avLst/>
            </a:prstGeom>
            <a:noFill/>
            <a:ln w="9525">
              <a:solidFill>
                <a:schemeClr val="bg1">
                  <a:alpha val="5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480" y="384"/>
              <a:ext cx="3168" cy="0"/>
            </a:xfrm>
            <a:prstGeom prst="line">
              <a:avLst/>
            </a:prstGeom>
            <a:noFill/>
            <a:ln w="9525">
              <a:solidFill>
                <a:schemeClr val="bg1">
                  <a:alpha val="5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480" y="528"/>
              <a:ext cx="3168" cy="0"/>
            </a:xfrm>
            <a:prstGeom prst="line">
              <a:avLst/>
            </a:prstGeom>
            <a:noFill/>
            <a:ln w="9525">
              <a:solidFill>
                <a:schemeClr val="bg1">
                  <a:alpha val="5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480" y="672"/>
              <a:ext cx="3168" cy="0"/>
            </a:xfrm>
            <a:prstGeom prst="line">
              <a:avLst/>
            </a:prstGeom>
            <a:noFill/>
            <a:ln w="9525">
              <a:solidFill>
                <a:schemeClr val="bg1">
                  <a:alpha val="5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480" y="816"/>
              <a:ext cx="3168" cy="0"/>
            </a:xfrm>
            <a:prstGeom prst="line">
              <a:avLst/>
            </a:prstGeom>
            <a:noFill/>
            <a:ln w="9525">
              <a:solidFill>
                <a:schemeClr val="bg1">
                  <a:alpha val="50000"/>
                </a:scheme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40" name="Rectangle 16" descr="04"/>
          <p:cNvSpPr>
            <a:spLocks noChangeArrowheads="1"/>
          </p:cNvSpPr>
          <p:nvPr/>
        </p:nvSpPr>
        <p:spPr bwMode="gray">
          <a:xfrm rot="1760290">
            <a:off x="8013700" y="263525"/>
            <a:ext cx="901700" cy="901700"/>
          </a:xfrm>
          <a:prstGeom prst="rect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41" name="Rectangle 17" descr="03"/>
          <p:cNvSpPr>
            <a:spLocks noChangeArrowheads="1"/>
          </p:cNvSpPr>
          <p:nvPr/>
        </p:nvSpPr>
        <p:spPr bwMode="gray">
          <a:xfrm rot="682726">
            <a:off x="7283450" y="211138"/>
            <a:ext cx="1022350" cy="1022350"/>
          </a:xfrm>
          <a:prstGeom prst="rect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571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1038" name="Picture 19" descr="04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gray">
          <a:xfrm>
            <a:off x="7747000" y="0"/>
            <a:ext cx="190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8" descr="03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gray">
          <a:xfrm>
            <a:off x="8674100" y="193675"/>
            <a:ext cx="1651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pull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gray">
          <a:xfrm>
            <a:off x="5562600" y="1219200"/>
            <a:ext cx="2971800" cy="7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352800" y="1371600"/>
            <a:ext cx="5474063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Психологические аспекты</a:t>
            </a:r>
          </a:p>
          <a:p>
            <a:pPr algn="ctr">
              <a:defRPr/>
            </a:pPr>
            <a:r>
              <a:rPr lang="ru-RU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проблемы адаптации пятиклассника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543800" cy="1828800"/>
          </a:xfrm>
        </p:spPr>
        <p:txBody>
          <a:bodyPr/>
          <a:lstStyle/>
          <a:p>
            <a:r>
              <a:rPr lang="ru-RU" sz="2800" dirty="0" smtClean="0"/>
              <a:t>Период адаптации в 5 классе – один из труднейших периодов школьного обучения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 indent="34290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Адаптация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понимается как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приспособление человека к новой системе социальных условий, новым отношениям, требованиям, видам деятельности, режиму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жизнедеятельности.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indent="342900" algn="just">
              <a:buNone/>
            </a:pP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34290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Таким образом, можно считать, что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адаптация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это не только приспособление индивида к успешному функционированию в данной среде, но и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способность к дальнейшему психологическому, личностному, социальному развитию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0" y="15240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Характеристика периода</a:t>
            </a:r>
            <a:endParaRPr lang="ru-RU" dirty="0"/>
          </a:p>
        </p:txBody>
      </p:sp>
      <p:sp>
        <p:nvSpPr>
          <p:cNvPr id="4099" name="TextBox 28"/>
          <p:cNvSpPr txBox="1">
            <a:spLocks noChangeArrowheads="1"/>
          </p:cNvSpPr>
          <p:nvPr/>
        </p:nvSpPr>
        <p:spPr bwMode="auto">
          <a:xfrm>
            <a:off x="1371600" y="3200400"/>
            <a:ext cx="71183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Увеличивается количество</a:t>
            </a:r>
          </a:p>
          <a:p>
            <a:r>
              <a:rPr lang="ru-RU" sz="2400" b="1"/>
              <a:t> изучаемых предметов, учителей, кабинетов </a:t>
            </a:r>
          </a:p>
        </p:txBody>
      </p:sp>
      <p:grpSp>
        <p:nvGrpSpPr>
          <p:cNvPr id="4100" name="Группа 27"/>
          <p:cNvGrpSpPr>
            <a:grpSpLocks/>
          </p:cNvGrpSpPr>
          <p:nvPr/>
        </p:nvGrpSpPr>
        <p:grpSpPr bwMode="auto">
          <a:xfrm>
            <a:off x="685800" y="1676400"/>
            <a:ext cx="533400" cy="4589463"/>
            <a:chOff x="2057400" y="1784350"/>
            <a:chExt cx="533400" cy="4589416"/>
          </a:xfrm>
        </p:grpSpPr>
        <p:sp>
          <p:nvSpPr>
            <p:cNvPr id="5134" name="Rectangle 14"/>
            <p:cNvSpPr>
              <a:spLocks noChangeArrowheads="1"/>
            </p:cNvSpPr>
            <p:nvPr/>
          </p:nvSpPr>
          <p:spPr bwMode="gray">
            <a:xfrm rot="3419336">
              <a:off x="2078039" y="4278285"/>
              <a:ext cx="479420" cy="520700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Text Box 15"/>
            <p:cNvSpPr txBox="1">
              <a:spLocks noChangeArrowheads="1"/>
            </p:cNvSpPr>
            <p:nvPr/>
          </p:nvSpPr>
          <p:spPr bwMode="gray">
            <a:xfrm>
              <a:off x="2133600" y="4321175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gray">
            <a:xfrm rot="3419336">
              <a:off x="2078039" y="1763711"/>
              <a:ext cx="479420" cy="520700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5" name="Text Box 19"/>
            <p:cNvSpPr txBox="1">
              <a:spLocks noChangeArrowheads="1"/>
            </p:cNvSpPr>
            <p:nvPr/>
          </p:nvSpPr>
          <p:spPr bwMode="gray">
            <a:xfrm>
              <a:off x="2133600" y="1806575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gray">
            <a:xfrm rot="3419336">
              <a:off x="2078039" y="2601902"/>
              <a:ext cx="479420" cy="520700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Text Box 22"/>
            <p:cNvSpPr txBox="1">
              <a:spLocks noChangeArrowheads="1"/>
            </p:cNvSpPr>
            <p:nvPr/>
          </p:nvSpPr>
          <p:spPr bwMode="gray">
            <a:xfrm>
              <a:off x="2133600" y="2644775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gray">
            <a:xfrm rot="3419336">
              <a:off x="2078039" y="3440093"/>
              <a:ext cx="479420" cy="520700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9" name="Text Box 25"/>
            <p:cNvSpPr txBox="1">
              <a:spLocks noChangeArrowheads="1"/>
            </p:cNvSpPr>
            <p:nvPr/>
          </p:nvSpPr>
          <p:spPr bwMode="gray">
            <a:xfrm>
              <a:off x="2133600" y="3482975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4120" name="Rectangle 27"/>
            <p:cNvSpPr>
              <a:spLocks noChangeArrowheads="1"/>
            </p:cNvSpPr>
            <p:nvPr/>
          </p:nvSpPr>
          <p:spPr bwMode="ltGray">
            <a:xfrm rot="3419336">
              <a:off x="2078037" y="5138738"/>
              <a:ext cx="479425" cy="520700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4700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4121" name="Text Box 28"/>
            <p:cNvSpPr txBox="1">
              <a:spLocks noChangeArrowheads="1"/>
            </p:cNvSpPr>
            <p:nvPr/>
          </p:nvSpPr>
          <p:spPr bwMode="gray">
            <a:xfrm>
              <a:off x="2133600" y="5181600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4122" name="Rectangle 27"/>
            <p:cNvSpPr>
              <a:spLocks noChangeArrowheads="1"/>
            </p:cNvSpPr>
            <p:nvPr/>
          </p:nvSpPr>
          <p:spPr bwMode="ltGray">
            <a:xfrm rot="3419336">
              <a:off x="2090404" y="5873704"/>
              <a:ext cx="479425" cy="520700"/>
            </a:xfrm>
            <a:prstGeom prst="rect">
              <a:avLst/>
            </a:prstGeom>
            <a:gradFill rotWithShape="1">
              <a:gsLst>
                <a:gs pos="0">
                  <a:srgbClr val="0070C0"/>
                </a:gs>
                <a:gs pos="100000">
                  <a:srgbClr val="4700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70C0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4123" name="TextBox 32"/>
            <p:cNvSpPr txBox="1">
              <a:spLocks noChangeArrowheads="1"/>
            </p:cNvSpPr>
            <p:nvPr/>
          </p:nvSpPr>
          <p:spPr bwMode="auto">
            <a:xfrm>
              <a:off x="2209800" y="5867400"/>
              <a:ext cx="381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FFFFFF"/>
                  </a:solidFill>
                </a:rPr>
                <a:t>6</a:t>
              </a:r>
            </a:p>
          </p:txBody>
        </p:sp>
      </p:grpSp>
      <p:sp>
        <p:nvSpPr>
          <p:cNvPr id="4101" name="Line 13"/>
          <p:cNvSpPr>
            <a:spLocks noChangeShapeType="1"/>
          </p:cNvSpPr>
          <p:nvPr/>
        </p:nvSpPr>
        <p:spPr bwMode="gray">
          <a:xfrm>
            <a:off x="1295400" y="48545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Line 16"/>
          <p:cNvSpPr>
            <a:spLocks noChangeShapeType="1"/>
          </p:cNvSpPr>
          <p:nvPr/>
        </p:nvSpPr>
        <p:spPr bwMode="gray">
          <a:xfrm>
            <a:off x="1295400" y="23399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Line 20"/>
          <p:cNvSpPr>
            <a:spLocks noChangeShapeType="1"/>
          </p:cNvSpPr>
          <p:nvPr/>
        </p:nvSpPr>
        <p:spPr bwMode="gray">
          <a:xfrm>
            <a:off x="1371600" y="32004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Line 23"/>
          <p:cNvSpPr>
            <a:spLocks noChangeShapeType="1"/>
          </p:cNvSpPr>
          <p:nvPr/>
        </p:nvSpPr>
        <p:spPr bwMode="gray">
          <a:xfrm>
            <a:off x="1296988" y="4014788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Line 26"/>
          <p:cNvSpPr>
            <a:spLocks noChangeShapeType="1"/>
          </p:cNvSpPr>
          <p:nvPr/>
        </p:nvSpPr>
        <p:spPr bwMode="gray">
          <a:xfrm>
            <a:off x="1295400" y="57150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TextBox 25"/>
          <p:cNvSpPr txBox="1">
            <a:spLocks noChangeArrowheads="1"/>
          </p:cNvSpPr>
          <p:nvPr/>
        </p:nvSpPr>
        <p:spPr bwMode="auto">
          <a:xfrm>
            <a:off x="1524000" y="1524000"/>
            <a:ext cx="594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Снижение успеваемости у значительной части учащихся (20%)</a:t>
            </a:r>
          </a:p>
        </p:txBody>
      </p:sp>
      <p:sp>
        <p:nvSpPr>
          <p:cNvPr id="4107" name="TextBox 26"/>
          <p:cNvSpPr txBox="1">
            <a:spLocks noChangeArrowheads="1"/>
          </p:cNvSpPr>
          <p:nvPr/>
        </p:nvSpPr>
        <p:spPr bwMode="auto">
          <a:xfrm>
            <a:off x="1447800" y="2590800"/>
            <a:ext cx="5032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Возрастает состояние стресса</a:t>
            </a:r>
          </a:p>
        </p:txBody>
      </p:sp>
      <p:sp>
        <p:nvSpPr>
          <p:cNvPr id="4108" name="Line 13"/>
          <p:cNvSpPr>
            <a:spLocks noChangeShapeType="1"/>
          </p:cNvSpPr>
          <p:nvPr/>
        </p:nvSpPr>
        <p:spPr bwMode="gray">
          <a:xfrm>
            <a:off x="1371600" y="64770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TextBox 33"/>
          <p:cNvSpPr txBox="1">
            <a:spLocks noChangeArrowheads="1"/>
          </p:cNvSpPr>
          <p:nvPr/>
        </p:nvSpPr>
        <p:spPr bwMode="auto">
          <a:xfrm>
            <a:off x="1447800" y="4114800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Многообразие приемов работы на уроке и их отличие от начальной школы</a:t>
            </a:r>
          </a:p>
        </p:txBody>
      </p:sp>
      <p:sp>
        <p:nvSpPr>
          <p:cNvPr id="4110" name="TextBox 34"/>
          <p:cNvSpPr txBox="1">
            <a:spLocks noChangeArrowheads="1"/>
          </p:cNvSpPr>
          <p:nvPr/>
        </p:nvSpPr>
        <p:spPr bwMode="auto">
          <a:xfrm>
            <a:off x="1524000" y="5105400"/>
            <a:ext cx="266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Переутомление </a:t>
            </a:r>
          </a:p>
        </p:txBody>
      </p:sp>
      <p:sp>
        <p:nvSpPr>
          <p:cNvPr id="4111" name="TextBox 35"/>
          <p:cNvSpPr txBox="1">
            <a:spLocks noChangeArrowheads="1"/>
          </p:cNvSpPr>
          <p:nvPr/>
        </p:nvSpPr>
        <p:spPr bwMode="auto">
          <a:xfrm>
            <a:off x="1493838" y="5715000"/>
            <a:ext cx="76501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Отсутствие единства требований, что приводит </a:t>
            </a:r>
          </a:p>
          <a:p>
            <a:r>
              <a:rPr lang="ru-RU" sz="2400" b="1"/>
              <a:t>к безответственному отношению к учебе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"/>
            <a:ext cx="6934200" cy="1447800"/>
          </a:xfrm>
        </p:spPr>
        <p:txBody>
          <a:bodyPr/>
          <a:lstStyle/>
          <a:p>
            <a:r>
              <a:rPr lang="ru-RU" dirty="0" smtClean="0"/>
              <a:t>Состояние пятиклассника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04000">
              <a:buFont typeface="Wingdings" pitchFamily="2" charset="2"/>
              <a:buChar char="ü"/>
            </a:pPr>
            <a:r>
              <a:rPr lang="ru-RU" dirty="0" smtClean="0"/>
              <a:t>С педагогической точки зрения:</a:t>
            </a:r>
          </a:p>
          <a:p>
            <a:pPr indent="504000" algn="just">
              <a:buNone/>
            </a:pPr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  <a:t>Низкая самоорганизация, учебная рассеянность, недисциплинированность, снижение интереса к учебе и ее результатам</a:t>
            </a:r>
          </a:p>
          <a:p>
            <a:pPr indent="504000" algn="just">
              <a:buFont typeface="Wingdings" pitchFamily="2" charset="2"/>
              <a:buChar char="ü"/>
            </a:pPr>
            <a:r>
              <a:rPr lang="ru-RU" dirty="0" smtClean="0"/>
              <a:t>С психологической  точки зрения:</a:t>
            </a:r>
          </a:p>
          <a:p>
            <a:pPr indent="504000" algn="just">
              <a:buNone/>
            </a:pPr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</a:rPr>
              <a:t>Снижение самооценки, высокий уровень тревожности</a:t>
            </a:r>
          </a:p>
          <a:p>
            <a:pPr indent="504000" algn="just">
              <a:buFont typeface="Wingdings" pitchFamily="2" charset="2"/>
              <a:buChar char="ü"/>
            </a:pPr>
            <a:endParaRPr lang="ru-RU" sz="24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Психологические особенности 5-классника</a:t>
            </a:r>
            <a:endParaRPr lang="en-US" dirty="0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gray">
          <a:xfrm>
            <a:off x="3200400" y="2971800"/>
            <a:ext cx="17526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gray">
          <a:xfrm>
            <a:off x="3810000" y="2133600"/>
            <a:ext cx="1219200" cy="129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gray">
          <a:xfrm flipH="1">
            <a:off x="3962400" y="4041775"/>
            <a:ext cx="1066800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gray">
          <a:xfrm flipV="1">
            <a:off x="5410200" y="32004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gray">
          <a:xfrm flipV="1">
            <a:off x="5287963" y="2133600"/>
            <a:ext cx="46037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gray">
          <a:xfrm>
            <a:off x="4648200" y="3276600"/>
            <a:ext cx="895350" cy="895350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3200400" y="1527175"/>
            <a:ext cx="838200" cy="911225"/>
            <a:chOff x="2064" y="1008"/>
            <a:chExt cx="722" cy="872"/>
          </a:xfrm>
        </p:grpSpPr>
        <p:sp>
          <p:nvSpPr>
            <p:cNvPr id="5331" name="Oval 12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332" name="Group 13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5345" name="Picture 14" descr="circuler_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346" name="Oval 15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folHlink">
                  <a:alpha val="50195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5347" name="Picture 16" descr="light_shadow1"/>
              <p:cNvPicPr>
                <a:picLocks noChangeAspect="1" noChangeArrowheads="1"/>
              </p:cNvPicPr>
              <p:nvPr/>
            </p:nvPicPr>
            <p:blipFill>
              <a:blip r:embed="rId3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5348" name="Group 17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5349" name="Group 18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5355" name="AutoShape 19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56" name="AutoShape 20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57" name="AutoShape 21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58" name="AutoShape 22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50" name="Group 23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5351" name="AutoShape 24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52" name="AutoShape 25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53" name="AutoShape 26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54" name="AutoShape 27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5333" name="Group 28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5335" name="Group 2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341" name="AutoShape 30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42" name="AutoShape 31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43" name="AutoShape 32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44" name="AutoShape 33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336" name="Group 3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337" name="AutoShape 35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38" name="AutoShape 36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39" name="AutoShape 37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40" name="AutoShape 38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5334" name="Rectangle 39"/>
            <p:cNvSpPr>
              <a:spLocks noChangeArrowheads="1"/>
            </p:cNvSpPr>
            <p:nvPr/>
          </p:nvSpPr>
          <p:spPr bwMode="gray">
            <a:xfrm>
              <a:off x="2242" y="1272"/>
              <a:ext cx="11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ru-RU" sz="16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132" name="Group 40"/>
          <p:cNvGrpSpPr>
            <a:grpSpLocks/>
          </p:cNvGrpSpPr>
          <p:nvPr/>
        </p:nvGrpSpPr>
        <p:grpSpPr bwMode="auto">
          <a:xfrm>
            <a:off x="2743200" y="2743200"/>
            <a:ext cx="762000" cy="914400"/>
            <a:chOff x="2064" y="1008"/>
            <a:chExt cx="722" cy="872"/>
          </a:xfrm>
        </p:grpSpPr>
        <p:sp>
          <p:nvSpPr>
            <p:cNvPr id="5303" name="Oval 41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304" name="Group 42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5317" name="Picture 43" descr="circuler_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318" name="Oval 44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2">
                  <a:alpha val="50195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5319" name="Picture 45" descr="light_shadow1"/>
              <p:cNvPicPr>
                <a:picLocks noChangeAspect="1" noChangeArrowheads="1"/>
              </p:cNvPicPr>
              <p:nvPr/>
            </p:nvPicPr>
            <p:blipFill>
              <a:blip r:embed="rId5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5320" name="Group 46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5321" name="Group 47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5327" name="AutoShape 48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28" name="AutoShape 49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29" name="AutoShape 50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30" name="AutoShape 51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322" name="Group 52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5323" name="AutoShape 53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24" name="AutoShape 54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25" name="AutoShape 55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26" name="AutoShape 56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5305" name="Group 57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5307" name="Group 5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313" name="AutoShape 59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14" name="AutoShape 60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15" name="AutoShape 61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16" name="AutoShape 62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308" name="Group 6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309" name="AutoShape 64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10" name="AutoShape 65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11" name="AutoShape 66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12" name="AutoShape 67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5306" name="Rectangle 68"/>
            <p:cNvSpPr>
              <a:spLocks noChangeArrowheads="1"/>
            </p:cNvSpPr>
            <p:nvPr/>
          </p:nvSpPr>
          <p:spPr bwMode="gray">
            <a:xfrm>
              <a:off x="2242" y="1272"/>
              <a:ext cx="11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ru-RU" sz="16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133" name="Group 69"/>
          <p:cNvGrpSpPr>
            <a:grpSpLocks/>
          </p:cNvGrpSpPr>
          <p:nvPr/>
        </p:nvGrpSpPr>
        <p:grpSpPr bwMode="auto">
          <a:xfrm>
            <a:off x="3429000" y="3962400"/>
            <a:ext cx="838200" cy="990600"/>
            <a:chOff x="2064" y="1008"/>
            <a:chExt cx="722" cy="872"/>
          </a:xfrm>
        </p:grpSpPr>
        <p:sp>
          <p:nvSpPr>
            <p:cNvPr id="5275" name="Oval 70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276" name="Group 71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5289" name="Picture 72" descr="circuler_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290" name="Oval 73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accent1">
                  <a:alpha val="50195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5291" name="Picture 74" descr="light_shadow1"/>
              <p:cNvPicPr>
                <a:picLocks noChangeAspect="1" noChangeArrowheads="1"/>
              </p:cNvPicPr>
              <p:nvPr/>
            </p:nvPicPr>
            <p:blipFill>
              <a:blip r:embed="rId7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5292" name="Group 75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5293" name="Group 76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5299" name="AutoShape 7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00" name="AutoShape 7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01" name="AutoShape 7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02" name="AutoShape 8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94" name="Group 81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5295" name="AutoShape 8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96" name="AutoShape 8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97" name="AutoShape 8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98" name="AutoShape 8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5277" name="Group 86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5279" name="Group 8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285" name="AutoShape 8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86" name="AutoShape 8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87" name="AutoShape 9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88" name="AutoShape 9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280" name="Group 9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281" name="AutoShape 9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82" name="AutoShape 9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83" name="AutoShape 9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84" name="AutoShape 9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5278" name="Rectangle 97"/>
            <p:cNvSpPr>
              <a:spLocks noChangeArrowheads="1"/>
            </p:cNvSpPr>
            <p:nvPr/>
          </p:nvSpPr>
          <p:spPr bwMode="gray">
            <a:xfrm>
              <a:off x="2242" y="1272"/>
              <a:ext cx="11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ru-RU" sz="16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134" name="Group 98"/>
          <p:cNvGrpSpPr>
            <a:grpSpLocks/>
          </p:cNvGrpSpPr>
          <p:nvPr/>
        </p:nvGrpSpPr>
        <p:grpSpPr bwMode="auto">
          <a:xfrm>
            <a:off x="5562600" y="2743200"/>
            <a:ext cx="831850" cy="911225"/>
            <a:chOff x="2064" y="1008"/>
            <a:chExt cx="722" cy="872"/>
          </a:xfrm>
        </p:grpSpPr>
        <p:sp>
          <p:nvSpPr>
            <p:cNvPr id="5247" name="Oval 99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248" name="Group 100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5261" name="Picture 101" descr="circuler_1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262" name="Oval 102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bg2">
                  <a:alpha val="50195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5263" name="Picture 103" descr="light_shadow1"/>
              <p:cNvPicPr>
                <a:picLocks noChangeAspect="1" noChangeArrowheads="1"/>
              </p:cNvPicPr>
              <p:nvPr/>
            </p:nvPicPr>
            <p:blipFill>
              <a:blip r:embed="rId9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5264" name="Group 104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5265" name="Group 105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5271" name="AutoShape 106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72" name="AutoShape 107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73" name="AutoShape 108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74" name="AutoShape 109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66" name="Group 110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5267" name="AutoShape 111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68" name="AutoShape 112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69" name="AutoShape 113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70" name="AutoShape 114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5249" name="Group 115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5251" name="Group 11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257" name="AutoShape 11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58" name="AutoShape 11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59" name="AutoShape 11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60" name="AutoShape 12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252" name="Group 12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253" name="AutoShape 12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54" name="AutoShape 12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55" name="AutoShape 12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56" name="AutoShape 12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5250" name="Rectangle 126"/>
            <p:cNvSpPr>
              <a:spLocks noChangeArrowheads="1"/>
            </p:cNvSpPr>
            <p:nvPr/>
          </p:nvSpPr>
          <p:spPr bwMode="gray">
            <a:xfrm>
              <a:off x="2242" y="1272"/>
              <a:ext cx="11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ru-RU" sz="16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135" name="Group 127"/>
          <p:cNvGrpSpPr>
            <a:grpSpLocks/>
          </p:cNvGrpSpPr>
          <p:nvPr/>
        </p:nvGrpSpPr>
        <p:grpSpPr bwMode="auto">
          <a:xfrm>
            <a:off x="4876800" y="1524000"/>
            <a:ext cx="762000" cy="863600"/>
            <a:chOff x="2064" y="1008"/>
            <a:chExt cx="722" cy="872"/>
          </a:xfrm>
        </p:grpSpPr>
        <p:sp>
          <p:nvSpPr>
            <p:cNvPr id="5219" name="Oval 128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220" name="Group 129"/>
            <p:cNvGrpSpPr>
              <a:grpSpLocks/>
            </p:cNvGrpSpPr>
            <p:nvPr/>
          </p:nvGrpSpPr>
          <p:grpSpPr bwMode="auto">
            <a:xfrm>
              <a:off x="2086" y="1031"/>
              <a:ext cx="680" cy="849"/>
              <a:chOff x="3975" y="1593"/>
              <a:chExt cx="931" cy="1163"/>
            </a:xfrm>
          </p:grpSpPr>
          <p:pic>
            <p:nvPicPr>
              <p:cNvPr id="5233" name="Picture 130" descr="circuler_1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234" name="Oval 131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chemeClr val="hlink">
                  <a:alpha val="50195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5235" name="Picture 132" descr="light_shadow1"/>
              <p:cNvPicPr>
                <a:picLocks noChangeAspect="1" noChangeArrowheads="1"/>
              </p:cNvPicPr>
              <p:nvPr/>
            </p:nvPicPr>
            <p:blipFill>
              <a:blip r:embed="rId11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5236" name="Group 133"/>
              <p:cNvGrpSpPr>
                <a:grpSpLocks/>
              </p:cNvGrpSpPr>
              <p:nvPr/>
            </p:nvGrpSpPr>
            <p:grpSpPr bwMode="auto">
              <a:xfrm rot="-3733502" flipH="1" flipV="1">
                <a:off x="4256" y="2247"/>
                <a:ext cx="820" cy="198"/>
                <a:chOff x="2532" y="1051"/>
                <a:chExt cx="893" cy="246"/>
              </a:xfrm>
            </p:grpSpPr>
            <p:grpSp>
              <p:nvGrpSpPr>
                <p:cNvPr id="5237" name="Group 134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5243" name="AutoShape 135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44" name="AutoShape 136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45" name="AutoShape 137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46" name="AutoShape 138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38" name="Group 139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5239" name="AutoShape 140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40" name="AutoShape 141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41" name="AutoShape 142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42" name="AutoShape 143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5221" name="Group 144"/>
            <p:cNvGrpSpPr>
              <a:grpSpLocks/>
            </p:cNvGrpSpPr>
            <p:nvPr/>
          </p:nvGrpSpPr>
          <p:grpSpPr bwMode="auto">
            <a:xfrm rot="-3733502" flipH="1" flipV="1">
              <a:off x="2362" y="1505"/>
              <a:ext cx="527" cy="128"/>
              <a:chOff x="2532" y="1051"/>
              <a:chExt cx="893" cy="246"/>
            </a:xfrm>
          </p:grpSpPr>
          <p:grpSp>
            <p:nvGrpSpPr>
              <p:cNvPr id="5223" name="Group 14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229" name="AutoShape 1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30" name="AutoShape 1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31" name="AutoShape 1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32" name="AutoShape 1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224" name="Group 15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225" name="AutoShape 15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26" name="AutoShape 15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27" name="AutoShape 15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28" name="AutoShape 15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5222" name="Rectangle 155"/>
            <p:cNvSpPr>
              <a:spLocks noChangeArrowheads="1"/>
            </p:cNvSpPr>
            <p:nvPr/>
          </p:nvSpPr>
          <p:spPr bwMode="gray">
            <a:xfrm>
              <a:off x="2242" y="1272"/>
              <a:ext cx="11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ru-RU" sz="16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136" name="Group 156"/>
          <p:cNvGrpSpPr>
            <a:grpSpLocks/>
          </p:cNvGrpSpPr>
          <p:nvPr/>
        </p:nvGrpSpPr>
        <p:grpSpPr bwMode="auto">
          <a:xfrm rot="4976862" flipH="1">
            <a:off x="4864100" y="3444875"/>
            <a:ext cx="673100" cy="647700"/>
            <a:chOff x="1944" y="1111"/>
            <a:chExt cx="204" cy="196"/>
          </a:xfrm>
        </p:grpSpPr>
        <p:pic>
          <p:nvPicPr>
            <p:cNvPr id="5204" name="Picture 157" descr="circuler_1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gray">
            <a:xfrm flipH="1">
              <a:off x="1961" y="1124"/>
              <a:ext cx="17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446" name="Oval 158"/>
            <p:cNvSpPr>
              <a:spLocks noChangeArrowheads="1"/>
            </p:cNvSpPr>
            <p:nvPr/>
          </p:nvSpPr>
          <p:spPr bwMode="gray">
            <a:xfrm flipH="1">
              <a:off x="1962" y="1124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>
                    <a:alpha val="50000"/>
                  </a:schemeClr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206" name="Group 159"/>
            <p:cNvGrpSpPr>
              <a:grpSpLocks/>
            </p:cNvGrpSpPr>
            <p:nvPr/>
          </p:nvGrpSpPr>
          <p:grpSpPr bwMode="auto">
            <a:xfrm rot="1297425" flipV="1">
              <a:off x="1971" y="1258"/>
              <a:ext cx="151" cy="37"/>
              <a:chOff x="2532" y="1051"/>
              <a:chExt cx="893" cy="246"/>
            </a:xfrm>
          </p:grpSpPr>
          <p:grpSp>
            <p:nvGrpSpPr>
              <p:cNvPr id="5209" name="Group 16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215" name="AutoShape 16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16" name="AutoShape 16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17" name="AutoShape 16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18" name="AutoShape 16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210" name="Group 16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211" name="AutoShape 16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12" name="AutoShape 16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13" name="AutoShape 16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14" name="AutoShape 16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5207" name="Arc 170"/>
            <p:cNvSpPr>
              <a:spLocks/>
            </p:cNvSpPr>
            <p:nvPr/>
          </p:nvSpPr>
          <p:spPr bwMode="gray">
            <a:xfrm rot="3847716">
              <a:off x="1948" y="1107"/>
              <a:ext cx="196" cy="204"/>
            </a:xfrm>
            <a:custGeom>
              <a:avLst/>
              <a:gdLst>
                <a:gd name="T0" fmla="*/ 0 w 43200"/>
                <a:gd name="T1" fmla="*/ 1 h 43155"/>
                <a:gd name="T2" fmla="*/ 0 w 43200"/>
                <a:gd name="T3" fmla="*/ 1 h 43155"/>
                <a:gd name="T4" fmla="*/ 0 w 43200"/>
                <a:gd name="T5" fmla="*/ 0 h 43155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155"/>
                <a:gd name="T11" fmla="*/ 43200 w 43200"/>
                <a:gd name="T12" fmla="*/ 43155 h 431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155" fill="none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</a:path>
                <a:path w="43200" h="43155" stroke="0" extrusionOk="0">
                  <a:moveTo>
                    <a:pt x="3603" y="33544"/>
                  </a:moveTo>
                  <a:cubicBezTo>
                    <a:pt x="1253" y="30004"/>
                    <a:pt x="0" y="2584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987"/>
                    <a:pt x="34359" y="42418"/>
                    <a:pt x="22995" y="431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208" name="Picture 171" descr="light_shadow1"/>
            <p:cNvPicPr>
              <a:picLocks noChangeAspect="1" noChangeArrowheads="1"/>
            </p:cNvPicPr>
            <p:nvPr/>
          </p:nvPicPr>
          <p:blipFill>
            <a:blip r:embed="rId13"/>
            <a:srcRect t="23740"/>
            <a:stretch>
              <a:fillRect/>
            </a:stretch>
          </p:blipFill>
          <p:spPr bwMode="gray">
            <a:xfrm rot="2569845" flipH="1">
              <a:off x="2015" y="1139"/>
              <a:ext cx="129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37" name="AutoShape 172"/>
          <p:cNvSpPr>
            <a:spLocks/>
          </p:cNvSpPr>
          <p:nvPr/>
        </p:nvSpPr>
        <p:spPr bwMode="auto">
          <a:xfrm>
            <a:off x="6477000" y="1371600"/>
            <a:ext cx="2438400" cy="990600"/>
          </a:xfrm>
          <a:prstGeom prst="accentCallout2">
            <a:avLst>
              <a:gd name="adj1" fmla="val 31167"/>
              <a:gd name="adj2" fmla="val -5046"/>
              <a:gd name="adj3" fmla="val 4856"/>
              <a:gd name="adj4" fmla="val -25921"/>
              <a:gd name="adj5" fmla="val 53088"/>
              <a:gd name="adj6" fmla="val -57264"/>
            </a:avLst>
          </a:prstGeom>
          <a:noFill/>
          <a:ln w="9525">
            <a:solidFill>
              <a:schemeClr val="hlink"/>
            </a:solidFill>
            <a:miter lim="800000"/>
            <a:headEnd/>
            <a:tailEnd type="diamond" w="med" len="med"/>
          </a:ln>
        </p:spPr>
        <p:txBody>
          <a:bodyPr anchor="ctr"/>
          <a:lstStyle/>
          <a:p>
            <a:pPr eaLnBrk="0" hangingPunct="0"/>
            <a:r>
              <a:rPr lang="ru-RU" sz="1400" b="1">
                <a:solidFill>
                  <a:srgbClr val="000000"/>
                </a:solidFill>
              </a:rPr>
              <a:t>Стремление отмежеваться от всего детского, отвращение к необоснованным запретам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5138" name="AutoShape 173"/>
          <p:cNvSpPr>
            <a:spLocks/>
          </p:cNvSpPr>
          <p:nvPr/>
        </p:nvSpPr>
        <p:spPr bwMode="auto">
          <a:xfrm>
            <a:off x="6781800" y="2590800"/>
            <a:ext cx="2362200" cy="1608138"/>
          </a:xfrm>
          <a:prstGeom prst="accentCallout2">
            <a:avLst>
              <a:gd name="adj1" fmla="val 29148"/>
              <a:gd name="adj2" fmla="val -5046"/>
              <a:gd name="adj3" fmla="val 29148"/>
              <a:gd name="adj4" fmla="val -5046"/>
              <a:gd name="adj5" fmla="val 32060"/>
              <a:gd name="adj6" fmla="val -34792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diamond" w="med" len="med"/>
          </a:ln>
        </p:spPr>
        <p:txBody>
          <a:bodyPr anchor="ctr"/>
          <a:lstStyle/>
          <a:p>
            <a:pPr eaLnBrk="0" hangingPunct="0"/>
            <a:r>
              <a:rPr lang="ru-RU" sz="1400" b="1">
                <a:solidFill>
                  <a:srgbClr val="000000"/>
                </a:solidFill>
              </a:rPr>
              <a:t>Восприимчивость к  промахам учителей, родителей, отсутствие авторитета возраста, требовательность к соответствию слова и дела 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5139" name="AutoShape 174"/>
          <p:cNvSpPr>
            <a:spLocks/>
          </p:cNvSpPr>
          <p:nvPr/>
        </p:nvSpPr>
        <p:spPr bwMode="auto">
          <a:xfrm>
            <a:off x="609600" y="1371600"/>
            <a:ext cx="2279650" cy="762000"/>
          </a:xfrm>
          <a:prstGeom prst="accentCallout2">
            <a:avLst>
              <a:gd name="adj1" fmla="val 43796"/>
              <a:gd name="adj2" fmla="val 104782"/>
              <a:gd name="adj3" fmla="val 26796"/>
              <a:gd name="adj4" fmla="val 112759"/>
              <a:gd name="adj5" fmla="val 77162"/>
              <a:gd name="adj6" fmla="val 132815"/>
            </a:avLst>
          </a:prstGeom>
          <a:noFill/>
          <a:ln w="9525">
            <a:solidFill>
              <a:schemeClr val="folHlink"/>
            </a:solidFill>
            <a:miter lim="800000"/>
            <a:headEnd/>
            <a:tailEnd type="diamond" w="med" len="med"/>
          </a:ln>
        </p:spPr>
        <p:txBody>
          <a:bodyPr anchor="ctr"/>
          <a:lstStyle/>
          <a:p>
            <a:pPr algn="just" eaLnBrk="0" hangingPunct="0"/>
            <a:r>
              <a:rPr lang="ru-RU" sz="1400" b="1">
                <a:solidFill>
                  <a:srgbClr val="000000"/>
                </a:solidFill>
              </a:rPr>
              <a:t>Потребность в достойном положении в  классе, семье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5140" name="AutoShape 175"/>
          <p:cNvSpPr>
            <a:spLocks/>
          </p:cNvSpPr>
          <p:nvPr/>
        </p:nvSpPr>
        <p:spPr bwMode="auto">
          <a:xfrm>
            <a:off x="228600" y="2590800"/>
            <a:ext cx="2133600" cy="914400"/>
          </a:xfrm>
          <a:prstGeom prst="accentCallout2">
            <a:avLst>
              <a:gd name="adj1" fmla="val 49755"/>
              <a:gd name="adj2" fmla="val 101764"/>
              <a:gd name="adj3" fmla="val 45486"/>
              <a:gd name="adj4" fmla="val 113398"/>
              <a:gd name="adj5" fmla="val 53296"/>
              <a:gd name="adj6" fmla="val 128343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diamond" w="med" len="med"/>
          </a:ln>
        </p:spPr>
        <p:txBody>
          <a:bodyPr anchor="ctr"/>
          <a:lstStyle/>
          <a:p>
            <a:pPr eaLnBrk="0" hangingPunct="0"/>
            <a:r>
              <a:rPr lang="ru-RU" sz="1400" b="1">
                <a:solidFill>
                  <a:srgbClr val="000000"/>
                </a:solidFill>
              </a:rPr>
              <a:t>Повышенная утомляемость,  ярко выраженная эмоциональность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5141" name="AutoShape 176"/>
          <p:cNvSpPr>
            <a:spLocks/>
          </p:cNvSpPr>
          <p:nvPr/>
        </p:nvSpPr>
        <p:spPr bwMode="auto">
          <a:xfrm>
            <a:off x="0" y="3733800"/>
            <a:ext cx="2819400" cy="1295400"/>
          </a:xfrm>
          <a:prstGeom prst="accentCallout2">
            <a:avLst>
              <a:gd name="adj1" fmla="val 29148"/>
              <a:gd name="adj2" fmla="val 105046"/>
              <a:gd name="adj3" fmla="val 29148"/>
              <a:gd name="adj4" fmla="val 105046"/>
              <a:gd name="adj5" fmla="val 55801"/>
              <a:gd name="adj6" fmla="val 134426"/>
            </a:avLst>
          </a:prstGeom>
          <a:noFill/>
          <a:ln w="9525">
            <a:solidFill>
              <a:schemeClr val="accent1"/>
            </a:solidFill>
            <a:miter lim="800000"/>
            <a:headEnd/>
            <a:tailEnd type="diamond" w="med" len="med"/>
          </a:ln>
        </p:spPr>
        <p:txBody>
          <a:bodyPr anchor="ctr"/>
          <a:lstStyle/>
          <a:p>
            <a:pPr eaLnBrk="0" hangingPunct="0"/>
            <a:r>
              <a:rPr lang="ru-RU" sz="1400" b="1">
                <a:solidFill>
                  <a:srgbClr val="000000"/>
                </a:solidFill>
              </a:rPr>
              <a:t>Стремление обзавестись верным другом, стремление избежать изоляции, повышенный интерес к вопросу о «соотношении сил в классе»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5142" name="Line 7"/>
          <p:cNvSpPr>
            <a:spLocks noChangeShapeType="1"/>
          </p:cNvSpPr>
          <p:nvPr/>
        </p:nvSpPr>
        <p:spPr bwMode="gray">
          <a:xfrm flipH="1">
            <a:off x="4800600" y="4038600"/>
            <a:ext cx="381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Line 7"/>
          <p:cNvSpPr>
            <a:spLocks noChangeShapeType="1"/>
          </p:cNvSpPr>
          <p:nvPr/>
        </p:nvSpPr>
        <p:spPr bwMode="gray">
          <a:xfrm>
            <a:off x="5410200" y="40386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144" name="Group 69"/>
          <p:cNvGrpSpPr>
            <a:grpSpLocks/>
          </p:cNvGrpSpPr>
          <p:nvPr/>
        </p:nvGrpSpPr>
        <p:grpSpPr bwMode="auto">
          <a:xfrm>
            <a:off x="4191000" y="4724400"/>
            <a:ext cx="838200" cy="990600"/>
            <a:chOff x="2064" y="1008"/>
            <a:chExt cx="722" cy="872"/>
          </a:xfrm>
        </p:grpSpPr>
        <p:sp>
          <p:nvSpPr>
            <p:cNvPr id="5176" name="Oval 70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177" name="Group 71"/>
            <p:cNvGrpSpPr>
              <a:grpSpLocks/>
            </p:cNvGrpSpPr>
            <p:nvPr/>
          </p:nvGrpSpPr>
          <p:grpSpPr bwMode="auto">
            <a:xfrm>
              <a:off x="2086" y="1030"/>
              <a:ext cx="680" cy="844"/>
              <a:chOff x="3975" y="1593"/>
              <a:chExt cx="931" cy="1157"/>
            </a:xfrm>
          </p:grpSpPr>
          <p:pic>
            <p:nvPicPr>
              <p:cNvPr id="5190" name="Picture 72" descr="circuler_1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91" name="Oval 73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rgbClr val="E36C5F">
                  <a:alpha val="50195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5192" name="Picture 74" descr="light_shadow1"/>
              <p:cNvPicPr>
                <a:picLocks noChangeAspect="1" noChangeArrowheads="1"/>
              </p:cNvPicPr>
              <p:nvPr/>
            </p:nvPicPr>
            <p:blipFill>
              <a:blip r:embed="rId7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5193" name="Group 75"/>
              <p:cNvGrpSpPr>
                <a:grpSpLocks/>
              </p:cNvGrpSpPr>
              <p:nvPr/>
            </p:nvGrpSpPr>
            <p:grpSpPr bwMode="auto">
              <a:xfrm rot="-3733502" flipH="1" flipV="1">
                <a:off x="4250" y="2244"/>
                <a:ext cx="821" cy="191"/>
                <a:chOff x="2528" y="1060"/>
                <a:chExt cx="894" cy="236"/>
              </a:xfrm>
            </p:grpSpPr>
            <p:grpSp>
              <p:nvGrpSpPr>
                <p:cNvPr id="5194" name="Group 76"/>
                <p:cNvGrpSpPr>
                  <a:grpSpLocks/>
                </p:cNvGrpSpPr>
                <p:nvPr/>
              </p:nvGrpSpPr>
              <p:grpSpPr bwMode="auto">
                <a:xfrm>
                  <a:off x="2528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5200" name="AutoShape 7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01" name="AutoShape 7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02" name="AutoShape 7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03" name="AutoShape 8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95" name="Group 81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5196" name="AutoShape 8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97" name="AutoShape 8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98" name="AutoShape 8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99" name="AutoShape 8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5178" name="Group 86"/>
            <p:cNvGrpSpPr>
              <a:grpSpLocks/>
            </p:cNvGrpSpPr>
            <p:nvPr/>
          </p:nvGrpSpPr>
          <p:grpSpPr bwMode="auto">
            <a:xfrm rot="-3733502" flipH="1" flipV="1">
              <a:off x="2362" y="1508"/>
              <a:ext cx="528" cy="122"/>
              <a:chOff x="2528" y="1060"/>
              <a:chExt cx="894" cy="236"/>
            </a:xfrm>
          </p:grpSpPr>
          <p:grpSp>
            <p:nvGrpSpPr>
              <p:cNvPr id="5180" name="Group 87"/>
              <p:cNvGrpSpPr>
                <a:grpSpLocks/>
              </p:cNvGrpSpPr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5186" name="AutoShape 8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87" name="AutoShape 8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88" name="AutoShape 9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89" name="AutoShape 9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181" name="Group 92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5182" name="AutoShape 9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83" name="AutoShape 9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84" name="AutoShape 9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85" name="AutoShape 9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5179" name="Rectangle 97"/>
            <p:cNvSpPr>
              <a:spLocks noChangeArrowheads="1"/>
            </p:cNvSpPr>
            <p:nvPr/>
          </p:nvSpPr>
          <p:spPr bwMode="gray">
            <a:xfrm>
              <a:off x="2242" y="1272"/>
              <a:ext cx="11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ru-RU" sz="16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5145" name="Group 69"/>
          <p:cNvGrpSpPr>
            <a:grpSpLocks/>
          </p:cNvGrpSpPr>
          <p:nvPr/>
        </p:nvGrpSpPr>
        <p:grpSpPr bwMode="auto">
          <a:xfrm>
            <a:off x="5638800" y="4343400"/>
            <a:ext cx="838200" cy="990600"/>
            <a:chOff x="2064" y="1008"/>
            <a:chExt cx="722" cy="872"/>
          </a:xfrm>
        </p:grpSpPr>
        <p:sp>
          <p:nvSpPr>
            <p:cNvPr id="5148" name="Oval 70"/>
            <p:cNvSpPr>
              <a:spLocks noChangeArrowheads="1"/>
            </p:cNvSpPr>
            <p:nvPr/>
          </p:nvSpPr>
          <p:spPr bwMode="gray">
            <a:xfrm>
              <a:off x="2064" y="1008"/>
              <a:ext cx="722" cy="727"/>
            </a:xfrm>
            <a:prstGeom prst="ellipse">
              <a:avLst/>
            </a:prstGeom>
            <a:solidFill>
              <a:srgbClr val="EAEAEA">
                <a:alpha val="50195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149" name="Group 71"/>
            <p:cNvGrpSpPr>
              <a:grpSpLocks/>
            </p:cNvGrpSpPr>
            <p:nvPr/>
          </p:nvGrpSpPr>
          <p:grpSpPr bwMode="auto">
            <a:xfrm>
              <a:off x="2086" y="1030"/>
              <a:ext cx="680" cy="844"/>
              <a:chOff x="3975" y="1593"/>
              <a:chExt cx="931" cy="1157"/>
            </a:xfrm>
          </p:grpSpPr>
          <p:pic>
            <p:nvPicPr>
              <p:cNvPr id="5162" name="Picture 72" descr="circuler_1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gray">
              <a:xfrm>
                <a:off x="3975" y="1593"/>
                <a:ext cx="925" cy="9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63" name="Oval 73"/>
              <p:cNvSpPr>
                <a:spLocks noChangeArrowheads="1"/>
              </p:cNvSpPr>
              <p:nvPr/>
            </p:nvSpPr>
            <p:spPr bwMode="gray">
              <a:xfrm>
                <a:off x="3975" y="1593"/>
                <a:ext cx="931" cy="937"/>
              </a:xfrm>
              <a:prstGeom prst="ellipse">
                <a:avLst/>
              </a:prstGeom>
              <a:solidFill>
                <a:srgbClr val="2A7037">
                  <a:alpha val="49803"/>
                </a:srgbClr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5164" name="Picture 74" descr="light_shadow1"/>
              <p:cNvPicPr>
                <a:picLocks noChangeAspect="1" noChangeArrowheads="1"/>
              </p:cNvPicPr>
              <p:nvPr/>
            </p:nvPicPr>
            <p:blipFill>
              <a:blip r:embed="rId7"/>
              <a:srcRect t="14285"/>
              <a:stretch>
                <a:fillRect/>
              </a:stretch>
            </p:blipFill>
            <p:spPr bwMode="gray">
              <a:xfrm>
                <a:off x="3984" y="1632"/>
                <a:ext cx="682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5165" name="Group 75"/>
              <p:cNvGrpSpPr>
                <a:grpSpLocks/>
              </p:cNvGrpSpPr>
              <p:nvPr/>
            </p:nvGrpSpPr>
            <p:grpSpPr bwMode="auto">
              <a:xfrm rot="-3733502" flipH="1" flipV="1">
                <a:off x="4250" y="2244"/>
                <a:ext cx="821" cy="191"/>
                <a:chOff x="2528" y="1060"/>
                <a:chExt cx="894" cy="236"/>
              </a:xfrm>
            </p:grpSpPr>
            <p:grpSp>
              <p:nvGrpSpPr>
                <p:cNvPr id="5166" name="Group 76"/>
                <p:cNvGrpSpPr>
                  <a:grpSpLocks/>
                </p:cNvGrpSpPr>
                <p:nvPr/>
              </p:nvGrpSpPr>
              <p:grpSpPr bwMode="auto">
                <a:xfrm>
                  <a:off x="2528" y="1060"/>
                  <a:ext cx="742" cy="186"/>
                  <a:chOff x="1565" y="2568"/>
                  <a:chExt cx="1118" cy="279"/>
                </a:xfrm>
              </p:grpSpPr>
              <p:sp>
                <p:nvSpPr>
                  <p:cNvPr id="5172" name="AutoShape 77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73" name="AutoShape 78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74" name="AutoShape 79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75" name="AutoShape 80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7" name="Group 81"/>
                <p:cNvGrpSpPr>
                  <a:grpSpLocks/>
                </p:cNvGrpSpPr>
                <p:nvPr/>
              </p:nvGrpSpPr>
              <p:grpSpPr bwMode="auto">
                <a:xfrm rot="1353540">
                  <a:off x="2680" y="1110"/>
                  <a:ext cx="742" cy="186"/>
                  <a:chOff x="1565" y="2568"/>
                  <a:chExt cx="1118" cy="279"/>
                </a:xfrm>
              </p:grpSpPr>
              <p:sp>
                <p:nvSpPr>
                  <p:cNvPr id="5168" name="AutoShape 82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69" name="AutoShape 83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70" name="AutoShape 84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71" name="AutoShape 85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5150" name="Group 86"/>
            <p:cNvGrpSpPr>
              <a:grpSpLocks/>
            </p:cNvGrpSpPr>
            <p:nvPr/>
          </p:nvGrpSpPr>
          <p:grpSpPr bwMode="auto">
            <a:xfrm rot="-3733502" flipH="1" flipV="1">
              <a:off x="2362" y="1508"/>
              <a:ext cx="528" cy="122"/>
              <a:chOff x="2528" y="1060"/>
              <a:chExt cx="894" cy="236"/>
            </a:xfrm>
          </p:grpSpPr>
          <p:grpSp>
            <p:nvGrpSpPr>
              <p:cNvPr id="5152" name="Group 87"/>
              <p:cNvGrpSpPr>
                <a:grpSpLocks/>
              </p:cNvGrpSpPr>
              <p:nvPr/>
            </p:nvGrpSpPr>
            <p:grpSpPr bwMode="auto">
              <a:xfrm>
                <a:off x="2528" y="1060"/>
                <a:ext cx="742" cy="186"/>
                <a:chOff x="1565" y="2568"/>
                <a:chExt cx="1118" cy="279"/>
              </a:xfrm>
            </p:grpSpPr>
            <p:sp>
              <p:nvSpPr>
                <p:cNvPr id="5158" name="AutoShape 88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59" name="AutoShape 89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60" name="AutoShape 90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61" name="AutoShape 91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153" name="Group 92"/>
              <p:cNvGrpSpPr>
                <a:grpSpLocks/>
              </p:cNvGrpSpPr>
              <p:nvPr/>
            </p:nvGrpSpPr>
            <p:grpSpPr bwMode="auto">
              <a:xfrm rot="1353540">
                <a:off x="2680" y="1110"/>
                <a:ext cx="742" cy="186"/>
                <a:chOff x="1565" y="2568"/>
                <a:chExt cx="1118" cy="279"/>
              </a:xfrm>
            </p:grpSpPr>
            <p:sp>
              <p:nvSpPr>
                <p:cNvPr id="5154" name="AutoShape 93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55" name="AutoShape 94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56" name="AutoShape 95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57" name="AutoShape 96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22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5151" name="Rectangle 97"/>
            <p:cNvSpPr>
              <a:spLocks noChangeArrowheads="1"/>
            </p:cNvSpPr>
            <p:nvPr/>
          </p:nvSpPr>
          <p:spPr bwMode="gray">
            <a:xfrm>
              <a:off x="2242" y="1272"/>
              <a:ext cx="116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ru-RU" sz="1600" b="1">
                <a:solidFill>
                  <a:srgbClr val="000000"/>
                </a:solidFill>
              </a:endParaRPr>
            </a:p>
          </p:txBody>
        </p:sp>
      </p:grpSp>
      <p:sp>
        <p:nvSpPr>
          <p:cNvPr id="5146" name="AutoShape 173"/>
          <p:cNvSpPr>
            <a:spLocks/>
          </p:cNvSpPr>
          <p:nvPr/>
        </p:nvSpPr>
        <p:spPr bwMode="auto">
          <a:xfrm>
            <a:off x="6629400" y="5410200"/>
            <a:ext cx="2362200" cy="990600"/>
          </a:xfrm>
          <a:prstGeom prst="accentCallout2">
            <a:avLst>
              <a:gd name="adj1" fmla="val 29148"/>
              <a:gd name="adj2" fmla="val -5046"/>
              <a:gd name="adj3" fmla="val 29148"/>
              <a:gd name="adj4" fmla="val -5046"/>
              <a:gd name="adj5" fmla="val -50657"/>
              <a:gd name="adj6" fmla="val -18704"/>
            </a:avLst>
          </a:prstGeom>
          <a:noFill/>
          <a:ln w="9525">
            <a:solidFill>
              <a:schemeClr val="bg2"/>
            </a:solidFill>
            <a:miter lim="800000"/>
            <a:headEnd/>
            <a:tailEnd type="diamond" w="med" len="med"/>
          </a:ln>
        </p:spPr>
        <p:txBody>
          <a:bodyPr anchor="ctr"/>
          <a:lstStyle/>
          <a:p>
            <a:pPr eaLnBrk="0" hangingPunct="0"/>
            <a:r>
              <a:rPr lang="ru-RU" sz="1400" b="1">
                <a:solidFill>
                  <a:srgbClr val="000000"/>
                </a:solidFill>
              </a:rPr>
              <a:t>Отсутствие адаптации к неудачам, отсутствие адаптации к положению «худшего»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5147" name="AutoShape 174"/>
          <p:cNvSpPr>
            <a:spLocks/>
          </p:cNvSpPr>
          <p:nvPr/>
        </p:nvSpPr>
        <p:spPr bwMode="auto">
          <a:xfrm>
            <a:off x="1219200" y="5486400"/>
            <a:ext cx="2279650" cy="609600"/>
          </a:xfrm>
          <a:prstGeom prst="accentCallout2">
            <a:avLst>
              <a:gd name="adj1" fmla="val 43796"/>
              <a:gd name="adj2" fmla="val 104782"/>
              <a:gd name="adj3" fmla="val 26796"/>
              <a:gd name="adj4" fmla="val 112759"/>
              <a:gd name="adj5" fmla="val -28032"/>
              <a:gd name="adj6" fmla="val 142713"/>
            </a:avLst>
          </a:prstGeom>
          <a:noFill/>
          <a:ln w="9525">
            <a:solidFill>
              <a:schemeClr val="folHlink"/>
            </a:solidFill>
            <a:miter lim="800000"/>
            <a:headEnd/>
            <a:tailEnd type="diamond" w="med" len="med"/>
          </a:ln>
        </p:spPr>
        <p:txBody>
          <a:bodyPr anchor="ctr"/>
          <a:lstStyle/>
          <a:p>
            <a:pPr algn="just" eaLnBrk="0" hangingPunct="0"/>
            <a:r>
              <a:rPr lang="ru-RU" sz="1400" b="1">
                <a:solidFill>
                  <a:srgbClr val="000000"/>
                </a:solidFill>
              </a:rPr>
              <a:t>Повышенный интерес к спорту, переоценка своих возможностей</a:t>
            </a:r>
            <a:endParaRPr lang="en-US" sz="1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2"/>
          <p:cNvSpPr>
            <a:spLocks noChangeArrowheads="1"/>
          </p:cNvSpPr>
          <p:nvPr/>
        </p:nvSpPr>
        <p:spPr bwMode="gray">
          <a:xfrm>
            <a:off x="5257800" y="4267200"/>
            <a:ext cx="3429000" cy="22098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AutoShape 31"/>
          <p:cNvSpPr>
            <a:spLocks noChangeArrowheads="1"/>
          </p:cNvSpPr>
          <p:nvPr/>
        </p:nvSpPr>
        <p:spPr bwMode="gray">
          <a:xfrm>
            <a:off x="5257800" y="3505200"/>
            <a:ext cx="3429000" cy="6096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AutoShape 30"/>
          <p:cNvSpPr>
            <a:spLocks noChangeArrowheads="1"/>
          </p:cNvSpPr>
          <p:nvPr/>
        </p:nvSpPr>
        <p:spPr bwMode="gray">
          <a:xfrm>
            <a:off x="5257800" y="2209800"/>
            <a:ext cx="3429000" cy="11430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69342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Сильные стороны </a:t>
            </a:r>
            <a:r>
              <a:rPr lang="en-US" dirty="0" smtClean="0"/>
              <a:t>5-</a:t>
            </a:r>
            <a:r>
              <a:rPr lang="ru-RU" dirty="0" err="1" smtClean="0"/>
              <a:t>ка</a:t>
            </a:r>
            <a:endParaRPr lang="en-US" dirty="0"/>
          </a:p>
        </p:txBody>
      </p:sp>
      <p:sp>
        <p:nvSpPr>
          <p:cNvPr id="6150" name="AutoShape 3"/>
          <p:cNvSpPr>
            <a:spLocks noChangeArrowheads="1"/>
          </p:cNvSpPr>
          <p:nvPr/>
        </p:nvSpPr>
        <p:spPr bwMode="gray">
          <a:xfrm flipH="1">
            <a:off x="3729038" y="2217738"/>
            <a:ext cx="906462" cy="835025"/>
          </a:xfrm>
          <a:prstGeom prst="curvedRightArrow">
            <a:avLst>
              <a:gd name="adj1" fmla="val 16542"/>
              <a:gd name="adj2" fmla="val 38977"/>
              <a:gd name="adj3" fmla="val 30823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AutoShape 4"/>
          <p:cNvSpPr>
            <a:spLocks noChangeArrowheads="1"/>
          </p:cNvSpPr>
          <p:nvPr/>
        </p:nvSpPr>
        <p:spPr bwMode="gray">
          <a:xfrm>
            <a:off x="1822450" y="2254250"/>
            <a:ext cx="906463" cy="835025"/>
          </a:xfrm>
          <a:prstGeom prst="curvedRightArrow">
            <a:avLst>
              <a:gd name="adj1" fmla="val 19583"/>
              <a:gd name="adj2" fmla="val 44676"/>
              <a:gd name="adj3" fmla="val 30647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52" name="Group 5"/>
          <p:cNvGrpSpPr>
            <a:grpSpLocks/>
          </p:cNvGrpSpPr>
          <p:nvPr/>
        </p:nvGrpSpPr>
        <p:grpSpPr bwMode="auto">
          <a:xfrm>
            <a:off x="1814513" y="3048000"/>
            <a:ext cx="2641600" cy="2984500"/>
            <a:chOff x="935" y="1219"/>
            <a:chExt cx="3653" cy="2984"/>
          </a:xfrm>
        </p:grpSpPr>
        <p:grpSp>
          <p:nvGrpSpPr>
            <p:cNvPr id="6158" name="Group 6"/>
            <p:cNvGrpSpPr>
              <a:grpSpLocks/>
            </p:cNvGrpSpPr>
            <p:nvPr/>
          </p:nvGrpSpPr>
          <p:grpSpPr bwMode="auto">
            <a:xfrm>
              <a:off x="1082" y="2210"/>
              <a:ext cx="3406" cy="1993"/>
              <a:chOff x="1082" y="2355"/>
              <a:chExt cx="3406" cy="1993"/>
            </a:xfrm>
          </p:grpSpPr>
          <p:sp>
            <p:nvSpPr>
              <p:cNvPr id="6167" name="Freeform 7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2 w 1323"/>
                  <a:gd name="T1" fmla="*/ 367 h 1322"/>
                  <a:gd name="T2" fmla="*/ 1338 w 1323"/>
                  <a:gd name="T3" fmla="*/ 1322 h 1322"/>
                  <a:gd name="T4" fmla="*/ 1338 w 1323"/>
                  <a:gd name="T5" fmla="*/ 974 h 1322"/>
                  <a:gd name="T6" fmla="*/ 0 w 1323"/>
                  <a:gd name="T7" fmla="*/ 0 h 1322"/>
                  <a:gd name="T8" fmla="*/ 52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8" name="Freeform 8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9" name="Freeform 9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59" name="Group 10"/>
            <p:cNvGrpSpPr>
              <a:grpSpLocks/>
            </p:cNvGrpSpPr>
            <p:nvPr/>
          </p:nvGrpSpPr>
          <p:grpSpPr bwMode="auto">
            <a:xfrm>
              <a:off x="1009" y="1723"/>
              <a:ext cx="3527" cy="1993"/>
              <a:chOff x="1082" y="2355"/>
              <a:chExt cx="3406" cy="1993"/>
            </a:xfrm>
          </p:grpSpPr>
          <p:sp>
            <p:nvSpPr>
              <p:cNvPr id="6164" name="Freeform 11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2 w 1323"/>
                  <a:gd name="T1" fmla="*/ 367 h 1322"/>
                  <a:gd name="T2" fmla="*/ 1338 w 1323"/>
                  <a:gd name="T3" fmla="*/ 1322 h 1322"/>
                  <a:gd name="T4" fmla="*/ 1338 w 1323"/>
                  <a:gd name="T5" fmla="*/ 974 h 1322"/>
                  <a:gd name="T6" fmla="*/ 0 w 1323"/>
                  <a:gd name="T7" fmla="*/ 0 h 1322"/>
                  <a:gd name="T8" fmla="*/ 52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5" name="Freeform 12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6" name="Freeform 13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B4B4B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60" name="Group 14"/>
            <p:cNvGrpSpPr>
              <a:grpSpLocks/>
            </p:cNvGrpSpPr>
            <p:nvPr/>
          </p:nvGrpSpPr>
          <p:grpSpPr bwMode="auto">
            <a:xfrm>
              <a:off x="935" y="1219"/>
              <a:ext cx="3653" cy="1993"/>
              <a:chOff x="1082" y="2355"/>
              <a:chExt cx="3406" cy="1993"/>
            </a:xfrm>
          </p:grpSpPr>
          <p:sp>
            <p:nvSpPr>
              <p:cNvPr id="6161" name="Freeform 15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52 w 1323"/>
                  <a:gd name="T1" fmla="*/ 367 h 1322"/>
                  <a:gd name="T2" fmla="*/ 1338 w 1323"/>
                  <a:gd name="T3" fmla="*/ 1322 h 1322"/>
                  <a:gd name="T4" fmla="*/ 1338 w 1323"/>
                  <a:gd name="T5" fmla="*/ 974 h 1322"/>
                  <a:gd name="T6" fmla="*/ 0 w 1323"/>
                  <a:gd name="T7" fmla="*/ 0 h 1322"/>
                  <a:gd name="T8" fmla="*/ 52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2" name="Freeform 16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3" name="Freeform 17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153" name="AutoShape 23"/>
          <p:cNvSpPr>
            <a:spLocks/>
          </p:cNvSpPr>
          <p:nvPr/>
        </p:nvSpPr>
        <p:spPr bwMode="blackWhite">
          <a:xfrm>
            <a:off x="5257800" y="2209800"/>
            <a:ext cx="3549650" cy="1131888"/>
          </a:xfrm>
          <a:prstGeom prst="callout2">
            <a:avLst>
              <a:gd name="adj1" fmla="val 21884"/>
              <a:gd name="adj2" fmla="val -2148"/>
              <a:gd name="adj3" fmla="val 21884"/>
              <a:gd name="adj4" fmla="val -13014"/>
              <a:gd name="adj5" fmla="val 142602"/>
              <a:gd name="adj6" fmla="val -25912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</p:spPr>
        <p:txBody>
          <a:bodyPr anchor="ctr"/>
          <a:lstStyle/>
          <a:p>
            <a:pPr eaLnBrk="0" hangingPunct="0"/>
            <a:r>
              <a:rPr lang="ru-RU" b="1">
                <a:solidFill>
                  <a:schemeClr val="folHlink"/>
                </a:solidFill>
              </a:rPr>
              <a:t>Произвольность, осознанность, интеллектуализация всех психических процессов</a:t>
            </a:r>
            <a:endParaRPr lang="en-US" b="1">
              <a:solidFill>
                <a:schemeClr val="folHlink"/>
              </a:solidFill>
            </a:endParaRPr>
          </a:p>
        </p:txBody>
      </p:sp>
      <p:sp>
        <p:nvSpPr>
          <p:cNvPr id="23576" name="AutoShape 24"/>
          <p:cNvSpPr>
            <a:spLocks/>
          </p:cNvSpPr>
          <p:nvPr/>
        </p:nvSpPr>
        <p:spPr bwMode="blackWhite">
          <a:xfrm>
            <a:off x="5257800" y="4114800"/>
            <a:ext cx="3517900" cy="2438400"/>
          </a:xfrm>
          <a:prstGeom prst="callout2">
            <a:avLst>
              <a:gd name="adj1" fmla="val 43946"/>
              <a:gd name="adj2" fmla="val -1154"/>
              <a:gd name="adj3" fmla="val 53639"/>
              <a:gd name="adj4" fmla="val -14894"/>
              <a:gd name="adj5" fmla="val 29434"/>
              <a:gd name="adj6" fmla="val -28698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chemeClr val="hlink"/>
                </a:solidFill>
              </a:rPr>
              <a:t>«Чувство взрослости»</a:t>
            </a:r>
          </a:p>
          <a:p>
            <a:pPr marL="342900" indent="-342900" eaLnBrk="0" hangingPunct="0">
              <a:buFontTx/>
              <a:buAutoNum type="arabicPeriod"/>
              <a:defRPr/>
            </a:pPr>
            <a:r>
              <a:rPr lang="ru-RU" sz="1600" b="1" dirty="0">
                <a:solidFill>
                  <a:schemeClr val="hlink"/>
                </a:solidFill>
              </a:rPr>
              <a:t>Новая личностная позиция по отношению  к учебе</a:t>
            </a:r>
          </a:p>
          <a:p>
            <a:pPr marL="342900" indent="-342900" eaLnBrk="0" hangingPunct="0">
              <a:buFontTx/>
              <a:buAutoNum type="arabicPeriod"/>
              <a:defRPr/>
            </a:pPr>
            <a:r>
              <a:rPr lang="ru-RU" sz="1600" b="1" dirty="0">
                <a:solidFill>
                  <a:schemeClr val="hlink"/>
                </a:solidFill>
              </a:rPr>
              <a:t>Новая личностная позиция по отношению к школе и педагогам</a:t>
            </a:r>
          </a:p>
          <a:p>
            <a:pPr marL="342900" indent="-342900" eaLnBrk="0" hangingPunct="0">
              <a:buFontTx/>
              <a:buAutoNum type="arabicPeriod"/>
              <a:defRPr/>
            </a:pPr>
            <a:r>
              <a:rPr lang="ru-RU" sz="1600" b="1" dirty="0">
                <a:solidFill>
                  <a:schemeClr val="hlink"/>
                </a:solidFill>
              </a:rPr>
              <a:t>Новая личностная позиция по отношению к сверстникам</a:t>
            </a:r>
          </a:p>
        </p:txBody>
      </p:sp>
      <p:sp>
        <p:nvSpPr>
          <p:cNvPr id="6155" name="AutoShape 25"/>
          <p:cNvSpPr>
            <a:spLocks/>
          </p:cNvSpPr>
          <p:nvPr/>
        </p:nvSpPr>
        <p:spPr bwMode="blackWhite">
          <a:xfrm>
            <a:off x="5181600" y="3581400"/>
            <a:ext cx="3530600" cy="482600"/>
          </a:xfrm>
          <a:prstGeom prst="callout2">
            <a:avLst>
              <a:gd name="adj1" fmla="val 23685"/>
              <a:gd name="adj2" fmla="val -2157"/>
              <a:gd name="adj3" fmla="val 23685"/>
              <a:gd name="adj4" fmla="val -14523"/>
              <a:gd name="adj5" fmla="val 157894"/>
              <a:gd name="adj6" fmla="val -27204"/>
            </a:avLst>
          </a:prstGeom>
          <a:noFill/>
          <a:ln w="9525">
            <a:solidFill>
              <a:srgbClr val="000000"/>
            </a:solidFill>
            <a:miter lim="800000"/>
            <a:headEnd type="diamond" w="med" len="med"/>
            <a:tailEnd/>
          </a:ln>
        </p:spPr>
        <p:txBody>
          <a:bodyPr anchor="ctr"/>
          <a:lstStyle/>
          <a:p>
            <a:pPr eaLnBrk="0" hangingPunct="0"/>
            <a:r>
              <a:rPr lang="ru-RU" b="1">
                <a:solidFill>
                  <a:schemeClr val="accent1"/>
                </a:solidFill>
              </a:rPr>
              <a:t>Осознание своих изменений, развитие рефлексии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6156" name="AutoShape 26"/>
          <p:cNvSpPr>
            <a:spLocks noChangeArrowheads="1"/>
          </p:cNvSpPr>
          <p:nvPr/>
        </p:nvSpPr>
        <p:spPr bwMode="ltGray">
          <a:xfrm rot="-544120">
            <a:off x="1331913" y="3463925"/>
            <a:ext cx="334962" cy="1920875"/>
          </a:xfrm>
          <a:prstGeom prst="upArrow">
            <a:avLst>
              <a:gd name="adj1" fmla="val 50194"/>
              <a:gd name="adj2" fmla="val 88090"/>
            </a:avLst>
          </a:prstGeom>
          <a:gradFill rotWithShape="1"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819400" y="1752600"/>
            <a:ext cx="869149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3"/>
          <p:cNvSpPr>
            <a:spLocks noChangeArrowheads="1"/>
          </p:cNvSpPr>
          <p:nvPr/>
        </p:nvSpPr>
        <p:spPr bwMode="gray">
          <a:xfrm>
            <a:off x="2514600" y="1828800"/>
            <a:ext cx="4497388" cy="4268788"/>
          </a:xfrm>
          <a:prstGeom prst="ellipse">
            <a:avLst/>
          </a:prstGeom>
          <a:gradFill rotWithShape="1">
            <a:gsLst>
              <a:gs pos="0">
                <a:srgbClr val="E6E6E6"/>
              </a:gs>
              <a:gs pos="14999">
                <a:srgbClr val="7D8496"/>
              </a:gs>
              <a:gs pos="53000">
                <a:srgbClr val="E6E6E6"/>
              </a:gs>
              <a:gs pos="67999">
                <a:srgbClr val="7D8496"/>
              </a:gs>
              <a:gs pos="92999">
                <a:srgbClr val="E6E6E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Oval 4"/>
          <p:cNvSpPr>
            <a:spLocks noChangeArrowheads="1"/>
          </p:cNvSpPr>
          <p:nvPr/>
        </p:nvSpPr>
        <p:spPr bwMode="gray">
          <a:xfrm>
            <a:off x="3048000" y="2286000"/>
            <a:ext cx="3470275" cy="3217863"/>
          </a:xfrm>
          <a:prstGeom prst="ellipse">
            <a:avLst/>
          </a:prstGeom>
          <a:gradFill rotWithShape="1">
            <a:gsLst>
              <a:gs pos="0">
                <a:srgbClr val="A1A1A1"/>
              </a:gs>
              <a:gs pos="50000">
                <a:srgbClr val="FFFFFF"/>
              </a:gs>
              <a:gs pos="100000">
                <a:srgbClr val="A1A1A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gray">
          <a:xfrm>
            <a:off x="3429000" y="2971800"/>
            <a:ext cx="2667000" cy="1570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Признаки успешной адаптации</a:t>
            </a:r>
            <a:endParaRPr lang="en-US" sz="3200" b="1" i="1" dirty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7173" name="Group 30"/>
          <p:cNvGrpSpPr>
            <a:grpSpLocks/>
          </p:cNvGrpSpPr>
          <p:nvPr/>
        </p:nvGrpSpPr>
        <p:grpSpPr bwMode="auto">
          <a:xfrm>
            <a:off x="1752600" y="0"/>
            <a:ext cx="2457450" cy="2438400"/>
            <a:chOff x="708" y="2203"/>
            <a:chExt cx="751" cy="741"/>
          </a:xfrm>
        </p:grpSpPr>
        <p:sp>
          <p:nvSpPr>
            <p:cNvPr id="20511" name="Oval 31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7188" name="Picture 32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4" name="Rectangle 33"/>
          <p:cNvSpPr>
            <a:spLocks noChangeArrowheads="1"/>
          </p:cNvSpPr>
          <p:nvPr/>
        </p:nvSpPr>
        <p:spPr bwMode="gray">
          <a:xfrm>
            <a:off x="2057400" y="685800"/>
            <a:ext cx="182880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</a:rPr>
              <a:t>У</a:t>
            </a:r>
            <a:r>
              <a:rPr lang="ru-RU" sz="2000" b="1" dirty="0" smtClean="0">
                <a:solidFill>
                  <a:srgbClr val="000000"/>
                </a:solidFill>
              </a:rPr>
              <a:t>довлетворенность </a:t>
            </a:r>
            <a:r>
              <a:rPr lang="ru-RU" sz="2000" b="1" dirty="0">
                <a:solidFill>
                  <a:srgbClr val="000000"/>
                </a:solidFill>
              </a:rPr>
              <a:t>процессом обучения</a:t>
            </a:r>
            <a:endParaRPr lang="en-US" sz="2000" b="1" dirty="0">
              <a:solidFill>
                <a:srgbClr val="000000"/>
              </a:solidFill>
            </a:endParaRPr>
          </a:p>
        </p:txBody>
      </p:sp>
      <p:grpSp>
        <p:nvGrpSpPr>
          <p:cNvPr id="7175" name="Group 34"/>
          <p:cNvGrpSpPr>
            <a:grpSpLocks/>
          </p:cNvGrpSpPr>
          <p:nvPr/>
        </p:nvGrpSpPr>
        <p:grpSpPr bwMode="auto">
          <a:xfrm>
            <a:off x="0" y="2667000"/>
            <a:ext cx="2840038" cy="2792413"/>
            <a:chOff x="708" y="2203"/>
            <a:chExt cx="751" cy="741"/>
          </a:xfrm>
        </p:grpSpPr>
        <p:sp>
          <p:nvSpPr>
            <p:cNvPr id="20515" name="Oval 35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7186" name="Picture 36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6" name="Rectangle 37"/>
          <p:cNvSpPr>
            <a:spLocks noChangeArrowheads="1"/>
          </p:cNvSpPr>
          <p:nvPr/>
        </p:nvSpPr>
        <p:spPr bwMode="gray">
          <a:xfrm>
            <a:off x="304800" y="3581400"/>
            <a:ext cx="2133600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F8F8F8"/>
                </a:solidFill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Ребенок </a:t>
            </a:r>
            <a:r>
              <a:rPr lang="ru-RU" sz="2000" b="1" dirty="0">
                <a:solidFill>
                  <a:srgbClr val="000000"/>
                </a:solidFill>
              </a:rPr>
              <a:t>легко справляется с программой</a:t>
            </a:r>
            <a:endParaRPr lang="en-US" sz="2000" b="1" dirty="0">
              <a:solidFill>
                <a:srgbClr val="000000"/>
              </a:solidFill>
            </a:endParaRPr>
          </a:p>
        </p:txBody>
      </p:sp>
      <p:grpSp>
        <p:nvGrpSpPr>
          <p:cNvPr id="7177" name="Group 38"/>
          <p:cNvGrpSpPr>
            <a:grpSpLocks/>
          </p:cNvGrpSpPr>
          <p:nvPr/>
        </p:nvGrpSpPr>
        <p:grpSpPr bwMode="auto">
          <a:xfrm>
            <a:off x="4419600" y="4419600"/>
            <a:ext cx="2514600" cy="2438400"/>
            <a:chOff x="708" y="2203"/>
            <a:chExt cx="751" cy="741"/>
          </a:xfrm>
        </p:grpSpPr>
        <p:sp>
          <p:nvSpPr>
            <p:cNvPr id="7183" name="Oval 39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3141"/>
                </a:gs>
              </a:gsLst>
              <a:lin ang="5400000" scaled="1"/>
            </a:gradFill>
            <a:ln w="38100" algn="ctr">
              <a:solidFill>
                <a:srgbClr val="F8F8F8">
                  <a:alpha val="7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84" name="Picture 40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178" name="Group 41"/>
          <p:cNvGrpSpPr>
            <a:grpSpLocks/>
          </p:cNvGrpSpPr>
          <p:nvPr/>
        </p:nvGrpSpPr>
        <p:grpSpPr bwMode="auto">
          <a:xfrm>
            <a:off x="6019800" y="1295400"/>
            <a:ext cx="3124200" cy="2971800"/>
            <a:chOff x="708" y="2203"/>
            <a:chExt cx="751" cy="741"/>
          </a:xfrm>
        </p:grpSpPr>
        <p:sp>
          <p:nvSpPr>
            <p:cNvPr id="20522" name="Oval 42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7182" name="Picture 43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9" name="Rectangle 44"/>
          <p:cNvSpPr>
            <a:spLocks noChangeArrowheads="1"/>
          </p:cNvSpPr>
          <p:nvPr/>
        </p:nvSpPr>
        <p:spPr bwMode="gray">
          <a:xfrm>
            <a:off x="4419600" y="5257800"/>
            <a:ext cx="25146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Удовлетворенность </a:t>
            </a:r>
            <a:r>
              <a:rPr lang="ru-RU" b="1" dirty="0">
                <a:solidFill>
                  <a:srgbClr val="000000"/>
                </a:solidFill>
              </a:rPr>
              <a:t>межличностными отношениями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180" name="TextBox 46"/>
          <p:cNvSpPr txBox="1">
            <a:spLocks noChangeArrowheads="1"/>
          </p:cNvSpPr>
          <p:nvPr/>
        </p:nvSpPr>
        <p:spPr bwMode="auto">
          <a:xfrm>
            <a:off x="6096000" y="2286000"/>
            <a:ext cx="304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Степень самостоятельности при выполнении учебных заданий,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3"/>
          <p:cNvGrpSpPr>
            <a:grpSpLocks/>
          </p:cNvGrpSpPr>
          <p:nvPr/>
        </p:nvGrpSpPr>
        <p:grpSpPr bwMode="auto">
          <a:xfrm>
            <a:off x="2446338" y="1385888"/>
            <a:ext cx="4905375" cy="4557712"/>
            <a:chOff x="995" y="1478"/>
            <a:chExt cx="3785" cy="1866"/>
          </a:xfrm>
        </p:grpSpPr>
        <p:sp>
          <p:nvSpPr>
            <p:cNvPr id="8217" name="AutoShape 4"/>
            <p:cNvSpPr>
              <a:spLocks noChangeArrowheads="1"/>
            </p:cNvSpPr>
            <p:nvPr/>
          </p:nvSpPr>
          <p:spPr bwMode="gray">
            <a:xfrm>
              <a:off x="995" y="1588"/>
              <a:ext cx="3785" cy="1756"/>
            </a:xfrm>
            <a:custGeom>
              <a:avLst/>
              <a:gdLst>
                <a:gd name="T0" fmla="*/ 332 w 21600"/>
                <a:gd name="T1" fmla="*/ 0 h 21600"/>
                <a:gd name="T2" fmla="*/ 97 w 21600"/>
                <a:gd name="T3" fmla="*/ 21 h 21600"/>
                <a:gd name="T4" fmla="*/ 0 w 21600"/>
                <a:gd name="T5" fmla="*/ 71 h 21600"/>
                <a:gd name="T6" fmla="*/ 97 w 21600"/>
                <a:gd name="T7" fmla="*/ 122 h 21600"/>
                <a:gd name="T8" fmla="*/ 332 w 21600"/>
                <a:gd name="T9" fmla="*/ 143 h 21600"/>
                <a:gd name="T10" fmla="*/ 566 w 21600"/>
                <a:gd name="T11" fmla="*/ 122 h 21600"/>
                <a:gd name="T12" fmla="*/ 663 w 21600"/>
                <a:gd name="T13" fmla="*/ 71 h 21600"/>
                <a:gd name="T14" fmla="*/ 566 w 21600"/>
                <a:gd name="T15" fmla="*/ 2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2 w 21600"/>
                <a:gd name="T25" fmla="*/ 3161 h 21600"/>
                <a:gd name="T26" fmla="*/ 18438 w 21600"/>
                <a:gd name="T27" fmla="*/ 1843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13" y="10800"/>
                  </a:moveTo>
                  <a:cubicBezTo>
                    <a:pt x="3013" y="15101"/>
                    <a:pt x="6499" y="18587"/>
                    <a:pt x="10800" y="18587"/>
                  </a:cubicBezTo>
                  <a:cubicBezTo>
                    <a:pt x="15101" y="18587"/>
                    <a:pt x="18587" y="15101"/>
                    <a:pt x="18587" y="10800"/>
                  </a:cubicBezTo>
                  <a:cubicBezTo>
                    <a:pt x="18587" y="6499"/>
                    <a:pt x="15101" y="3013"/>
                    <a:pt x="10800" y="3013"/>
                  </a:cubicBezTo>
                  <a:cubicBezTo>
                    <a:pt x="6499" y="3013"/>
                    <a:pt x="3013" y="6499"/>
                    <a:pt x="3013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3B3B3B"/>
                </a:gs>
                <a:gs pos="50000">
                  <a:srgbClr val="808080"/>
                </a:gs>
                <a:gs pos="100000">
                  <a:srgbClr val="3B3B3B"/>
                </a:gs>
              </a:gsLst>
              <a:lin ang="189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gray">
            <a:xfrm>
              <a:off x="995" y="1478"/>
              <a:ext cx="3785" cy="1756"/>
            </a:xfrm>
            <a:custGeom>
              <a:avLst/>
              <a:gdLst>
                <a:gd name="G0" fmla="+- 3013 0 0"/>
                <a:gd name="G1" fmla="+- 21600 0 3013"/>
                <a:gd name="G2" fmla="+- 21600 0 30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013" y="10800"/>
                  </a:moveTo>
                  <a:cubicBezTo>
                    <a:pt x="3013" y="15101"/>
                    <a:pt x="6499" y="18587"/>
                    <a:pt x="10800" y="18587"/>
                  </a:cubicBezTo>
                  <a:cubicBezTo>
                    <a:pt x="15101" y="18587"/>
                    <a:pt x="18587" y="15101"/>
                    <a:pt x="18587" y="10800"/>
                  </a:cubicBezTo>
                  <a:cubicBezTo>
                    <a:pt x="18587" y="6499"/>
                    <a:pt x="15101" y="3013"/>
                    <a:pt x="10800" y="3013"/>
                  </a:cubicBezTo>
                  <a:cubicBezTo>
                    <a:pt x="6499" y="3013"/>
                    <a:pt x="3013" y="6499"/>
                    <a:pt x="3013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189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19" name="Line 6"/>
            <p:cNvSpPr>
              <a:spLocks noChangeShapeType="1"/>
            </p:cNvSpPr>
            <p:nvPr/>
          </p:nvSpPr>
          <p:spPr bwMode="gray">
            <a:xfrm flipH="1" flipV="1">
              <a:off x="2518" y="1503"/>
              <a:ext cx="59" cy="25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0" name="Line 7"/>
            <p:cNvSpPr>
              <a:spLocks noChangeShapeType="1"/>
            </p:cNvSpPr>
            <p:nvPr/>
          </p:nvSpPr>
          <p:spPr bwMode="gray">
            <a:xfrm>
              <a:off x="1793" y="1974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1" name="Line 8"/>
            <p:cNvSpPr>
              <a:spLocks noChangeShapeType="1"/>
            </p:cNvSpPr>
            <p:nvPr/>
          </p:nvSpPr>
          <p:spPr bwMode="gray">
            <a:xfrm>
              <a:off x="3458" y="1784"/>
              <a:ext cx="0" cy="12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2" name="Line 9"/>
            <p:cNvSpPr>
              <a:spLocks noChangeShapeType="1"/>
            </p:cNvSpPr>
            <p:nvPr/>
          </p:nvSpPr>
          <p:spPr bwMode="gray">
            <a:xfrm flipV="1">
              <a:off x="3458" y="1566"/>
              <a:ext cx="294" cy="1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3" name="Line 10"/>
            <p:cNvSpPr>
              <a:spLocks noChangeShapeType="1"/>
            </p:cNvSpPr>
            <p:nvPr/>
          </p:nvSpPr>
          <p:spPr bwMode="gray">
            <a:xfrm flipH="1" flipV="1">
              <a:off x="1413" y="1801"/>
              <a:ext cx="378" cy="17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4" name="Line 11"/>
            <p:cNvSpPr>
              <a:spLocks noChangeShapeType="1"/>
            </p:cNvSpPr>
            <p:nvPr/>
          </p:nvSpPr>
          <p:spPr bwMode="gray">
            <a:xfrm flipH="1">
              <a:off x="1856" y="2884"/>
              <a:ext cx="291" cy="20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5" name="Line 12"/>
            <p:cNvSpPr>
              <a:spLocks noChangeShapeType="1"/>
            </p:cNvSpPr>
            <p:nvPr/>
          </p:nvSpPr>
          <p:spPr bwMode="gray">
            <a:xfrm>
              <a:off x="3164" y="2970"/>
              <a:ext cx="118" cy="24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6" name="Line 13"/>
            <p:cNvSpPr>
              <a:spLocks noChangeShapeType="1"/>
            </p:cNvSpPr>
            <p:nvPr/>
          </p:nvSpPr>
          <p:spPr bwMode="gray">
            <a:xfrm flipH="1">
              <a:off x="1850" y="3090"/>
              <a:ext cx="7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7" name="Line 14"/>
            <p:cNvSpPr>
              <a:spLocks noChangeShapeType="1"/>
            </p:cNvSpPr>
            <p:nvPr/>
          </p:nvSpPr>
          <p:spPr bwMode="gray">
            <a:xfrm flipH="1">
              <a:off x="3282" y="3219"/>
              <a:ext cx="7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8" name="Line 7"/>
            <p:cNvSpPr>
              <a:spLocks noChangeShapeType="1"/>
            </p:cNvSpPr>
            <p:nvPr/>
          </p:nvSpPr>
          <p:spPr bwMode="gray">
            <a:xfrm>
              <a:off x="2576" y="1753"/>
              <a:ext cx="0" cy="11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9" name="Line 14"/>
            <p:cNvSpPr>
              <a:spLocks noChangeShapeType="1"/>
            </p:cNvSpPr>
            <p:nvPr/>
          </p:nvSpPr>
          <p:spPr bwMode="gray">
            <a:xfrm flipH="1">
              <a:off x="3282" y="3219"/>
              <a:ext cx="7" cy="1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0" name="Line 9"/>
            <p:cNvSpPr>
              <a:spLocks noChangeShapeType="1"/>
            </p:cNvSpPr>
            <p:nvPr/>
          </p:nvSpPr>
          <p:spPr bwMode="gray">
            <a:xfrm flipV="1">
              <a:off x="3458" y="1566"/>
              <a:ext cx="294" cy="19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1" name="Line 9"/>
            <p:cNvSpPr>
              <a:spLocks noChangeShapeType="1"/>
            </p:cNvSpPr>
            <p:nvPr/>
          </p:nvSpPr>
          <p:spPr bwMode="gray">
            <a:xfrm flipV="1">
              <a:off x="4223" y="2096"/>
              <a:ext cx="412" cy="10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5" name="Line 15"/>
          <p:cNvSpPr>
            <a:spLocks noChangeShapeType="1"/>
          </p:cNvSpPr>
          <p:nvPr/>
        </p:nvSpPr>
        <p:spPr bwMode="black">
          <a:xfrm>
            <a:off x="3276600" y="1447800"/>
            <a:ext cx="3810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Line 16"/>
          <p:cNvSpPr>
            <a:spLocks noChangeShapeType="1"/>
          </p:cNvSpPr>
          <p:nvPr/>
        </p:nvSpPr>
        <p:spPr bwMode="black">
          <a:xfrm flipH="1">
            <a:off x="5181600" y="1143000"/>
            <a:ext cx="228600" cy="404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Line 17"/>
          <p:cNvSpPr>
            <a:spLocks noChangeShapeType="1"/>
          </p:cNvSpPr>
          <p:nvPr/>
        </p:nvSpPr>
        <p:spPr bwMode="black">
          <a:xfrm flipV="1">
            <a:off x="39624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Line 18"/>
          <p:cNvSpPr>
            <a:spLocks noChangeShapeType="1"/>
          </p:cNvSpPr>
          <p:nvPr/>
        </p:nvSpPr>
        <p:spPr bwMode="gray">
          <a:xfrm flipH="1" flipV="1">
            <a:off x="7010400" y="3733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Line 19"/>
          <p:cNvSpPr>
            <a:spLocks noChangeShapeType="1"/>
          </p:cNvSpPr>
          <p:nvPr/>
        </p:nvSpPr>
        <p:spPr bwMode="gray">
          <a:xfrm>
            <a:off x="2209800" y="2743200"/>
            <a:ext cx="500063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Text Box 20"/>
          <p:cNvSpPr txBox="1">
            <a:spLocks noChangeArrowheads="1"/>
          </p:cNvSpPr>
          <p:nvPr/>
        </p:nvSpPr>
        <p:spPr bwMode="black">
          <a:xfrm>
            <a:off x="685800" y="2209800"/>
            <a:ext cx="1676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Постоянные жалобы на плохое самочувствие</a:t>
            </a:r>
            <a:endParaRPr lang="en-US" sz="1600" b="1"/>
          </a:p>
        </p:txBody>
      </p:sp>
      <p:sp>
        <p:nvSpPr>
          <p:cNvPr id="8201" name="Text Box 21"/>
          <p:cNvSpPr txBox="1">
            <a:spLocks noChangeArrowheads="1"/>
          </p:cNvSpPr>
          <p:nvPr/>
        </p:nvSpPr>
        <p:spPr bwMode="black">
          <a:xfrm>
            <a:off x="4876800" y="152400"/>
            <a:ext cx="2209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Нежелание делиться своими впечатлениями о школьном дне</a:t>
            </a:r>
            <a:endParaRPr lang="en-US" sz="1600" b="1"/>
          </a:p>
        </p:txBody>
      </p:sp>
      <p:sp>
        <p:nvSpPr>
          <p:cNvPr id="8202" name="Text Box 23"/>
          <p:cNvSpPr txBox="1">
            <a:spLocks noChangeArrowheads="1"/>
          </p:cNvSpPr>
          <p:nvPr/>
        </p:nvSpPr>
        <p:spPr bwMode="black">
          <a:xfrm>
            <a:off x="2438400" y="6096000"/>
            <a:ext cx="167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Беспокойный сон</a:t>
            </a:r>
            <a:endParaRPr lang="en-US" sz="1600" b="1"/>
          </a:p>
        </p:txBody>
      </p:sp>
      <p:sp>
        <p:nvSpPr>
          <p:cNvPr id="8203" name="Text Box 25"/>
          <p:cNvSpPr txBox="1">
            <a:spLocks noChangeArrowheads="1"/>
          </p:cNvSpPr>
          <p:nvPr/>
        </p:nvSpPr>
        <p:spPr bwMode="black">
          <a:xfrm>
            <a:off x="3352800" y="3048000"/>
            <a:ext cx="3048000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A50021"/>
                </a:solidFill>
              </a:rPr>
              <a:t>Признаки дезадаптации</a:t>
            </a:r>
            <a:endParaRPr lang="en-US" sz="3200" b="1">
              <a:solidFill>
                <a:srgbClr val="A50021"/>
              </a:solidFill>
            </a:endParaRPr>
          </a:p>
        </p:txBody>
      </p:sp>
      <p:sp>
        <p:nvSpPr>
          <p:cNvPr id="25" name="AutoShape 26"/>
          <p:cNvSpPr>
            <a:spLocks noChangeArrowheads="1"/>
          </p:cNvSpPr>
          <p:nvPr/>
        </p:nvSpPr>
        <p:spPr bwMode="gray">
          <a:xfrm>
            <a:off x="3657600" y="2590800"/>
            <a:ext cx="2339975" cy="663575"/>
          </a:xfrm>
          <a:custGeom>
            <a:avLst/>
            <a:gdLst>
              <a:gd name="G0" fmla="+- 13742 0 0"/>
              <a:gd name="G1" fmla="+- -11677937 0 0"/>
              <a:gd name="G2" fmla="+- 13742 0 -11677937"/>
              <a:gd name="G3" fmla="+- 10800 0 0"/>
              <a:gd name="G4" fmla="+- 0 0 1374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470 0 0"/>
              <a:gd name="G9" fmla="+- 0 0 -11677937"/>
              <a:gd name="G10" fmla="+- 8470 0 2700"/>
              <a:gd name="G11" fmla="cos G10 13742"/>
              <a:gd name="G12" fmla="sin G10 13742"/>
              <a:gd name="G13" fmla="cos 13500 13742"/>
              <a:gd name="G14" fmla="sin 13500 13742"/>
              <a:gd name="G15" fmla="+- G11 10800 0"/>
              <a:gd name="G16" fmla="+- G12 10800 0"/>
              <a:gd name="G17" fmla="+- G13 10800 0"/>
              <a:gd name="G18" fmla="+- G14 10800 0"/>
              <a:gd name="G19" fmla="*/ 8470 1 2"/>
              <a:gd name="G20" fmla="+- G19 5400 0"/>
              <a:gd name="G21" fmla="cos G20 13742"/>
              <a:gd name="G22" fmla="sin G20 13742"/>
              <a:gd name="G23" fmla="+- G21 10800 0"/>
              <a:gd name="G24" fmla="+- G12 G23 G22"/>
              <a:gd name="G25" fmla="+- G22 G23 G11"/>
              <a:gd name="G26" fmla="cos 10800 13742"/>
              <a:gd name="G27" fmla="sin 10800 13742"/>
              <a:gd name="G28" fmla="cos 8470 13742"/>
              <a:gd name="G29" fmla="sin 8470 1374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677937"/>
              <a:gd name="G36" fmla="sin G34 -11677937"/>
              <a:gd name="G37" fmla="+/ -11677937 1374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470 G39"/>
              <a:gd name="G43" fmla="sin 847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990 w 21600"/>
              <a:gd name="T5" fmla="*/ 1 h 21600"/>
              <a:gd name="T6" fmla="*/ 1169 w 21600"/>
              <a:gd name="T7" fmla="*/ 10495 h 21600"/>
              <a:gd name="T8" fmla="*/ 10949 w 21600"/>
              <a:gd name="T9" fmla="*/ 2331 h 21600"/>
              <a:gd name="T10" fmla="*/ 24299 w 21600"/>
              <a:gd name="T11" fmla="*/ 10849 h 21600"/>
              <a:gd name="T12" fmla="*/ 20420 w 21600"/>
              <a:gd name="T13" fmla="*/ 14700 h 21600"/>
              <a:gd name="T14" fmla="*/ 16569 w 21600"/>
              <a:gd name="T15" fmla="*/ 1082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269" y="10830"/>
                </a:moveTo>
                <a:cubicBezTo>
                  <a:pt x="19269" y="10820"/>
                  <a:pt x="19270" y="10810"/>
                  <a:pt x="19270" y="10800"/>
                </a:cubicBezTo>
                <a:cubicBezTo>
                  <a:pt x="19270" y="6122"/>
                  <a:pt x="15477" y="2330"/>
                  <a:pt x="10800" y="2330"/>
                </a:cubicBezTo>
                <a:cubicBezTo>
                  <a:pt x="6226" y="2329"/>
                  <a:pt x="2478" y="5961"/>
                  <a:pt x="2334" y="10532"/>
                </a:cubicBezTo>
                <a:lnTo>
                  <a:pt x="5" y="10459"/>
                </a:lnTo>
                <a:cubicBezTo>
                  <a:pt x="189" y="4630"/>
                  <a:pt x="4968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13"/>
                  <a:pt x="21599" y="10826"/>
                  <a:pt x="21599" y="10839"/>
                </a:cubicBezTo>
                <a:lnTo>
                  <a:pt x="24299" y="10849"/>
                </a:lnTo>
                <a:lnTo>
                  <a:pt x="20420" y="14700"/>
                </a:lnTo>
                <a:lnTo>
                  <a:pt x="16569" y="10821"/>
                </a:lnTo>
                <a:lnTo>
                  <a:pt x="19269" y="1083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5451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6" name="AutoShape 27"/>
          <p:cNvSpPr>
            <a:spLocks noChangeArrowheads="1"/>
          </p:cNvSpPr>
          <p:nvPr/>
        </p:nvSpPr>
        <p:spPr bwMode="gray">
          <a:xfrm flipH="1" flipV="1">
            <a:off x="3810000" y="4114800"/>
            <a:ext cx="2392363" cy="620713"/>
          </a:xfrm>
          <a:custGeom>
            <a:avLst/>
            <a:gdLst>
              <a:gd name="G0" fmla="+- -14015 0 0"/>
              <a:gd name="G1" fmla="+- -11677937 0 0"/>
              <a:gd name="G2" fmla="+- -14015 0 -11677937"/>
              <a:gd name="G3" fmla="+- 10800 0 0"/>
              <a:gd name="G4" fmla="+- 0 0 -14015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574 0 0"/>
              <a:gd name="G9" fmla="+- 0 0 -11677937"/>
              <a:gd name="G10" fmla="+- 8574 0 2700"/>
              <a:gd name="G11" fmla="cos G10 -14015"/>
              <a:gd name="G12" fmla="sin G10 -14015"/>
              <a:gd name="G13" fmla="cos 13500 -14015"/>
              <a:gd name="G14" fmla="sin 13500 -14015"/>
              <a:gd name="G15" fmla="+- G11 10800 0"/>
              <a:gd name="G16" fmla="+- G12 10800 0"/>
              <a:gd name="G17" fmla="+- G13 10800 0"/>
              <a:gd name="G18" fmla="+- G14 10800 0"/>
              <a:gd name="G19" fmla="*/ 8574 1 2"/>
              <a:gd name="G20" fmla="+- G19 5400 0"/>
              <a:gd name="G21" fmla="cos G20 -14015"/>
              <a:gd name="G22" fmla="sin G20 -14015"/>
              <a:gd name="G23" fmla="+- G21 10800 0"/>
              <a:gd name="G24" fmla="+- G12 G23 G22"/>
              <a:gd name="G25" fmla="+- G22 G23 G11"/>
              <a:gd name="G26" fmla="cos 10800 -14015"/>
              <a:gd name="G27" fmla="sin 10800 -14015"/>
              <a:gd name="G28" fmla="cos 8574 -14015"/>
              <a:gd name="G29" fmla="sin 8574 -14015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677937"/>
              <a:gd name="G36" fmla="sin G34 -11677937"/>
              <a:gd name="G37" fmla="+/ -11677937 -14015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574 G39"/>
              <a:gd name="G43" fmla="sin 857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950 w 21600"/>
              <a:gd name="T5" fmla="*/ 1 h 21600"/>
              <a:gd name="T6" fmla="*/ 1117 w 21600"/>
              <a:gd name="T7" fmla="*/ 10494 h 21600"/>
              <a:gd name="T8" fmla="*/ 10919 w 21600"/>
              <a:gd name="T9" fmla="*/ 2226 h 21600"/>
              <a:gd name="T10" fmla="*/ 24299 w 21600"/>
              <a:gd name="T11" fmla="*/ 10749 h 21600"/>
              <a:gd name="T12" fmla="*/ 20501 w 21600"/>
              <a:gd name="T13" fmla="*/ 14576 h 21600"/>
              <a:gd name="T14" fmla="*/ 16673 w 21600"/>
              <a:gd name="T15" fmla="*/ 1077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373" y="10767"/>
                </a:moveTo>
                <a:cubicBezTo>
                  <a:pt x="19356" y="6045"/>
                  <a:pt x="15522" y="2226"/>
                  <a:pt x="10800" y="2226"/>
                </a:cubicBezTo>
                <a:cubicBezTo>
                  <a:pt x="6170" y="2225"/>
                  <a:pt x="2376" y="5901"/>
                  <a:pt x="2230" y="10529"/>
                </a:cubicBezTo>
                <a:lnTo>
                  <a:pt x="5" y="10459"/>
                </a:lnTo>
                <a:cubicBezTo>
                  <a:pt x="189" y="4630"/>
                  <a:pt x="4968" y="-1"/>
                  <a:pt x="10800" y="0"/>
                </a:cubicBezTo>
                <a:cubicBezTo>
                  <a:pt x="16748" y="0"/>
                  <a:pt x="21577" y="4810"/>
                  <a:pt x="21599" y="10759"/>
                </a:cubicBezTo>
                <a:lnTo>
                  <a:pt x="24299" y="10749"/>
                </a:lnTo>
                <a:lnTo>
                  <a:pt x="20501" y="14576"/>
                </a:lnTo>
                <a:lnTo>
                  <a:pt x="16673" y="10778"/>
                </a:lnTo>
                <a:lnTo>
                  <a:pt x="19373" y="10767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66667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206" name="Line 10"/>
          <p:cNvSpPr>
            <a:spLocks noChangeShapeType="1"/>
          </p:cNvSpPr>
          <p:nvPr/>
        </p:nvSpPr>
        <p:spPr bwMode="gray">
          <a:xfrm flipH="1">
            <a:off x="2514600" y="3886200"/>
            <a:ext cx="6096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Line 10"/>
          <p:cNvSpPr>
            <a:spLocks noChangeShapeType="1"/>
          </p:cNvSpPr>
          <p:nvPr/>
        </p:nvSpPr>
        <p:spPr bwMode="gray">
          <a:xfrm flipH="1" flipV="1">
            <a:off x="6324600" y="4419600"/>
            <a:ext cx="5334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Line 19"/>
          <p:cNvSpPr>
            <a:spLocks noChangeShapeType="1"/>
          </p:cNvSpPr>
          <p:nvPr/>
        </p:nvSpPr>
        <p:spPr bwMode="gray">
          <a:xfrm flipV="1">
            <a:off x="2362200" y="4495800"/>
            <a:ext cx="652463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Line 19"/>
          <p:cNvSpPr>
            <a:spLocks noChangeShapeType="1"/>
          </p:cNvSpPr>
          <p:nvPr/>
        </p:nvSpPr>
        <p:spPr bwMode="gray">
          <a:xfrm flipH="1">
            <a:off x="6629400" y="1981200"/>
            <a:ext cx="49053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Text Box 20"/>
          <p:cNvSpPr txBox="1">
            <a:spLocks noChangeArrowheads="1"/>
          </p:cNvSpPr>
          <p:nvPr/>
        </p:nvSpPr>
        <p:spPr bwMode="black">
          <a:xfrm>
            <a:off x="1676400" y="304800"/>
            <a:ext cx="1676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Усталый, утомленный внешний вид ребенка</a:t>
            </a:r>
            <a:endParaRPr lang="en-US" sz="1600" b="1"/>
          </a:p>
        </p:txBody>
      </p:sp>
      <p:sp>
        <p:nvSpPr>
          <p:cNvPr id="8211" name="Text Box 20"/>
          <p:cNvSpPr txBox="1">
            <a:spLocks noChangeArrowheads="1"/>
          </p:cNvSpPr>
          <p:nvPr/>
        </p:nvSpPr>
        <p:spPr bwMode="black">
          <a:xfrm>
            <a:off x="609600" y="4495800"/>
            <a:ext cx="1981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Трудности утреннего пробуждения, вялость</a:t>
            </a:r>
            <a:endParaRPr lang="en-US" sz="1600" b="1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black">
          <a:xfrm>
            <a:off x="7162800" y="1371600"/>
            <a:ext cx="1676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Нежелание выполнять домашнее задание</a:t>
            </a:r>
            <a:endParaRPr lang="en-US" sz="1600" b="1"/>
          </a:p>
        </p:txBody>
      </p:sp>
      <p:sp>
        <p:nvSpPr>
          <p:cNvPr id="8213" name="Text Box 20"/>
          <p:cNvSpPr txBox="1">
            <a:spLocks noChangeArrowheads="1"/>
          </p:cNvSpPr>
          <p:nvPr/>
        </p:nvSpPr>
        <p:spPr bwMode="black">
          <a:xfrm>
            <a:off x="7239000" y="3962400"/>
            <a:ext cx="1905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Негативные характеристики в адрес школы</a:t>
            </a:r>
            <a:endParaRPr lang="en-US" sz="1600" b="1"/>
          </a:p>
        </p:txBody>
      </p:sp>
      <p:sp>
        <p:nvSpPr>
          <p:cNvPr id="8214" name="Line 14"/>
          <p:cNvSpPr>
            <a:spLocks noChangeShapeType="1"/>
          </p:cNvSpPr>
          <p:nvPr/>
        </p:nvSpPr>
        <p:spPr bwMode="gray">
          <a:xfrm>
            <a:off x="6867525" y="4724400"/>
            <a:ext cx="66675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5" name="Text Box 20"/>
          <p:cNvSpPr txBox="1">
            <a:spLocks noChangeArrowheads="1"/>
          </p:cNvSpPr>
          <p:nvPr/>
        </p:nvSpPr>
        <p:spPr bwMode="black">
          <a:xfrm>
            <a:off x="6553200" y="5486400"/>
            <a:ext cx="2133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Жалобы на те или иные события, связанные со школой</a:t>
            </a:r>
            <a:endParaRPr lang="en-US" sz="1600" b="1"/>
          </a:p>
        </p:txBody>
      </p:sp>
      <p:sp>
        <p:nvSpPr>
          <p:cNvPr id="8216" name="Line 18"/>
          <p:cNvSpPr>
            <a:spLocks noChangeShapeType="1"/>
          </p:cNvSpPr>
          <p:nvPr/>
        </p:nvSpPr>
        <p:spPr bwMode="gray">
          <a:xfrm flipH="1" flipV="1">
            <a:off x="6019800" y="51816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DCFCDE"/>
      </a:lt1>
      <a:dk2>
        <a:srgbClr val="000000"/>
      </a:dk2>
      <a:lt2>
        <a:srgbClr val="FFFFFF"/>
      </a:lt2>
      <a:accent1>
        <a:srgbClr val="AD6DD5"/>
      </a:accent1>
      <a:accent2>
        <a:srgbClr val="4AD828"/>
      </a:accent2>
      <a:accent3>
        <a:srgbClr val="EBFDEC"/>
      </a:accent3>
      <a:accent4>
        <a:srgbClr val="000000"/>
      </a:accent4>
      <a:accent5>
        <a:srgbClr val="D3BAE7"/>
      </a:accent5>
      <a:accent6>
        <a:srgbClr val="42C423"/>
      </a:accent6>
      <a:hlink>
        <a:srgbClr val="F8A858"/>
      </a:hlink>
      <a:folHlink>
        <a:srgbClr val="5FB5EF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D9"/>
        </a:lt1>
        <a:dk2>
          <a:srgbClr val="000000"/>
        </a:dk2>
        <a:lt2>
          <a:srgbClr val="FFFFFF"/>
        </a:lt2>
        <a:accent1>
          <a:srgbClr val="6CD69C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BAE8CB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DCFCDE"/>
        </a:lt1>
        <a:dk2>
          <a:srgbClr val="000000"/>
        </a:dk2>
        <a:lt2>
          <a:srgbClr val="FFFFFF"/>
        </a:lt2>
        <a:accent1>
          <a:srgbClr val="AD6DD5"/>
        </a:accent1>
        <a:accent2>
          <a:srgbClr val="4AD828"/>
        </a:accent2>
        <a:accent3>
          <a:srgbClr val="EBFDEC"/>
        </a:accent3>
        <a:accent4>
          <a:srgbClr val="000000"/>
        </a:accent4>
        <a:accent5>
          <a:srgbClr val="D3BAE7"/>
        </a:accent5>
        <a:accent6>
          <a:srgbClr val="42C423"/>
        </a:accent6>
        <a:hlink>
          <a:srgbClr val="F8A858"/>
        </a:hlink>
        <a:folHlink>
          <a:srgbClr val="5FB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DCE7"/>
        </a:lt1>
        <a:dk2>
          <a:srgbClr val="000000"/>
        </a:dk2>
        <a:lt2>
          <a:srgbClr val="FFFFFF"/>
        </a:lt2>
        <a:accent1>
          <a:srgbClr val="65DADD"/>
        </a:accent1>
        <a:accent2>
          <a:srgbClr val="EB9F15"/>
        </a:accent2>
        <a:accent3>
          <a:srgbClr val="FDEBF1"/>
        </a:accent3>
        <a:accent4>
          <a:srgbClr val="000000"/>
        </a:accent4>
        <a:accent5>
          <a:srgbClr val="B8EAEB"/>
        </a:accent5>
        <a:accent6>
          <a:srgbClr val="D59012"/>
        </a:accent6>
        <a:hlink>
          <a:srgbClr val="B4D977"/>
        </a:hlink>
        <a:folHlink>
          <a:srgbClr val="F973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357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Default Design</vt:lpstr>
      <vt:lpstr>Слайд 1</vt:lpstr>
      <vt:lpstr>Период адаптации в 5 классе – один из труднейших периодов школьного обучения</vt:lpstr>
      <vt:lpstr>Характеристика периода</vt:lpstr>
      <vt:lpstr>Состояние пятиклассника :</vt:lpstr>
      <vt:lpstr>Психологические особенности 5-классника</vt:lpstr>
      <vt:lpstr>Сильные стороны 5-ка</vt:lpstr>
      <vt:lpstr>Слайд 7</vt:lpstr>
      <vt:lpstr>Слайд 8</vt:lpstr>
    </vt:vector>
  </TitlesOfParts>
  <Company>Guild Design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PowerTamplate</dc:title>
  <dc:creator>www.themegallery.com</dc:creator>
  <cp:lastModifiedBy>lk</cp:lastModifiedBy>
  <cp:revision>27</cp:revision>
  <dcterms:created xsi:type="dcterms:W3CDTF">2008-03-19T16:53:09Z</dcterms:created>
  <dcterms:modified xsi:type="dcterms:W3CDTF">2012-10-03T06:33:01Z</dcterms:modified>
</cp:coreProperties>
</file>