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59" r:id="rId11"/>
    <p:sldId id="266" r:id="rId12"/>
    <p:sldId id="276" r:id="rId13"/>
    <p:sldId id="274" r:id="rId14"/>
    <p:sldId id="275" r:id="rId15"/>
    <p:sldId id="270" r:id="rId16"/>
    <p:sldId id="271" r:id="rId17"/>
    <p:sldId id="272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2A7"/>
    <a:srgbClr val="C86866"/>
    <a:srgbClr val="CC0000"/>
    <a:srgbClr val="CC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285992"/>
            <a:ext cx="727891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Конкурсное задание </a:t>
            </a:r>
          </a:p>
          <a:p>
            <a:pPr algn="ctr"/>
            <a:r>
              <a:rPr lang="ru-RU" sz="48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«Методический семинар»</a:t>
            </a:r>
            <a:endParaRPr lang="ru-RU" sz="4800" b="1" i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4286256"/>
            <a:ext cx="28873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Аюшеева</a:t>
            </a:r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С.Ц., </a:t>
            </a:r>
          </a:p>
          <a:p>
            <a:pPr algn="ctr"/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</a:p>
          <a:p>
            <a:pPr algn="ctr"/>
            <a:r>
              <a:rPr lang="ru-RU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«Дыренская СОШ»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214290"/>
            <a:ext cx="6181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  «</a:t>
            </a:r>
            <a:r>
              <a:rPr lang="ru-RU" b="1" i="1" dirty="0" err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Курумканское</a:t>
            </a:r>
            <a:r>
              <a:rPr lang="ru-RU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районное управление образования»</a:t>
            </a:r>
          </a:p>
          <a:p>
            <a:pPr algn="ctr"/>
            <a:r>
              <a:rPr lang="ru-RU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 «Дыренская средняя общеобразовательная школа»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571612"/>
            <a:ext cx="5710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Районный конкурс «Учитель года-2015»</a:t>
            </a:r>
            <a:r>
              <a:rPr lang="ru-RU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357158" y="857232"/>
            <a:ext cx="3024336" cy="8309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50021"/>
                </a:solidFill>
                <a:latin typeface="Georgia" pitchFamily="18" charset="0"/>
              </a:rPr>
              <a:t> Здоровьесберегающие технологии на уроках музыки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7158" y="2000240"/>
            <a:ext cx="3024336" cy="8309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Применение ИКТ на уроках музыки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7158" y="4214818"/>
            <a:ext cx="3024336" cy="8309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Технология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7158" y="3143248"/>
            <a:ext cx="3096344" cy="83099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Личностно-ориентированные технологии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7158" y="5214950"/>
            <a:ext cx="3024336" cy="1077218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Технология продуктивно-творческой деятельности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86182" y="785794"/>
            <a:ext cx="511256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анцы, танцевальные движения: «Танец утят», «Хоровод», «Каравай», 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Ёхор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kumimoji="0" lang="ru-RU" sz="1200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пражнения на дыхание по методике А.Н.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Стрельниковой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«Ладошки», «Погончики», «Маленький маятник», «Кошечка», «Насос», «Обними плечи», «Большой маятник».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786182" y="4143380"/>
            <a:ext cx="511256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1. Ролевые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2. Информативно-исследовательские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3. Сценарные проекты 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4. Творческие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5. Информационные проекты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786182" y="5429264"/>
            <a:ext cx="511256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Я – первооткрыватель</a:t>
            </a:r>
            <a:endParaRPr lang="ru-RU" sz="1200" b="1" i="1" dirty="0" smtClean="0">
              <a:solidFill>
                <a:srgbClr val="800000"/>
              </a:solidFill>
              <a:latin typeface="Georgia" pitchFamily="18" charset="0"/>
              <a:cs typeface="Arial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 – творец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Я - исследователь</a:t>
            </a:r>
            <a:endParaRPr lang="ru-RU" sz="1200" b="1" i="1" dirty="0" smtClean="0">
              <a:solidFill>
                <a:srgbClr val="800000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1928802"/>
            <a:ext cx="5112568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Позволяет отправиться в путешествие по разным странам, различным эпохам просматривать видеофильмы, анимацию, слушать музыку. Использую музыкальные игры, занимательные упражнения, тесты, презентации, Интернет – ресурсы.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786182" y="3143248"/>
            <a:ext cx="511256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Позволяет  повысить </a:t>
            </a:r>
            <a:r>
              <a:rPr lang="ru-RU" sz="1200" b="1" i="1" dirty="0" err="1" smtClean="0">
                <a:solidFill>
                  <a:srgbClr val="800000"/>
                </a:solidFill>
                <a:latin typeface="Georgia" pitchFamily="18" charset="0"/>
              </a:rPr>
              <a:t>мотивированность</a:t>
            </a:r>
            <a:r>
              <a:rPr lang="ru-RU" sz="1200" b="1" i="1" dirty="0" smtClean="0">
                <a:solidFill>
                  <a:srgbClr val="800000"/>
                </a:solidFill>
                <a:latin typeface="Georgia" pitchFamily="18" charset="0"/>
              </a:rPr>
              <a:t> учащихся к обучению,  их познавательную активность,  учесть личностные особенности ученика, дифференцировать и индивидуализировать учебный процесс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0"/>
            <a:ext cx="6391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41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785794"/>
            <a:ext cx="4286248" cy="2277085"/>
          </a:xfrm>
          <a:prstGeom prst="rect">
            <a:avLst/>
          </a:prstGeom>
        </p:spPr>
      </p:pic>
      <p:pic>
        <p:nvPicPr>
          <p:cNvPr id="4" name="Рисунок 3" descr="IMG_741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29124" y="3929066"/>
            <a:ext cx="4500562" cy="2113107"/>
          </a:xfrm>
          <a:prstGeom prst="rect">
            <a:avLst/>
          </a:prstGeom>
        </p:spPr>
      </p:pic>
      <p:pic>
        <p:nvPicPr>
          <p:cNvPr id="5" name="Рисунок 4" descr="IMG_744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3429000"/>
            <a:ext cx="3929090" cy="2379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85852" y="0"/>
            <a:ext cx="6391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742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29190" y="100010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391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468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928670"/>
            <a:ext cx="2928958" cy="2111575"/>
          </a:xfrm>
          <a:prstGeom prst="rect">
            <a:avLst/>
          </a:prstGeom>
        </p:spPr>
      </p:pic>
      <p:pic>
        <p:nvPicPr>
          <p:cNvPr id="7" name="Рисунок 6" descr="Фото02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57223" y="3143248"/>
            <a:ext cx="3571901" cy="2678914"/>
          </a:xfrm>
          <a:prstGeom prst="rect">
            <a:avLst/>
          </a:prstGeom>
        </p:spPr>
      </p:pic>
      <p:pic>
        <p:nvPicPr>
          <p:cNvPr id="11" name="Рисунок 10" descr="IMG_740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214942" y="3429000"/>
            <a:ext cx="3496871" cy="2119306"/>
          </a:xfrm>
          <a:prstGeom prst="rect">
            <a:avLst/>
          </a:prstGeom>
        </p:spPr>
      </p:pic>
      <p:pic>
        <p:nvPicPr>
          <p:cNvPr id="12" name="Рисунок 11" descr="IMG_744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071546"/>
            <a:ext cx="4429156" cy="1726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4581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072066" y="857232"/>
            <a:ext cx="2928958" cy="2714644"/>
          </a:xfrm>
          <a:prstGeom prst="rect">
            <a:avLst/>
          </a:prstGeom>
        </p:spPr>
      </p:pic>
      <p:pic>
        <p:nvPicPr>
          <p:cNvPr id="5" name="Рисунок 4" descr="DSC_4624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785918" y="3857628"/>
            <a:ext cx="3096344" cy="2376264"/>
          </a:xfrm>
          <a:prstGeom prst="rect">
            <a:avLst/>
          </a:prstGeom>
        </p:spPr>
      </p:pic>
      <p:pic>
        <p:nvPicPr>
          <p:cNvPr id="6" name="Рисунок 5" descr="PA250013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572132" y="3857628"/>
            <a:ext cx="3000396" cy="22860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85852" y="0"/>
            <a:ext cx="5576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41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28662" y="928670"/>
            <a:ext cx="3500462" cy="2597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891[1]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714348" y="857232"/>
            <a:ext cx="3096344" cy="2088232"/>
          </a:xfrm>
          <a:prstGeom prst="rect">
            <a:avLst/>
          </a:prstGeom>
        </p:spPr>
      </p:pic>
      <p:pic>
        <p:nvPicPr>
          <p:cNvPr id="5" name="Рисунок 4" descr="DSC_508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3" y="3348980"/>
            <a:ext cx="5104589" cy="2816324"/>
          </a:xfrm>
          <a:prstGeom prst="rect">
            <a:avLst/>
          </a:prstGeom>
        </p:spPr>
      </p:pic>
      <p:pic>
        <p:nvPicPr>
          <p:cNvPr id="6" name="Рисунок 5" descr="IMG_368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31265" y="695262"/>
            <a:ext cx="4536504" cy="2573675"/>
          </a:xfrm>
          <a:prstGeom prst="rect">
            <a:avLst/>
          </a:prstGeom>
        </p:spPr>
      </p:pic>
      <p:pic>
        <p:nvPicPr>
          <p:cNvPr id="20482" name="Picture 2" descr="C:\Users\Михаил\Pictures\СТЕНД  70\ПЕЧАТЬ\Тоня Дангин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3500438"/>
            <a:ext cx="1974173" cy="29511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5576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р16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3071802" y="1571612"/>
            <a:ext cx="2990135" cy="4248472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Свидетельство Алаые паруса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10" y="928670"/>
            <a:ext cx="3024336" cy="4320480"/>
          </a:xfrm>
          <a:prstGeom prst="rect">
            <a:avLst/>
          </a:prstGeom>
          <a:ln w="38100" cap="sq">
            <a:solidFill>
              <a:srgbClr val="C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Эрдыниева Сая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43570" y="2143116"/>
            <a:ext cx="2971200" cy="4284757"/>
          </a:xfrm>
          <a:prstGeom prst="rect">
            <a:avLst/>
          </a:prstGeom>
          <a:ln w="28575" cap="sq">
            <a:solidFill>
              <a:srgbClr val="A5002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395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ишадаева Соел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3788" y="785794"/>
            <a:ext cx="2667319" cy="3816425"/>
          </a:xfrm>
          <a:prstGeom prst="rect">
            <a:avLst/>
          </a:prstGeom>
        </p:spPr>
      </p:pic>
      <p:sp>
        <p:nvSpPr>
          <p:cNvPr id="7" name="Rectangle 5"/>
          <p:cNvSpPr txBox="1">
            <a:spLocks/>
          </p:cNvSpPr>
          <p:nvPr/>
        </p:nvSpPr>
        <p:spPr>
          <a:xfrm>
            <a:off x="251520" y="188640"/>
            <a:ext cx="8640960" cy="576362"/>
          </a:xfrm>
          <a:prstGeom prst="rect">
            <a:avLst/>
          </a:prstGeom>
          <a:noFill/>
          <a:ln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8" name="Рисунок 7" descr="Боболоева Да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6" y="785794"/>
            <a:ext cx="2736304" cy="3899059"/>
          </a:xfrm>
          <a:prstGeom prst="rect">
            <a:avLst/>
          </a:prstGeom>
        </p:spPr>
      </p:pic>
      <p:pic>
        <p:nvPicPr>
          <p:cNvPr id="10" name="Рисунок 9" descr="img0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11005" y="785794"/>
            <a:ext cx="2675482" cy="3888432"/>
          </a:xfrm>
          <a:prstGeom prst="rect">
            <a:avLst/>
          </a:prstGeom>
        </p:spPr>
      </p:pic>
      <p:pic>
        <p:nvPicPr>
          <p:cNvPr id="12" name="Рисунок 11" descr="гр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821" y="1145834"/>
            <a:ext cx="2760446" cy="3672408"/>
          </a:xfrm>
          <a:prstGeom prst="rect">
            <a:avLst/>
          </a:prstGeom>
        </p:spPr>
      </p:pic>
      <p:pic>
        <p:nvPicPr>
          <p:cNvPr id="14" name="Рисунок 13" descr="гр1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30133" y="1145834"/>
            <a:ext cx="2448272" cy="3744416"/>
          </a:xfrm>
          <a:prstGeom prst="rect">
            <a:avLst/>
          </a:prstGeom>
        </p:spPr>
      </p:pic>
      <p:pic>
        <p:nvPicPr>
          <p:cNvPr id="15" name="Рисунок 14" descr="гр1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950412" y="1145834"/>
            <a:ext cx="2664295" cy="3677762"/>
          </a:xfrm>
          <a:prstGeom prst="rect">
            <a:avLst/>
          </a:prstGeom>
        </p:spPr>
      </p:pic>
      <p:pic>
        <p:nvPicPr>
          <p:cNvPr id="16" name="Рисунок 15" descr="гр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89772" y="1505875"/>
            <a:ext cx="2704554" cy="3744416"/>
          </a:xfrm>
          <a:prstGeom prst="rect">
            <a:avLst/>
          </a:prstGeom>
        </p:spPr>
      </p:pic>
      <p:pic>
        <p:nvPicPr>
          <p:cNvPr id="17" name="Рисунок 16" descr="гр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310452" y="1505874"/>
            <a:ext cx="2668835" cy="3744416"/>
          </a:xfrm>
          <a:prstGeom prst="rect">
            <a:avLst/>
          </a:prstGeom>
        </p:spPr>
      </p:pic>
      <p:pic>
        <p:nvPicPr>
          <p:cNvPr id="18" name="Рисунок 17" descr="гр5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173953" y="1505874"/>
            <a:ext cx="2812309" cy="3744416"/>
          </a:xfrm>
          <a:prstGeom prst="rect">
            <a:avLst/>
          </a:prstGeom>
        </p:spPr>
      </p:pic>
      <p:pic>
        <p:nvPicPr>
          <p:cNvPr id="19" name="Рисунок 18" descr="гр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266410" y="1865914"/>
            <a:ext cx="2711791" cy="3600400"/>
          </a:xfrm>
          <a:prstGeom prst="rect">
            <a:avLst/>
          </a:prstGeom>
        </p:spPr>
      </p:pic>
      <p:pic>
        <p:nvPicPr>
          <p:cNvPr id="20" name="Рисунок 19" descr="гр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296576" y="1865915"/>
            <a:ext cx="2854223" cy="3816424"/>
          </a:xfrm>
          <a:prstGeom prst="rect">
            <a:avLst/>
          </a:prstGeom>
        </p:spPr>
      </p:pic>
      <p:pic>
        <p:nvPicPr>
          <p:cNvPr id="21" name="Рисунок 20" descr="гр7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075288" y="1868477"/>
            <a:ext cx="2812645" cy="3741853"/>
          </a:xfrm>
          <a:prstGeom prst="rect">
            <a:avLst/>
          </a:prstGeom>
        </p:spPr>
      </p:pic>
      <p:pic>
        <p:nvPicPr>
          <p:cNvPr id="22" name="Рисунок 21" descr="гр8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3214108" y="2225954"/>
            <a:ext cx="2808312" cy="4008106"/>
          </a:xfrm>
          <a:prstGeom prst="rect">
            <a:avLst/>
          </a:prstGeom>
        </p:spPr>
      </p:pic>
      <p:pic>
        <p:nvPicPr>
          <p:cNvPr id="23" name="Рисунок 22" descr="Аюшеев Эрдыни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166436" y="2225954"/>
            <a:ext cx="2800062" cy="4005064"/>
          </a:xfrm>
          <a:prstGeom prst="rect">
            <a:avLst/>
          </a:prstGeom>
        </p:spPr>
      </p:pic>
      <p:pic>
        <p:nvPicPr>
          <p:cNvPr id="24" name="Рисунок 23" descr="Вачеланова Анастасия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333788" y="2225954"/>
            <a:ext cx="2766884" cy="40050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85852" y="0"/>
            <a:ext cx="6395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4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000"/>
                            </p:stCondLst>
                            <p:childTnLst>
                              <p:par>
                                <p:cTn id="4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000"/>
                            </p:stCondLst>
                            <p:childTnLst>
                              <p:par>
                                <p:cTn id="5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шадаева Соелма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3452843" cy="4842985"/>
          </a:xfrm>
          <a:prstGeom prst="rect">
            <a:avLst/>
          </a:prstGeom>
        </p:spPr>
      </p:pic>
      <p:pic>
        <p:nvPicPr>
          <p:cNvPr id="3" name="Рисунок 2" descr="Боболоева Да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64088" y="332656"/>
            <a:ext cx="3484169" cy="4924330"/>
          </a:xfrm>
          <a:prstGeom prst="rect">
            <a:avLst/>
          </a:prstGeom>
        </p:spPr>
      </p:pic>
      <p:pic>
        <p:nvPicPr>
          <p:cNvPr id="4" name="Рисунок 3" descr="Я помню Я горжус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808" y="620688"/>
            <a:ext cx="3623167" cy="5157192"/>
          </a:xfrm>
          <a:prstGeom prst="rect">
            <a:avLst/>
          </a:prstGeom>
        </p:spPr>
      </p:pic>
      <p:pic>
        <p:nvPicPr>
          <p:cNvPr id="5" name="Рисунок 4" descr="Учени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1214422"/>
            <a:ext cx="3456383" cy="4922728"/>
          </a:xfrm>
          <a:prstGeom prst="rect">
            <a:avLst/>
          </a:prstGeom>
        </p:spPr>
      </p:pic>
      <p:pic>
        <p:nvPicPr>
          <p:cNvPr id="6" name="Рисунок 5" descr="Ученик Респ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29256" y="1214422"/>
            <a:ext cx="3413794" cy="4895873"/>
          </a:xfrm>
          <a:prstGeom prst="rect">
            <a:avLst/>
          </a:prstGeom>
        </p:spPr>
      </p:pic>
      <p:pic>
        <p:nvPicPr>
          <p:cNvPr id="8" name="Рисунок 7" descr="10312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43808" y="1628800"/>
            <a:ext cx="3574208" cy="5013175"/>
          </a:xfrm>
          <a:prstGeom prst="rect">
            <a:avLst/>
          </a:prstGeom>
        </p:spPr>
      </p:pic>
      <p:pic>
        <p:nvPicPr>
          <p:cNvPr id="9" name="Рисунок 8" descr="Ильюшкин МХК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49697" y="1843116"/>
            <a:ext cx="3428029" cy="4714884"/>
          </a:xfrm>
          <a:prstGeom prst="rect">
            <a:avLst/>
          </a:prstGeom>
        </p:spPr>
      </p:pic>
      <p:pic>
        <p:nvPicPr>
          <p:cNvPr id="11" name="Рисунок 10" descr="Шагжиева Ученик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29190" y="1928802"/>
            <a:ext cx="3347946" cy="4714884"/>
          </a:xfrm>
          <a:prstGeom prst="rect">
            <a:avLst/>
          </a:prstGeom>
        </p:spPr>
      </p:pic>
      <p:pic>
        <p:nvPicPr>
          <p:cNvPr id="10" name="Рисунок 9" descr="Хуриганова Дангина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857488" y="1928802"/>
            <a:ext cx="3361538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3957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результаты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естиваль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857232"/>
            <a:ext cx="3357586" cy="2288566"/>
          </a:xfrm>
          <a:prstGeom prst="rect">
            <a:avLst/>
          </a:prstGeom>
        </p:spPr>
      </p:pic>
      <p:pic>
        <p:nvPicPr>
          <p:cNvPr id="4" name="Рисунок 3" descr="IMG_745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1142984"/>
            <a:ext cx="4876800" cy="2857520"/>
          </a:xfrm>
          <a:prstGeom prst="rect">
            <a:avLst/>
          </a:prstGeom>
        </p:spPr>
      </p:pic>
      <p:pic>
        <p:nvPicPr>
          <p:cNvPr id="5" name="Рисунок 4" descr="ученик22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3357562"/>
            <a:ext cx="2745473" cy="2643206"/>
          </a:xfrm>
          <a:prstGeom prst="rect">
            <a:avLst/>
          </a:prstGeom>
        </p:spPr>
      </p:pic>
      <p:pic>
        <p:nvPicPr>
          <p:cNvPr id="6" name="Рисунок 5" descr="Дари Соелм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29190" y="4143380"/>
            <a:ext cx="3000396" cy="170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50030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85926"/>
            <a:ext cx="84919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</a:t>
            </a:r>
          </a:p>
          <a:p>
            <a:pPr algn="ctr"/>
            <a:r>
              <a:rPr lang="ru-RU" sz="4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 музыки </a:t>
            </a:r>
          </a:p>
          <a:p>
            <a:pPr algn="ctr"/>
            <a:r>
              <a:rPr lang="ru-RU" sz="4400" b="1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условиях введения ФГОС ООО</a:t>
            </a:r>
            <a:endParaRPr lang="ru-RU" sz="4400" b="1" i="1" cap="none" spc="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1571612"/>
            <a:ext cx="828680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обучения ребенка состоит в том,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сделать его способным развиваться 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без помощи учителя </a:t>
            </a: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Элберт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Хаббард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285860"/>
            <a:ext cx="77153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формирование основ музыкальной культуры как неотъемлемой части их  общей духовной культуры; потребность в общении </a:t>
            </a:r>
            <a:endParaRPr lang="en-US" sz="32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 музыкой для дальнейшего духовно-нравственного развития,  социализации, </a:t>
            </a:r>
          </a:p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самообразования </a:t>
            </a:r>
            <a:endParaRPr lang="ru-RU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642918"/>
            <a:ext cx="842965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применение в обучении и воспитании современных образовательных технологий;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характера обучения;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познавательного интереса к предмету через организацию внеклассной работы и повышение мотивации к учению;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выстраивание индивидуальной траектории развития личности учащегося через систему личностно-ориентированного мониторинга, включающего изучение динамики и прогнозирование продвижения ребенка;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формированиепредметных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личностных результатов;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условий для проявления и роста музыкально одарённых детей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0"/>
            <a:ext cx="7328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подход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00232" y="4643446"/>
            <a:ext cx="492922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умение</a:t>
            </a:r>
            <a:r>
              <a:rPr lang="ru-RU" sz="2000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решать учебные задачи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основе сформированных предметных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универсальных способов действий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4282" y="3000372"/>
            <a:ext cx="25003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способность к самоорганизации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учебных задач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00826" y="3000372"/>
            <a:ext cx="226695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прогресс</a:t>
            </a:r>
            <a:r>
              <a:rPr lang="ru-RU" sz="2000" b="1" i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в личностном </a:t>
            </a:r>
            <a:r>
              <a:rPr lang="ru-RU" sz="2000" b="1" dirty="0" smtClean="0">
                <a:solidFill>
                  <a:srgbClr val="2B03F5"/>
                </a:solidFill>
                <a:latin typeface="Times New Roman" pitchFamily="18" charset="0"/>
                <a:cs typeface="Times New Roman" pitchFamily="18" charset="0"/>
              </a:rPr>
              <a:t>развитии</a:t>
            </a:r>
          </a:p>
          <a:p>
            <a:pPr algn="ctr">
              <a:spcBef>
                <a:spcPct val="2000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071546"/>
            <a:ext cx="3278664" cy="2444753"/>
          </a:xfrm>
          <a:prstGeom prst="rect">
            <a:avLst/>
          </a:prstGeom>
          <a:noFill/>
          <a:ln w="76200" cmpd="tri">
            <a:solidFill>
              <a:srgbClr val="002060"/>
            </a:solidFill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 rot="16200000" flipV="1">
            <a:off x="4107655" y="4107660"/>
            <a:ext cx="785819" cy="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786050" y="3643314"/>
            <a:ext cx="428628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000760" y="3643314"/>
            <a:ext cx="428628" cy="35719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1613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Межпредметная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интеграция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500166" y="714356"/>
            <a:ext cx="6357982" cy="5357850"/>
          </a:xfrm>
          <a:prstGeom prst="star5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1214446" cy="5000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2786058"/>
            <a:ext cx="1428760" cy="5000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857364"/>
            <a:ext cx="714380" cy="5000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9443338">
            <a:off x="3058240" y="4715589"/>
            <a:ext cx="1528343" cy="5000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93231">
            <a:off x="5279544" y="4706670"/>
            <a:ext cx="857256" cy="50006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МХК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68" y="2786058"/>
            <a:ext cx="2143140" cy="1643074"/>
          </a:xfrm>
          <a:prstGeom prst="ellipse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_74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86446" y="785794"/>
            <a:ext cx="2931655" cy="1731218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_744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785794"/>
            <a:ext cx="3071834" cy="1711443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IMG_744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36313" y="3714753"/>
            <a:ext cx="2621175" cy="154950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IMG_744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429388" y="3714753"/>
            <a:ext cx="2500330" cy="1470782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4286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96" y="1285860"/>
            <a:ext cx="3996109" cy="1143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Пластическое интонирование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357686" y="2643182"/>
            <a:ext cx="4051805" cy="1143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Импровизация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28662" y="4357694"/>
            <a:ext cx="3995529" cy="114300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Драматизация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>
            <a:stCxn id="3" idx="6"/>
          </p:cNvCxnSpPr>
          <p:nvPr/>
        </p:nvCxnSpPr>
        <p:spPr>
          <a:xfrm flipV="1">
            <a:off x="4424705" y="714356"/>
            <a:ext cx="1588" cy="11430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4424705" y="714356"/>
            <a:ext cx="317938" cy="748862"/>
          </a:xfrm>
          <a:custGeom>
            <a:avLst/>
            <a:gdLst>
              <a:gd name="connsiteX0" fmla="*/ 0 w 317938"/>
              <a:gd name="connsiteY0" fmla="*/ 0 h 748862"/>
              <a:gd name="connsiteX1" fmla="*/ 299545 w 317938"/>
              <a:gd name="connsiteY1" fmla="*/ 457200 h 748862"/>
              <a:gd name="connsiteX2" fmla="*/ 110359 w 317938"/>
              <a:gd name="connsiteY2" fmla="*/ 677917 h 748862"/>
              <a:gd name="connsiteX3" fmla="*/ 141890 w 317938"/>
              <a:gd name="connsiteY3" fmla="*/ 740979 h 748862"/>
              <a:gd name="connsiteX4" fmla="*/ 110359 w 317938"/>
              <a:gd name="connsiteY4" fmla="*/ 725214 h 7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38" h="748862">
                <a:moveTo>
                  <a:pt x="0" y="0"/>
                </a:moveTo>
                <a:cubicBezTo>
                  <a:pt x="140576" y="172107"/>
                  <a:pt x="281152" y="344214"/>
                  <a:pt x="299545" y="457200"/>
                </a:cubicBezTo>
                <a:cubicBezTo>
                  <a:pt x="317938" y="570186"/>
                  <a:pt x="136635" y="630621"/>
                  <a:pt x="110359" y="677917"/>
                </a:cubicBezTo>
                <a:cubicBezTo>
                  <a:pt x="84083" y="725213"/>
                  <a:pt x="141890" y="733096"/>
                  <a:pt x="141890" y="740979"/>
                </a:cubicBezTo>
                <a:cubicBezTo>
                  <a:pt x="141890" y="748862"/>
                  <a:pt x="126124" y="737038"/>
                  <a:pt x="110359" y="725214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8429652" y="2071678"/>
            <a:ext cx="1588" cy="11430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8429652" y="2071678"/>
            <a:ext cx="317938" cy="748862"/>
          </a:xfrm>
          <a:custGeom>
            <a:avLst/>
            <a:gdLst>
              <a:gd name="connsiteX0" fmla="*/ 0 w 317938"/>
              <a:gd name="connsiteY0" fmla="*/ 0 h 748862"/>
              <a:gd name="connsiteX1" fmla="*/ 299545 w 317938"/>
              <a:gd name="connsiteY1" fmla="*/ 457200 h 748862"/>
              <a:gd name="connsiteX2" fmla="*/ 110359 w 317938"/>
              <a:gd name="connsiteY2" fmla="*/ 677917 h 748862"/>
              <a:gd name="connsiteX3" fmla="*/ 141890 w 317938"/>
              <a:gd name="connsiteY3" fmla="*/ 740979 h 748862"/>
              <a:gd name="connsiteX4" fmla="*/ 110359 w 317938"/>
              <a:gd name="connsiteY4" fmla="*/ 725214 h 7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38" h="748862">
                <a:moveTo>
                  <a:pt x="0" y="0"/>
                </a:moveTo>
                <a:cubicBezTo>
                  <a:pt x="140576" y="172107"/>
                  <a:pt x="281152" y="344214"/>
                  <a:pt x="299545" y="457200"/>
                </a:cubicBezTo>
                <a:cubicBezTo>
                  <a:pt x="317938" y="570186"/>
                  <a:pt x="136635" y="630621"/>
                  <a:pt x="110359" y="677917"/>
                </a:cubicBezTo>
                <a:cubicBezTo>
                  <a:pt x="84083" y="725213"/>
                  <a:pt x="141890" y="733096"/>
                  <a:pt x="141890" y="740979"/>
                </a:cubicBezTo>
                <a:cubicBezTo>
                  <a:pt x="141890" y="748862"/>
                  <a:pt x="126124" y="737038"/>
                  <a:pt x="110359" y="725214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29190" y="3786190"/>
            <a:ext cx="1588" cy="114300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олилиния 14"/>
          <p:cNvSpPr/>
          <p:nvPr/>
        </p:nvSpPr>
        <p:spPr>
          <a:xfrm>
            <a:off x="4929190" y="3786190"/>
            <a:ext cx="317938" cy="748862"/>
          </a:xfrm>
          <a:custGeom>
            <a:avLst/>
            <a:gdLst>
              <a:gd name="connsiteX0" fmla="*/ 0 w 317938"/>
              <a:gd name="connsiteY0" fmla="*/ 0 h 748862"/>
              <a:gd name="connsiteX1" fmla="*/ 299545 w 317938"/>
              <a:gd name="connsiteY1" fmla="*/ 457200 h 748862"/>
              <a:gd name="connsiteX2" fmla="*/ 110359 w 317938"/>
              <a:gd name="connsiteY2" fmla="*/ 677917 h 748862"/>
              <a:gd name="connsiteX3" fmla="*/ 141890 w 317938"/>
              <a:gd name="connsiteY3" fmla="*/ 740979 h 748862"/>
              <a:gd name="connsiteX4" fmla="*/ 110359 w 317938"/>
              <a:gd name="connsiteY4" fmla="*/ 725214 h 74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938" h="748862">
                <a:moveTo>
                  <a:pt x="0" y="0"/>
                </a:moveTo>
                <a:cubicBezTo>
                  <a:pt x="140576" y="172107"/>
                  <a:pt x="281152" y="344214"/>
                  <a:pt x="299545" y="457200"/>
                </a:cubicBezTo>
                <a:cubicBezTo>
                  <a:pt x="317938" y="570186"/>
                  <a:pt x="136635" y="630621"/>
                  <a:pt x="110359" y="677917"/>
                </a:cubicBezTo>
                <a:cubicBezTo>
                  <a:pt x="84083" y="725213"/>
                  <a:pt x="141890" y="733096"/>
                  <a:pt x="141890" y="740979"/>
                </a:cubicBezTo>
                <a:cubicBezTo>
                  <a:pt x="141890" y="748862"/>
                  <a:pt x="126124" y="737038"/>
                  <a:pt x="110359" y="725214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IMG_74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628" y="785794"/>
            <a:ext cx="3071834" cy="147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740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472" y="2571744"/>
            <a:ext cx="2975055" cy="1619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739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00694" y="4000504"/>
            <a:ext cx="3000364" cy="1817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786050" y="928670"/>
            <a:ext cx="3491880" cy="715089"/>
          </a:xfrm>
          <a:prstGeom prst="wedgeRoundRectCallout">
            <a:avLst>
              <a:gd name="adj1" fmla="val 2478"/>
              <a:gd name="adj2" fmla="val 18247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  <a:latin typeface="Georgia" pitchFamily="18" charset="0"/>
              </a:rPr>
              <a:t> Здоровьесберегающие технологии</a:t>
            </a:r>
            <a:endParaRPr lang="ru-RU" b="1" dirty="0">
              <a:solidFill>
                <a:srgbClr val="A50021"/>
              </a:solidFill>
              <a:latin typeface="Georgia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2071678"/>
            <a:ext cx="2428892" cy="1328023"/>
          </a:xfrm>
          <a:prstGeom prst="wedgeRoundRectCallout">
            <a:avLst>
              <a:gd name="adj1" fmla="val 54822"/>
              <a:gd name="adj2" fmla="val 7431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Применение ИКТ на уроках музыки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14942" y="4429132"/>
            <a:ext cx="2195736" cy="1021556"/>
          </a:xfrm>
          <a:prstGeom prst="wedgeRoundRectCallout">
            <a:avLst>
              <a:gd name="adj1" fmla="val -49391"/>
              <a:gd name="adj2" fmla="val -9191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Технология проектов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928926" y="2714620"/>
            <a:ext cx="3312368" cy="1191816"/>
          </a:xfrm>
          <a:prstGeom prst="roundRect">
            <a:avLst/>
          </a:prstGeom>
          <a:solidFill>
            <a:srgbClr val="2962A7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Образовательные технологии,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  <a:cs typeface="Arial" pitchFamily="34" charset="0"/>
              </a:rPr>
              <a:t> применяемые на уроках музыки, искусства, МХК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00166" y="4429132"/>
            <a:ext cx="2376264" cy="1021556"/>
          </a:xfrm>
          <a:prstGeom prst="wedgeRoundRectCallout">
            <a:avLst>
              <a:gd name="adj1" fmla="val 44883"/>
              <a:gd name="adj2" fmla="val -9154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Личностно-ориентирован-ные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технологии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500826" y="2071678"/>
            <a:ext cx="2412776" cy="1328023"/>
          </a:xfrm>
          <a:prstGeom prst="wedgeRoundRectCallout">
            <a:avLst>
              <a:gd name="adj1" fmla="val -54842"/>
              <a:gd name="adj2" fmla="val 65136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Технология продуктивно-творческой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0"/>
            <a:ext cx="6391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380</Words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Windows User</cp:lastModifiedBy>
  <cp:revision>33</cp:revision>
  <dcterms:created xsi:type="dcterms:W3CDTF">2015-04-09T11:21:11Z</dcterms:created>
  <dcterms:modified xsi:type="dcterms:W3CDTF">2015-04-10T13:33:31Z</dcterms:modified>
</cp:coreProperties>
</file>