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school-collection.edu.ru/dlrstore/4fa4f345-7d58-41bc-a2bc-5bb5b5a10679/index_listing.html" TargetMode="External"/><Relationship Id="rId2" Type="http://schemas.openxmlformats.org/officeDocument/2006/relationships/hyperlink" Target="http://puzzlecup.com/?guess=15BA7A58B9F096D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0538" y="764704"/>
            <a:ext cx="4716016" cy="20162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(презентация урока)</a:t>
            </a:r>
            <a:endParaRPr lang="ru-RU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861048"/>
            <a:ext cx="3672408" cy="299695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Составители: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Литвиненко С.В.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Жукова Л.Г.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Очак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А.Л.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Program Files\iWBoard\БИБЛИОТЕКА\КНИГИ\19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2592288" cy="210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iWBoard\БИБЛИОТЕКА\БИЗНЕС\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6632"/>
            <a:ext cx="3567578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http://live.bibnout.ru/wp-content/uploads/2012/02/FG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0"/>
            <a:ext cx="4932040" cy="3861048"/>
          </a:xfrm>
          <a:prstGeom prst="rect">
            <a:avLst/>
          </a:prstGeom>
          <a:noFill/>
        </p:spPr>
      </p:pic>
      <p:pic>
        <p:nvPicPr>
          <p:cNvPr id="11268" name="Picture 4" descr="http://edu.mari.ru/mouo-volzhskij/sh3/DocLib/%D0%9D%D0%BE%D0%B2%D0%BE%D1%81%D1%82%D0%BD%D1%8B%D0%B5%20%D1%84%D0%BE%D1%82%D0%BE/standart_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708920"/>
            <a:ext cx="3686175" cy="41490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2945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168642" cy="864096"/>
          </a:xfrm>
        </p:spPr>
        <p:txBody>
          <a:bodyPr/>
          <a:lstStyle/>
          <a:p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Использование ЭОР</a:t>
            </a:r>
            <a:endParaRPr lang="ru-RU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http://puzzlecup.com/?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guess=15BA7A58B9F096DA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(Кроссворд «Лексика»)</a:t>
            </a:r>
          </a:p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files.school-collection.edu.ru/dlrstore/4fa4f345-7d58-41bc-a2bc-5bb5b5a10679/index_listing.html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 (Электронное задание Синонимы)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Уроки Кирилла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Мефодия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флеш-таблица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61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b="1" dirty="0"/>
              <a:t>	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136904" cy="6021288"/>
          </a:xfrm>
        </p:spPr>
        <p:txBody>
          <a:bodyPr/>
          <a:lstStyle/>
          <a:p>
            <a:pPr marL="68580" indent="0">
              <a:buNone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Сформировать представление о синонимах, контекстных синонимах, синонимическом ряде, градации; уметь находить синонимы в тексте; </a:t>
            </a:r>
            <a:endParaRPr lang="ru-RU" b="1" dirty="0" smtClean="0"/>
          </a:p>
          <a:p>
            <a:r>
              <a:rPr lang="ru-RU" b="1" dirty="0" smtClean="0"/>
              <a:t>определять роль синонимов в устной и письменной речи; устанавливать смысловые и стилистические различия синонимов; </a:t>
            </a:r>
            <a:endParaRPr lang="ru-RU" b="1" dirty="0" smtClean="0"/>
          </a:p>
          <a:p>
            <a:r>
              <a:rPr lang="ru-RU" b="1" dirty="0" smtClean="0"/>
              <a:t>строить синонимические ряды,  подбирать синонимы к исходному слову (в том числе многозначному), использовать синонимы в собственной речи;</a:t>
            </a:r>
          </a:p>
          <a:p>
            <a:r>
              <a:rPr lang="ru-RU" b="1" dirty="0" smtClean="0"/>
              <a:t> формировать орфографические и пунктуационные навыки.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35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5272"/>
            <a:ext cx="8568952" cy="65527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Развивающая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Развивать </a:t>
            </a:r>
            <a:r>
              <a:rPr lang="ru-RU" b="1" dirty="0" smtClean="0"/>
              <a:t>информационную компетенцию: навыки работы с различными источниками информации (научный , художественный текст, словарная статья, монологическая речь учителя, учащихся, окружающий мир).</a:t>
            </a:r>
          </a:p>
          <a:p>
            <a:r>
              <a:rPr lang="ru-RU" b="1" dirty="0" smtClean="0"/>
              <a:t>Развивать </a:t>
            </a:r>
            <a:r>
              <a:rPr lang="ru-RU" b="1" dirty="0" smtClean="0"/>
              <a:t>предметную компетенцию: навыки выразительного чтения, устной и письменной монологической речи, навык нахождения синонимов.</a:t>
            </a:r>
          </a:p>
          <a:p>
            <a:r>
              <a:rPr lang="ru-RU" b="1" dirty="0" smtClean="0"/>
              <a:t>Развивать </a:t>
            </a:r>
            <a:r>
              <a:rPr lang="ru-RU" b="1" dirty="0" smtClean="0"/>
              <a:t>коммуникативную компетенцию: навыки группового взаимодействия.</a:t>
            </a:r>
          </a:p>
          <a:p>
            <a:r>
              <a:rPr lang="ru-RU" b="1" dirty="0" smtClean="0"/>
              <a:t>Развивать </a:t>
            </a:r>
            <a:r>
              <a:rPr lang="ru-RU" b="1" dirty="0" err="1" smtClean="0"/>
              <a:t>учебно</a:t>
            </a:r>
            <a:r>
              <a:rPr lang="ru-RU" b="1" dirty="0" smtClean="0"/>
              <a:t> – познавательные компетенции: исследовательские навыки познания, умение действовать самостоятельно, добывание знаний непосредственно из реальности</a:t>
            </a:r>
          </a:p>
          <a:p>
            <a:r>
              <a:rPr lang="ru-RU" b="1" dirty="0" smtClean="0"/>
              <a:t>Развивать </a:t>
            </a:r>
            <a:r>
              <a:rPr lang="ru-RU" b="1" dirty="0" smtClean="0"/>
              <a:t>творческие способности учащихся</a:t>
            </a:r>
            <a:r>
              <a:rPr lang="ru-RU" dirty="0" smtClean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76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04664"/>
            <a:ext cx="8064896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Воспитательная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ru-RU" sz="2800" dirty="0" smtClean="0"/>
              <a:t>. </a:t>
            </a:r>
            <a:r>
              <a:rPr lang="ru-RU" sz="2800" b="1" dirty="0" smtClean="0"/>
              <a:t>формировать </a:t>
            </a:r>
            <a:r>
              <a:rPr lang="ru-RU" sz="2800" b="1" dirty="0" err="1" smtClean="0"/>
              <a:t>социокультурную</a:t>
            </a:r>
            <a:r>
              <a:rPr lang="ru-RU" sz="2800" b="1" dirty="0" smtClean="0"/>
              <a:t> компетентность: бережное отношение к родному русскому языку, стремление к речевому самосовершенствованию.</a:t>
            </a:r>
          </a:p>
          <a:p>
            <a:pPr marL="6858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Program Files\iWBoard\БИБЛИОТЕКА\ГЕОГРАФИЯ\КАРТЫ\РОССИЯ\КРАСНОДАРСКИЙ КРАЙ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7386" b="22956"/>
          <a:stretch/>
        </p:blipFill>
        <p:spPr bwMode="auto">
          <a:xfrm>
            <a:off x="395536" y="2708920"/>
            <a:ext cx="2910325" cy="270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Program Files\iWBoard\БИБЛИОТЕКА\ГЕОГРАФИЯ\КАРТЫ\РОССИЯ\КАРТА РОССИИ ФО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14666"/>
            <a:ext cx="4361356" cy="2515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abali.ru/wp-content/uploads/2011/02/flag_krasnodarskogo_kraya-600x39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645024"/>
            <a:ext cx="4716016" cy="2780927"/>
          </a:xfrm>
          <a:prstGeom prst="rect">
            <a:avLst/>
          </a:prstGeom>
          <a:noFill/>
        </p:spPr>
      </p:pic>
      <p:pic>
        <p:nvPicPr>
          <p:cNvPr id="8196" name="Picture 4" descr="http://www.pcparsi.com/uploaded/pc526ae27d4903e64f647e03f6f82a3a6b_hc7xdm31s4l3fzttawp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5188" y="2708920"/>
            <a:ext cx="3608812" cy="22322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86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1588357"/>
              </p:ext>
            </p:extLst>
          </p:nvPr>
        </p:nvGraphicFramePr>
        <p:xfrm>
          <a:off x="467543" y="260647"/>
          <a:ext cx="8208913" cy="6454686"/>
        </p:xfrm>
        <a:graphic>
          <a:graphicData uri="http://schemas.openxmlformats.org/drawingml/2006/table">
            <a:tbl>
              <a:tblPr firstRow="1" firstCol="1" bandRow="1"/>
              <a:tblGrid>
                <a:gridCol w="1728193"/>
                <a:gridCol w="2160240"/>
                <a:gridCol w="2268251"/>
                <a:gridCol w="2052229"/>
              </a:tblGrid>
              <a:tr h="372748">
                <a:tc grid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Формируемые </a:t>
                      </a: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УУД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20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1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устойчивый познавательный интерес к русскому языку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патриотизм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формулировать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собственное мнение,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осуществлять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речевое взаимодействие в разных ситуациях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46050" indent="-1136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общения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работать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группе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владеть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различными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видами </a:t>
                      </a:r>
                      <a:r>
                        <a:rPr lang="ru-RU" sz="18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аудирования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осуществлять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информационную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2395" indent="-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переработку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текста</a:t>
                      </a:r>
                      <a:r>
                        <a:rPr lang="ru-RU" sz="18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(план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схема, таблица)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выразительного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читать, строить устное и письменное высказывание,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проводить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исследовательскую деятельность под руководством учителя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Планирование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самостоятельного выполнения заданий,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темпа работы,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умение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действовать самостоятельно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2051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0240207"/>
              </p:ext>
            </p:extLst>
          </p:nvPr>
        </p:nvGraphicFramePr>
        <p:xfrm>
          <a:off x="467544" y="476672"/>
          <a:ext cx="8208913" cy="6051713"/>
        </p:xfrm>
        <a:graphic>
          <a:graphicData uri="http://schemas.openxmlformats.org/drawingml/2006/table">
            <a:tbl>
              <a:tblPr firstRow="1" firstCol="1" bandRow="1"/>
              <a:tblGrid>
                <a:gridCol w="2883754"/>
                <a:gridCol w="2883754"/>
                <a:gridCol w="2441405"/>
              </a:tblGrid>
              <a:tr h="487687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Планируемые результаты</a:t>
                      </a:r>
                      <a:endParaRPr lang="ru-RU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Предметные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Метапредметные</a:t>
                      </a:r>
                      <a:endParaRPr lang="ru-RU" sz="2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Личностные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21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находить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синонимы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тексте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пределять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их роль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lvl="0"/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подбирать синонимы к исходному слову;</a:t>
                      </a: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решать орфографические, пунктуационные задачи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- проводить </a:t>
                      </a: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наблюдение под руководством учителя;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осуществлять </a:t>
                      </a: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поиск информации с использованием различных ресурсов 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cs typeface="Times New Roman"/>
                        </a:rPr>
                        <a:t>- давать </a:t>
                      </a:r>
                      <a:r>
                        <a:rPr lang="ru-RU" sz="2000" dirty="0">
                          <a:effectLst/>
                          <a:latin typeface="Times New Roman"/>
                          <a:cs typeface="Times New Roman"/>
                        </a:rPr>
                        <a:t>определение понятиям;</a:t>
                      </a:r>
                      <a:endParaRPr lang="ru-RU" sz="2000" dirty="0">
                        <a:effectLst/>
                        <a:latin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устанавливать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причинно-следственные связи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формирование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устойчивого познавательного интереса к русскому языку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воспитание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патриотизма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4323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392488" cy="720080"/>
          </a:xfrm>
        </p:spPr>
        <p:txBody>
          <a:bodyPr>
            <a:normAutofit/>
          </a:bodyPr>
          <a:lstStyle/>
          <a:p>
            <a:r>
              <a:rPr lang="ru-RU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Оборудование: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074" name="Picture 2" descr="C:\Program Files\iWBoard\БИБЛИОТЕКА\КОМПЬЮТЕРНАЯ ТЕХНИКА\ПЕРСОНАЛЬНЫЙ КОМПЬЮТЕР\ПЕРСОНАЛЬНЫЙ КОМПЬЮТЕ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29751"/>
            <a:ext cx="3937620" cy="417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6777317" cy="2500865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мультимедийная</a:t>
            </a:r>
            <a:r>
              <a:rPr lang="ru-RU" b="1" dirty="0" smtClean="0"/>
              <a:t> презентация </a:t>
            </a:r>
          </a:p>
          <a:p>
            <a:r>
              <a:rPr lang="ru-RU" b="1" dirty="0" smtClean="0"/>
              <a:t>- ЭОР </a:t>
            </a:r>
          </a:p>
          <a:p>
            <a:r>
              <a:rPr lang="ru-RU" b="1" dirty="0" smtClean="0"/>
              <a:t>- документ-камера</a:t>
            </a:r>
          </a:p>
          <a:p>
            <a:pPr marL="68580" indent="0">
              <a:buNone/>
            </a:pPr>
            <a:r>
              <a:rPr lang="ru-RU" dirty="0"/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Program Files\iWBoard\БИБЛИОТЕКА\КНИГИ\39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20530"/>
            <a:ext cx="3415518" cy="16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013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8840"/>
            <a:ext cx="8229600" cy="309592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5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Синонимы</a:t>
            </a:r>
            <a:r>
              <a:rPr lang="ru-RU" sz="5200" b="1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(гр</a:t>
            </a:r>
            <a:r>
              <a:rPr lang="ru-RU" sz="52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200" b="1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200" b="1" dirty="0" err="1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synonymos</a:t>
            </a:r>
            <a:r>
              <a:rPr lang="ru-RU" sz="5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)– слова, различные по звучанию, но одинаковые или близкие по лексическому </a:t>
            </a:r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значению.</a:t>
            </a:r>
          </a:p>
          <a:p>
            <a:pPr algn="just"/>
            <a:endParaRPr lang="ru-RU" sz="5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9398" name="WordArt 6"/>
          <p:cNvSpPr>
            <a:spLocks noChangeArrowheads="1" noChangeShapeType="1" noTextEdit="1"/>
          </p:cNvSpPr>
          <p:nvPr/>
        </p:nvSpPr>
        <p:spPr bwMode="auto">
          <a:xfrm>
            <a:off x="683568" y="476672"/>
            <a:ext cx="6767389" cy="158417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6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Царство  синонимов</a:t>
            </a:r>
          </a:p>
        </p:txBody>
      </p:sp>
      <p:pic>
        <p:nvPicPr>
          <p:cNvPr id="4" name="Picture 4" descr="parus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75399" y="4221088"/>
            <a:ext cx="3168601" cy="2441822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93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  <p:bldP spid="593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5112568" cy="6389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и формы работы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7767736" cy="4997152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Эвристическая беседа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Компетентностно-ориентированное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 в парах.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(Работа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текстом научного характера)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группам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игра «Шеренга»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Лексическая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с многозначными словами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Мини-проект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Переводчик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группах и на рабочих листах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Рефлексия (метод незаконченного предложения)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3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</TotalTime>
  <Words>422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Синонимы (презентация урока)</vt:lpstr>
      <vt:lpstr>Цель: </vt:lpstr>
      <vt:lpstr>Слайд 3</vt:lpstr>
      <vt:lpstr>Слайд 4</vt:lpstr>
      <vt:lpstr>Слайд 5</vt:lpstr>
      <vt:lpstr>Слайд 6</vt:lpstr>
      <vt:lpstr>Оборудование: </vt:lpstr>
      <vt:lpstr>Слайд 8</vt:lpstr>
      <vt:lpstr>Методы и формы работы</vt:lpstr>
      <vt:lpstr>Использование ЭОР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Второстепенные члены предложения</dc:title>
  <dc:creator>Santy</dc:creator>
  <cp:lastModifiedBy>1</cp:lastModifiedBy>
  <cp:revision>24</cp:revision>
  <dcterms:created xsi:type="dcterms:W3CDTF">2013-06-30T17:49:56Z</dcterms:created>
  <dcterms:modified xsi:type="dcterms:W3CDTF">2014-06-29T16:21:31Z</dcterms:modified>
</cp:coreProperties>
</file>