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69" r:id="rId3"/>
    <p:sldId id="260" r:id="rId4"/>
    <p:sldId id="283" r:id="rId5"/>
    <p:sldId id="280" r:id="rId6"/>
    <p:sldId id="281" r:id="rId7"/>
    <p:sldId id="285" r:id="rId8"/>
    <p:sldId id="286" r:id="rId9"/>
    <p:sldId id="290" r:id="rId10"/>
    <p:sldId id="264" r:id="rId11"/>
    <p:sldId id="287" r:id="rId12"/>
    <p:sldId id="288" r:id="rId13"/>
    <p:sldId id="263" r:id="rId14"/>
    <p:sldId id="266" r:id="rId15"/>
    <p:sldId id="292" r:id="rId16"/>
    <p:sldId id="297" r:id="rId17"/>
    <p:sldId id="293" r:id="rId18"/>
    <p:sldId id="294" r:id="rId19"/>
    <p:sldId id="295" r:id="rId20"/>
    <p:sldId id="296" r:id="rId21"/>
    <p:sldId id="273" r:id="rId22"/>
    <p:sldId id="279" r:id="rId23"/>
    <p:sldId id="291" r:id="rId24"/>
    <p:sldId id="278" r:id="rId25"/>
    <p:sldId id="277" r:id="rId26"/>
  </p:sldIdLst>
  <p:sldSz cx="6858000" cy="9144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71" autoAdjust="0"/>
  </p:normalViewPr>
  <p:slideViewPr>
    <p:cSldViewPr>
      <p:cViewPr>
        <p:scale>
          <a:sx n="87" d="100"/>
          <a:sy n="87" d="100"/>
        </p:scale>
        <p:origin x="-1284" y="35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C90A1-8857-479C-8654-AC5964021096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AA39C7-8A83-4ABB-A234-58DD20E89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</a:t>
            </a:r>
            <a:r>
              <a:rPr lang="ru-RU" baseline="0" dirty="0" smtClean="0"/>
              <a:t> Делюсь методическими разработками на своих сайтах </a:t>
            </a:r>
            <a:r>
              <a:rPr lang="en-US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http://nsportal.ru/bbabka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A39C7-8A83-4ABB-A234-58DD20E89E9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НАГРАДЫ</a:t>
            </a:r>
            <a:r>
              <a:rPr lang="ru-RU" baseline="0" dirty="0" smtClean="0"/>
              <a:t> И ГРАММОТЫ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A39C7-8A83-4ABB-A234-58DD20E89E9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ДИПЛОМЫ И СЕРТИФИКАТЫ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A39C7-8A83-4ABB-A234-58DD20E89E9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Конкурс «Подарок для папы»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A39C7-8A83-4ABB-A234-58DD20E89E95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FADEC-A905-4540-B1BE-42AC9D76E70D}" type="datetimeFigureOut">
              <a:rPr lang="ru-RU"/>
              <a:pPr>
                <a:defRPr/>
              </a:pPr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9B4A3-847F-48E1-988E-E0723980DC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707A9-3DF3-4DA6-A9B6-FE47AB12A3FD}" type="datetimeFigureOut">
              <a:rPr lang="ru-RU"/>
              <a:pPr>
                <a:defRPr/>
              </a:pPr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B6A68-30CC-4930-8B1C-BD8D3DFB47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9642C-B978-49AB-A4DD-E115BCFC29BC}" type="datetimeFigureOut">
              <a:rPr lang="ru-RU"/>
              <a:pPr>
                <a:defRPr/>
              </a:pPr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E314F-887A-417B-8294-B4A825B3AE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F8025-ADD1-466E-8914-F0EB69FB4BA5}" type="datetimeFigureOut">
              <a:rPr lang="ru-RU"/>
              <a:pPr>
                <a:defRPr/>
              </a:pPr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2811B-6E36-408F-AF3E-F1B88C3961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4080B-8391-4815-A7EC-D46B25D8D89A}" type="datetimeFigureOut">
              <a:rPr lang="ru-RU"/>
              <a:pPr>
                <a:defRPr/>
              </a:pPr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7F234-625C-4EBB-A963-A0C7B6E168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69D9C-880D-4A3D-BE90-912EA411CBFC}" type="datetimeFigureOut">
              <a:rPr lang="ru-RU"/>
              <a:pPr>
                <a:defRPr/>
              </a:pPr>
              <a:t>07.04.2015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D777A-8150-45ED-89D0-42DE62231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E8462-B088-4BCC-BFFC-6E9E69CC6CF8}" type="datetimeFigureOut">
              <a:rPr lang="ru-RU"/>
              <a:pPr>
                <a:defRPr/>
              </a:pPr>
              <a:t>07.04.2015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D8386-E01D-40DB-8AEF-9D5432A0C9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74D85-6FF0-4472-A1E7-C9E3D1844154}" type="datetimeFigureOut">
              <a:rPr lang="ru-RU"/>
              <a:pPr>
                <a:defRPr/>
              </a:pPr>
              <a:t>07.04.2015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D8433-16DB-4D28-B75F-BD3B825623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90AA1-D566-4DE0-BD57-CACCEE08ED94}" type="datetimeFigureOut">
              <a:rPr lang="ru-RU"/>
              <a:pPr>
                <a:defRPr/>
              </a:pPr>
              <a:t>07.04.2015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96201-1DB4-4D86-879B-80D35B1117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91FA0-6A56-44D1-88D9-6C7605F0F32D}" type="datetimeFigureOut">
              <a:rPr lang="ru-RU"/>
              <a:pPr>
                <a:defRPr/>
              </a:pPr>
              <a:t>07.04.2015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76678-280D-4AB4-A621-3CF5A82338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601C0-E603-41FF-8B19-FF67E364242A}" type="datetimeFigureOut">
              <a:rPr lang="ru-RU"/>
              <a:pPr>
                <a:defRPr/>
              </a:pPr>
              <a:t>07.04.2015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FEC41-1B7E-426A-8AE1-D10C4D3BB0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1FDADE-B040-43D8-A2A6-83D4CBA7B78E}" type="datetimeFigureOut">
              <a:rPr lang="ru-RU"/>
              <a:pPr>
                <a:defRPr/>
              </a:pPr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8848CC-832B-4774-9C38-80BD53DEFE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nsportal.ru/" TargetMode="External"/><Relationship Id="rId3" Type="http://schemas.openxmlformats.org/officeDocument/2006/relationships/hyperlink" Target="http://matveyrybka.ucoz.ru/" TargetMode="External"/><Relationship Id="rId7" Type="http://schemas.openxmlformats.org/officeDocument/2006/relationships/hyperlink" Target="http://www.tvoyrebenok.ru/index.s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olnet.ee/contests/index.php" TargetMode="External"/><Relationship Id="rId5" Type="http://schemas.openxmlformats.org/officeDocument/2006/relationships/hyperlink" Target="http://www.o-detstve.ru/forteachers.html" TargetMode="External"/><Relationship Id="rId10" Type="http://schemas.openxmlformats.org/officeDocument/2006/relationships/hyperlink" Target="http://lutiksol.narod.ru/" TargetMode="External"/><Relationship Id="rId4" Type="http://schemas.openxmlformats.org/officeDocument/2006/relationships/hyperlink" Target="http://detsad-kitty.ru/" TargetMode="External"/><Relationship Id="rId9" Type="http://schemas.openxmlformats.org/officeDocument/2006/relationships/hyperlink" Target="http://www.maam.ru/detskijsa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maam.ru/users/bbabka" TargetMode="External"/><Relationship Id="rId4" Type="http://schemas.openxmlformats.org/officeDocument/2006/relationships/hyperlink" Target="http://nsportal.ru/bbabka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0" descr="C:\Users\Svetlana\Desktop\портфолио воспитателя3\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80963" y="-360363"/>
            <a:ext cx="7019926" cy="9864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ле 3"/>
          <p:cNvSpPr txBox="1"/>
          <p:nvPr/>
        </p:nvSpPr>
        <p:spPr>
          <a:xfrm>
            <a:off x="327698" y="5143504"/>
            <a:ext cx="6530302" cy="289720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4800" b="1" spc="50" dirty="0" err="1" smtClean="0">
                <a:solidFill>
                  <a:schemeClr val="accent4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Косяченко</a:t>
            </a:r>
            <a:r>
              <a:rPr lang="ru-RU" sz="4800" b="1" spc="50" dirty="0" smtClean="0">
                <a:solidFill>
                  <a:schemeClr val="accent4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</a:t>
            </a:r>
            <a:endParaRPr lang="ru-RU" sz="1100" dirty="0">
              <a:solidFill>
                <a:schemeClr val="accent4"/>
              </a:solidFill>
              <a:latin typeface="Calibri"/>
              <a:ea typeface="Calibri"/>
              <a:cs typeface="Times New Roman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4800" b="1" spc="50" dirty="0" smtClean="0">
                <a:solidFill>
                  <a:schemeClr val="accent4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Галины </a:t>
            </a: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4800" b="1" spc="50" dirty="0" smtClean="0">
                <a:solidFill>
                  <a:schemeClr val="accent4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Ивановны </a:t>
            </a:r>
            <a:endParaRPr lang="ru-RU" sz="1100" dirty="0">
              <a:solidFill>
                <a:schemeClr val="accent4"/>
              </a:solidFill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5" descr="C:\Users\Svetlana\Desktop\портфолио воспитателя3\чистый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76200" y="-387350"/>
            <a:ext cx="7010400" cy="991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ле 27"/>
          <p:cNvSpPr txBox="1">
            <a:spLocks noChangeArrowheads="1"/>
          </p:cNvSpPr>
          <p:nvPr/>
        </p:nvSpPr>
        <p:spPr bwMode="auto">
          <a:xfrm>
            <a:off x="642918" y="0"/>
            <a:ext cx="5857916" cy="266530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upright="1"/>
          <a:lstStyle/>
          <a:p>
            <a:pPr marL="457200"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3600" b="1" dirty="0">
                <a:ln w="24498" cap="flat" cmpd="dbl" algn="ctr">
                  <a:solidFill>
                    <a:srgbClr val="D02E29"/>
                  </a:solidFill>
                  <a:prstDash val="solid"/>
                  <a:miter lim="0"/>
                </a:ln>
                <a:solidFill>
                  <a:schemeClr val="accent4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Использование ИКТ  в образовательном процессе:</a:t>
            </a:r>
            <a:endParaRPr lang="ru-RU" sz="1100" dirty="0">
              <a:solidFill>
                <a:schemeClr val="accent4"/>
              </a:solidFill>
              <a:latin typeface="Calibri"/>
              <a:ea typeface="Calibri"/>
              <a:cs typeface="Times New Roman"/>
            </a:endParaRPr>
          </a:p>
          <a:p>
            <a:pPr marL="457200" algn="ctr" fontAlgn="auto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000" b="1" dirty="0">
                <a:solidFill>
                  <a:srgbClr val="FF3300"/>
                </a:solidFill>
                <a:latin typeface="Calibri"/>
                <a:ea typeface="Calibri"/>
                <a:cs typeface="Times New Roman"/>
              </a:rPr>
              <a:t>Список используемых Интернет- ресурсов: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marL="457200" fontAlgn="auto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 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marL="457200" fontAlgn="auto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800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 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1100" dirty="0">
                <a:latin typeface="Calibri"/>
                <a:ea typeface="Calibri"/>
                <a:cs typeface="Times New Roman"/>
              </a:rPr>
              <a:t> 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88913" y="2814638"/>
          <a:ext cx="6426715" cy="53415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609"/>
                <a:gridCol w="3122681"/>
                <a:gridCol w="2929425"/>
              </a:tblGrid>
              <a:tr h="558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№ 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Название сайта 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Адрес 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84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1. 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Матвейка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u="sng" dirty="0">
                          <a:effectLst/>
                          <a:hlinkClick r:id="rId3"/>
                        </a:rPr>
                        <a:t>http://matveyrybka.ucoz.ru/</a:t>
                      </a:r>
                      <a:r>
                        <a:rPr lang="ru-RU" sz="1900" u="sng" dirty="0">
                          <a:effectLst/>
                          <a:hlinkClick r:id="rId4"/>
                        </a:rPr>
                        <a:t> 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484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2. 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Для педагогов 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u="sng" dirty="0">
                          <a:effectLst/>
                          <a:hlinkClick r:id="rId5"/>
                        </a:rPr>
                        <a:t>http</a:t>
                      </a:r>
                      <a:r>
                        <a:rPr lang="ru-RU" sz="1900" u="sng" dirty="0">
                          <a:effectLst/>
                          <a:hlinkClick r:id="rId5"/>
                        </a:rPr>
                        <a:t>://</a:t>
                      </a:r>
                      <a:r>
                        <a:rPr lang="en-US" sz="1900" u="sng" dirty="0">
                          <a:effectLst/>
                          <a:hlinkClick r:id="rId5"/>
                        </a:rPr>
                        <a:t>www</a:t>
                      </a:r>
                      <a:r>
                        <a:rPr lang="ru-RU" sz="1900" u="sng" dirty="0">
                          <a:effectLst/>
                          <a:hlinkClick r:id="rId5"/>
                        </a:rPr>
                        <a:t>.</a:t>
                      </a:r>
                      <a:r>
                        <a:rPr lang="en-US" sz="1900" u="sng" dirty="0">
                          <a:effectLst/>
                          <a:hlinkClick r:id="rId5"/>
                        </a:rPr>
                        <a:t>o</a:t>
                      </a:r>
                      <a:r>
                        <a:rPr lang="ru-RU" sz="1900" u="sng" dirty="0">
                          <a:effectLst/>
                          <a:hlinkClick r:id="rId5"/>
                        </a:rPr>
                        <a:t>-</a:t>
                      </a:r>
                      <a:r>
                        <a:rPr lang="en-US" sz="1900" u="sng" dirty="0" err="1">
                          <a:effectLst/>
                          <a:hlinkClick r:id="rId5"/>
                        </a:rPr>
                        <a:t>detstve</a:t>
                      </a:r>
                      <a:r>
                        <a:rPr lang="ru-RU" sz="1900" u="sng" dirty="0">
                          <a:effectLst/>
                          <a:hlinkClick r:id="rId5"/>
                        </a:rPr>
                        <a:t>.</a:t>
                      </a:r>
                      <a:r>
                        <a:rPr lang="en-US" sz="1900" u="sng" dirty="0" err="1">
                          <a:effectLst/>
                          <a:hlinkClick r:id="rId5"/>
                        </a:rPr>
                        <a:t>ru</a:t>
                      </a:r>
                      <a:r>
                        <a:rPr lang="ru-RU" sz="1900" u="sng" dirty="0">
                          <a:effectLst/>
                          <a:hlinkClick r:id="rId5"/>
                        </a:rPr>
                        <a:t>/</a:t>
                      </a:r>
                      <a:r>
                        <a:rPr lang="en-US" sz="1900" u="sng" dirty="0" err="1">
                          <a:effectLst/>
                          <a:hlinkClick r:id="rId5"/>
                        </a:rPr>
                        <a:t>forteachers</a:t>
                      </a:r>
                      <a:r>
                        <a:rPr lang="ru-RU" sz="1900" u="sng" dirty="0">
                          <a:effectLst/>
                          <a:hlinkClick r:id="rId5"/>
                        </a:rPr>
                        <a:t>.</a:t>
                      </a:r>
                      <a:r>
                        <a:rPr lang="en-US" sz="1900" u="sng" dirty="0">
                          <a:effectLst/>
                          <a:hlinkClick r:id="rId5"/>
                        </a:rPr>
                        <a:t>html</a:t>
                      </a:r>
                      <a:r>
                        <a:rPr lang="ru-RU" sz="1900" u="sng" dirty="0">
                          <a:effectLst/>
                          <a:hlinkClick r:id="rId4"/>
                        </a:rPr>
                        <a:t> 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484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3. 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Портал Солнышко 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u="sng" dirty="0">
                          <a:effectLst/>
                          <a:hlinkClick r:id="rId6"/>
                        </a:rPr>
                        <a:t>http</a:t>
                      </a:r>
                      <a:r>
                        <a:rPr lang="ru-RU" sz="1900" u="sng" dirty="0">
                          <a:effectLst/>
                          <a:hlinkClick r:id="rId6"/>
                        </a:rPr>
                        <a:t>://</a:t>
                      </a:r>
                      <a:r>
                        <a:rPr lang="en-US" sz="1900" u="sng" dirty="0">
                          <a:effectLst/>
                          <a:hlinkClick r:id="rId6"/>
                        </a:rPr>
                        <a:t>www</a:t>
                      </a:r>
                      <a:r>
                        <a:rPr lang="ru-RU" sz="1900" u="sng" dirty="0">
                          <a:effectLst/>
                          <a:hlinkClick r:id="rId6"/>
                        </a:rPr>
                        <a:t>.</a:t>
                      </a:r>
                      <a:r>
                        <a:rPr lang="en-US" sz="1900" u="sng" dirty="0" err="1">
                          <a:effectLst/>
                          <a:hlinkClick r:id="rId6"/>
                        </a:rPr>
                        <a:t>solnet</a:t>
                      </a:r>
                      <a:r>
                        <a:rPr lang="ru-RU" sz="1900" u="sng" dirty="0">
                          <a:effectLst/>
                          <a:hlinkClick r:id="rId6"/>
                        </a:rPr>
                        <a:t>.</a:t>
                      </a:r>
                      <a:r>
                        <a:rPr lang="en-US" sz="1900" u="sng" dirty="0" err="1">
                          <a:effectLst/>
                          <a:hlinkClick r:id="rId6"/>
                        </a:rPr>
                        <a:t>ee</a:t>
                      </a:r>
                      <a:r>
                        <a:rPr lang="ru-RU" sz="1900" u="sng" dirty="0">
                          <a:effectLst/>
                          <a:hlinkClick r:id="rId6"/>
                        </a:rPr>
                        <a:t>/</a:t>
                      </a:r>
                      <a:r>
                        <a:rPr lang="en-US" sz="1900" u="sng" dirty="0">
                          <a:effectLst/>
                          <a:hlinkClick r:id="rId6"/>
                        </a:rPr>
                        <a:t>contests</a:t>
                      </a:r>
                      <a:r>
                        <a:rPr lang="ru-RU" sz="1900" u="sng" dirty="0">
                          <a:effectLst/>
                          <a:hlinkClick r:id="rId6"/>
                        </a:rPr>
                        <a:t>/</a:t>
                      </a:r>
                      <a:r>
                        <a:rPr lang="en-US" sz="1900" u="sng" dirty="0">
                          <a:effectLst/>
                          <a:hlinkClick r:id="rId6"/>
                        </a:rPr>
                        <a:t>index</a:t>
                      </a:r>
                      <a:r>
                        <a:rPr lang="ru-RU" sz="1900" u="sng" dirty="0">
                          <a:effectLst/>
                          <a:hlinkClick r:id="rId6"/>
                        </a:rPr>
                        <a:t>.</a:t>
                      </a:r>
                      <a:r>
                        <a:rPr lang="en-US" sz="1900" u="sng" dirty="0" err="1">
                          <a:effectLst/>
                          <a:hlinkClick r:id="rId6"/>
                        </a:rPr>
                        <a:t>php</a:t>
                      </a:r>
                      <a:r>
                        <a:rPr lang="en-US" sz="1900" dirty="0">
                          <a:effectLst/>
                        </a:rPr>
                        <a:t> 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484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</a:rPr>
                        <a:t>4.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Твой ребенок 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u="sng" dirty="0">
                          <a:effectLst/>
                          <a:hlinkClick r:id="rId7"/>
                        </a:rPr>
                        <a:t>http</a:t>
                      </a:r>
                      <a:r>
                        <a:rPr lang="ru-RU" sz="1900" u="sng" dirty="0">
                          <a:effectLst/>
                          <a:hlinkClick r:id="rId7"/>
                        </a:rPr>
                        <a:t>://</a:t>
                      </a:r>
                      <a:r>
                        <a:rPr lang="en-US" sz="1900" u="sng" dirty="0">
                          <a:effectLst/>
                          <a:hlinkClick r:id="rId7"/>
                        </a:rPr>
                        <a:t>www</a:t>
                      </a:r>
                      <a:r>
                        <a:rPr lang="ru-RU" sz="1900" u="sng" dirty="0">
                          <a:effectLst/>
                          <a:hlinkClick r:id="rId7"/>
                        </a:rPr>
                        <a:t>.</a:t>
                      </a:r>
                      <a:r>
                        <a:rPr lang="en-US" sz="1900" u="sng" dirty="0" err="1">
                          <a:effectLst/>
                          <a:hlinkClick r:id="rId7"/>
                        </a:rPr>
                        <a:t>tvoyrebenok</a:t>
                      </a:r>
                      <a:r>
                        <a:rPr lang="ru-RU" sz="1900" u="sng" dirty="0">
                          <a:effectLst/>
                          <a:hlinkClick r:id="rId7"/>
                        </a:rPr>
                        <a:t>.</a:t>
                      </a:r>
                      <a:r>
                        <a:rPr lang="en-US" sz="1900" u="sng" dirty="0" err="1">
                          <a:effectLst/>
                          <a:hlinkClick r:id="rId7"/>
                        </a:rPr>
                        <a:t>ru</a:t>
                      </a:r>
                      <a:r>
                        <a:rPr lang="ru-RU" sz="1900" u="sng" dirty="0">
                          <a:effectLst/>
                          <a:hlinkClick r:id="rId7"/>
                        </a:rPr>
                        <a:t>/</a:t>
                      </a:r>
                      <a:r>
                        <a:rPr lang="en-US" sz="1900" u="sng" dirty="0">
                          <a:effectLst/>
                          <a:hlinkClick r:id="rId7"/>
                        </a:rPr>
                        <a:t>index</a:t>
                      </a:r>
                      <a:r>
                        <a:rPr lang="ru-RU" sz="1900" u="sng" dirty="0">
                          <a:effectLst/>
                          <a:hlinkClick r:id="rId7"/>
                        </a:rPr>
                        <a:t>.</a:t>
                      </a:r>
                      <a:r>
                        <a:rPr lang="en-US" sz="1900" u="sng" dirty="0" err="1">
                          <a:effectLst/>
                          <a:hlinkClick r:id="rId7"/>
                        </a:rPr>
                        <a:t>shtml</a:t>
                      </a:r>
                      <a:r>
                        <a:rPr lang="en-US" sz="1900" dirty="0">
                          <a:effectLst/>
                        </a:rPr>
                        <a:t> 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484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5</a:t>
                      </a:r>
                      <a:r>
                        <a:rPr lang="ru-RU" sz="1900" dirty="0" smtClean="0">
                          <a:effectLst/>
                        </a:rPr>
                        <a:t>. 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Социальная сеть </a:t>
                      </a:r>
                      <a:r>
                        <a:rPr lang="ru-RU" sz="19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работкиков</a:t>
                      </a:r>
                      <a:r>
                        <a:rPr lang="ru-RU" sz="1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образования</a:t>
                      </a:r>
                      <a:endParaRPr lang="ru-RU" sz="1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b="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8"/>
                        </a:rPr>
                        <a:t>http://nsportal.ru/</a:t>
                      </a:r>
                      <a:r>
                        <a:rPr lang="en-US" sz="1900" b="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484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6</a:t>
                      </a:r>
                      <a:r>
                        <a:rPr lang="ru-RU" sz="1900" dirty="0" smtClean="0">
                          <a:effectLst/>
                        </a:rPr>
                        <a:t>. 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Маам</a:t>
                      </a:r>
                      <a:endParaRPr lang="ru-RU" sz="1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9"/>
                        </a:rPr>
                        <a:t>http://www.maam.ru/detskijsad</a:t>
                      </a:r>
                      <a:endParaRPr lang="ru-RU" sz="1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484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7</a:t>
                      </a:r>
                      <a:r>
                        <a:rPr lang="ru-RU" sz="1900" dirty="0" smtClean="0">
                          <a:effectLst/>
                        </a:rPr>
                        <a:t>. 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Мультимедиа для дошколят 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u="sng" dirty="0">
                          <a:effectLst/>
                          <a:hlinkClick r:id="rId10"/>
                        </a:rPr>
                        <a:t>http://</a:t>
                      </a:r>
                      <a:r>
                        <a:rPr lang="en-US" sz="1900" u="sng" dirty="0" smtClean="0">
                          <a:effectLst/>
                          <a:hlinkClick r:id="rId10"/>
                        </a:rPr>
                        <a:t>lutiksol.narod.ru</a:t>
                      </a:r>
                      <a:r>
                        <a:rPr lang="en-US" sz="1900" u="sng" dirty="0">
                          <a:effectLst/>
                          <a:hlinkClick r:id="rId10"/>
                        </a:rPr>
                        <a:t>/</a:t>
                      </a:r>
                      <a:r>
                        <a:rPr lang="en-US" sz="1900" dirty="0">
                          <a:effectLst/>
                        </a:rPr>
                        <a:t> 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484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</a:rPr>
                        <a:t>8. 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ДЕТсад 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u="sng" dirty="0">
                          <a:effectLst/>
                          <a:hlinkClick r:id="rId4"/>
                        </a:rPr>
                        <a:t>http://detsad-kitty.ru/</a:t>
                      </a:r>
                      <a:r>
                        <a:rPr lang="en-US" sz="1900" dirty="0">
                          <a:effectLst/>
                        </a:rPr>
                        <a:t> 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4" descr="C:\Users\Svetlana\Desktop\портфолио воспитателя3\чистый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76200" y="-387350"/>
            <a:ext cx="7010400" cy="991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ле 41"/>
          <p:cNvSpPr txBox="1">
            <a:spLocks/>
          </p:cNvSpPr>
          <p:nvPr/>
        </p:nvSpPr>
        <p:spPr>
          <a:xfrm>
            <a:off x="714356" y="214283"/>
            <a:ext cx="5486400" cy="114300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400" b="1" dirty="0" smtClean="0">
                <a:ln w="24498" cap="flat" cmpd="dbl" algn="ctr">
                  <a:solidFill>
                    <a:srgbClr val="D02E29"/>
                  </a:solidFill>
                  <a:prstDash val="solid"/>
                  <a:miter lim="0"/>
                </a:ln>
                <a:solidFill>
                  <a:schemeClr val="accent4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ru-RU" sz="2400" b="1" dirty="0">
                <a:ln w="24498" cap="flat" cmpd="dbl" algn="ctr">
                  <a:solidFill>
                    <a:srgbClr val="D02E29"/>
                  </a:solidFill>
                  <a:prstDash val="solid"/>
                  <a:miter lim="0"/>
                </a:ln>
                <a:solidFill>
                  <a:schemeClr val="accent4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Обобщение и распространение собственного педагогического опыта</a:t>
            </a:r>
            <a:endParaRPr lang="ru-RU" sz="2400" dirty="0">
              <a:solidFill>
                <a:schemeClr val="accent4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57165" y="1553672"/>
            <a:ext cx="6000793" cy="42319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6501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Педсовет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Доклад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Дидактическая игра как средство патриотического воспитания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«Взаимодействие ДОУ с родителями воспитанников в рамках ФГОС».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-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475C7A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Воспитание интереса к нетрадиционному рисованию  детей 6-го года жизни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Консультации: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-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Книги для дошкольников. Что и зачем нужно читать дошкольникам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».</a:t>
            </a:r>
          </a:p>
          <a:p>
            <a:pPr eaLnBrk="0" hangingPunct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-«Игры и игрушки в развитии ребенка старшего дошкольного возраст»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Персональный сайт,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электронное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портфолио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учебно-методический материал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://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nsportal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.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ru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/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bbabka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Персональный сайт,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электронное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портфолио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учебно-методический материал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http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://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maam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.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ru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/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users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/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bbabka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4" descr="C:\Users\Svetlana\Desktop\портфолио воспитателя3\чистый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76200" y="-387350"/>
            <a:ext cx="7010400" cy="991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ле 41"/>
          <p:cNvSpPr txBox="1">
            <a:spLocks/>
          </p:cNvSpPr>
          <p:nvPr/>
        </p:nvSpPr>
        <p:spPr>
          <a:xfrm>
            <a:off x="642918" y="142844"/>
            <a:ext cx="5486400" cy="188552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800" b="1" dirty="0">
                <a:ln w="24498" cap="flat" cmpd="dbl" algn="ctr">
                  <a:solidFill>
                    <a:srgbClr val="D02E29"/>
                  </a:solidFill>
                  <a:prstDash val="solid"/>
                  <a:miter lim="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7. Учебно-материальная база.</a:t>
            </a: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800" b="1" dirty="0">
                <a:ln w="24498" cap="flat" cmpd="dbl" algn="ctr">
                  <a:solidFill>
                    <a:srgbClr val="D02E29"/>
                  </a:solidFill>
                  <a:prstDash val="solid"/>
                  <a:miter lim="0"/>
                </a:ln>
                <a:solidFill>
                  <a:schemeClr val="accent4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ПЕРЕЧЕНЬ МЕТОДИЧЕСКИХ РАЗРАБОТОК</a:t>
            </a:r>
            <a:endParaRPr lang="ru-RU" sz="2800" dirty="0">
              <a:solidFill>
                <a:schemeClr val="accent4"/>
              </a:solidFill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75" y="1857375"/>
          <a:ext cx="6357981" cy="5864997"/>
        </p:xfrm>
        <a:graphic>
          <a:graphicData uri="http://schemas.openxmlformats.org/drawingml/2006/table">
            <a:tbl>
              <a:tblPr/>
              <a:tblGrid>
                <a:gridCol w="357167"/>
                <a:gridCol w="4643493"/>
                <a:gridCol w="1357321"/>
              </a:tblGrid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№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694" marR="436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Название методической разработки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694" marR="436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Дата </a:t>
                      </a: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проведения</a:t>
                      </a:r>
                    </a:p>
                  </a:txBody>
                  <a:tcPr marL="43694" marR="436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694" marR="436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Развлечение «Любимые игрушки».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43694" marR="436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11.09.2012</a:t>
                      </a:r>
                      <a:r>
                        <a:rPr lang="ru-RU" sz="1200" dirty="0" smtClean="0">
                          <a:latin typeface="+mn-lt"/>
                        </a:rPr>
                        <a:t>г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43694" marR="436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694" marR="436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Развлечение «Осень в гости к нам пришла».</a:t>
                      </a:r>
                    </a:p>
                    <a:p>
                      <a:endParaRPr lang="ru-RU" sz="1200" dirty="0">
                        <a:latin typeface="+mn-lt"/>
                      </a:endParaRPr>
                    </a:p>
                  </a:txBody>
                  <a:tcPr marL="43694" marR="436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31.10.2012г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43694" marR="436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694" marR="436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Новогодний праздник «Здравствуй, Новый год».</a:t>
                      </a:r>
                    </a:p>
                  </a:txBody>
                  <a:tcPr marL="43694" marR="436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24.12.2014г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26.12.2015г</a:t>
                      </a:r>
                    </a:p>
                  </a:txBody>
                  <a:tcPr marL="43694" marR="436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446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694" marR="436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Развлечение к 23 февраля «Малыши-крепыши», «Папин праздник».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43694" marR="436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21.02.2014г</a:t>
                      </a:r>
                    </a:p>
                    <a:p>
                      <a:r>
                        <a:rPr lang="ru-RU" sz="1200" dirty="0" smtClean="0">
                          <a:latin typeface="+mn-lt"/>
                        </a:rPr>
                        <a:t>20.02.2015г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43694" marR="436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694" marR="436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Утренник к 8 марта «Мамин праздник».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43694" marR="436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3.03.2014</a:t>
                      </a:r>
                    </a:p>
                    <a:p>
                      <a:r>
                        <a:rPr lang="ru-RU" sz="1200" dirty="0" smtClean="0">
                          <a:latin typeface="+mn-lt"/>
                        </a:rPr>
                        <a:t>6.03.2015г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43694" marR="436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3694" marR="436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Праздник</a:t>
                      </a:r>
                      <a:r>
                        <a:rPr lang="ru-RU" sz="1200" baseline="0" dirty="0" smtClean="0">
                          <a:latin typeface="+mn-lt"/>
                        </a:rPr>
                        <a:t> «Широкая масленица».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latin typeface="+mn-lt"/>
                        </a:rPr>
                        <a:t>Праздник «Масленица пришла»</a:t>
                      </a:r>
                      <a:endParaRPr lang="ru-RU" sz="1200" dirty="0" smtClean="0">
                        <a:latin typeface="+mn-lt"/>
                      </a:endParaRPr>
                    </a:p>
                    <a:p>
                      <a:endParaRPr lang="ru-RU" sz="1200" dirty="0">
                        <a:latin typeface="+mn-lt"/>
                      </a:endParaRPr>
                    </a:p>
                  </a:txBody>
                  <a:tcPr marL="43694" marR="436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2.03.2014г</a:t>
                      </a:r>
                    </a:p>
                    <a:p>
                      <a:r>
                        <a:rPr lang="ru-RU" sz="1200" dirty="0" smtClean="0">
                          <a:latin typeface="+mn-lt"/>
                        </a:rPr>
                        <a:t>22.02.2015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43694" marR="436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3694" marR="436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Театрализованное представление к Пасхе «Курочка Ряба».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43694" marR="436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13.04.2014г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43694" marR="436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406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3694" marR="436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Развлечение «Вот какие мы большие».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43694" marR="436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15.05.2014г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43694" marR="436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ru-RU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694" marR="436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Родительское собрание  «Ребёнок идёт в школу».</a:t>
                      </a:r>
                    </a:p>
                    <a:p>
                      <a:endParaRPr lang="ru-RU" sz="1200" dirty="0">
                        <a:latin typeface="+mn-lt"/>
                      </a:endParaRPr>
                    </a:p>
                  </a:txBody>
                  <a:tcPr marL="43694" marR="436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17.08.2014г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43694" marR="436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11</a:t>
                      </a:r>
                      <a:endParaRPr kumimoji="0" lang="ru-RU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694" marR="436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Родительское собрание «Воспитание самостоятельности у детей старшего дошкольного возраста».</a:t>
                      </a:r>
                      <a:endParaRPr lang="ru-RU" sz="1200" dirty="0" smtClean="0">
                        <a:latin typeface="+mn-lt"/>
                      </a:endParaRPr>
                    </a:p>
                    <a:p>
                      <a:endParaRPr lang="ru-RU" sz="1200" dirty="0" smtClean="0">
                        <a:latin typeface="+mn-lt"/>
                      </a:endParaRPr>
                    </a:p>
                  </a:txBody>
                  <a:tcPr marL="43694" marR="436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26.10.2014г</a:t>
                      </a:r>
                      <a:endParaRPr lang="ru-RU" sz="1200" dirty="0"/>
                    </a:p>
                  </a:txBody>
                  <a:tcPr marL="43694" marR="436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3694" marR="436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Родительское собрание «Игры в жизни ребенка. Какими они должны быть».</a:t>
                      </a:r>
                      <a:endParaRPr lang="ru-RU" sz="1200" dirty="0"/>
                    </a:p>
                  </a:txBody>
                  <a:tcPr marL="43694" marR="436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08.02.2015г</a:t>
                      </a:r>
                      <a:endParaRPr lang="ru-RU" sz="1200" dirty="0"/>
                    </a:p>
                  </a:txBody>
                  <a:tcPr marL="43694" marR="436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3694" marR="436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Родительское собрание «О</a:t>
                      </a:r>
                      <a:r>
                        <a:rPr lang="ru-RU" sz="1200" baseline="0" dirty="0" smtClean="0"/>
                        <a:t> здоровье всерьез».</a:t>
                      </a:r>
                      <a:endParaRPr lang="ru-RU" sz="1200" dirty="0"/>
                    </a:p>
                  </a:txBody>
                  <a:tcPr marL="43694" marR="436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16.05.2015г</a:t>
                      </a:r>
                      <a:endParaRPr lang="ru-RU" sz="1200" dirty="0"/>
                    </a:p>
                  </a:txBody>
                  <a:tcPr marL="43694" marR="436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4" descr="C:\Users\Svetlana\Desktop\портфолио воспитателя3\чистый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76200" y="-387350"/>
            <a:ext cx="7010400" cy="991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ле 24"/>
          <p:cNvSpPr txBox="1">
            <a:spLocks noChangeArrowheads="1"/>
          </p:cNvSpPr>
          <p:nvPr/>
        </p:nvSpPr>
        <p:spPr bwMode="auto">
          <a:xfrm>
            <a:off x="685462" y="0"/>
            <a:ext cx="5536406" cy="257217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upright="1"/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3200" b="1" dirty="0">
                <a:ln w="24498" cap="flat" cmpd="dbl" algn="ctr">
                  <a:solidFill>
                    <a:srgbClr val="D02E29"/>
                  </a:solidFill>
                  <a:prstDash val="solid"/>
                  <a:miter lim="0"/>
                </a:ln>
                <a:solidFill>
                  <a:schemeClr val="accent4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Использование методических материалов и учебно-методической литературы:</a:t>
            </a:r>
            <a:endParaRPr lang="ru-RU" sz="1100" dirty="0">
              <a:solidFill>
                <a:schemeClr val="accent4"/>
              </a:solidFill>
              <a:latin typeface="Calibri"/>
              <a:ea typeface="Calibri"/>
              <a:cs typeface="Times New Roman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1100" dirty="0"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15364" name="Поле 26"/>
          <p:cNvSpPr txBox="1">
            <a:spLocks noChangeArrowheads="1"/>
          </p:cNvSpPr>
          <p:nvPr/>
        </p:nvSpPr>
        <p:spPr bwMode="auto">
          <a:xfrm>
            <a:off x="80963" y="2363788"/>
            <a:ext cx="6642100" cy="662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5000"/>
              </a:lnSpc>
              <a:buFont typeface="Calibri" pitchFamily="34" charset="0"/>
              <a:buAutoNum type="arabicPeriod"/>
            </a:pPr>
            <a:r>
              <a:rPr lang="ru-RU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Н.В.Лободина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«Комплексные занятия» По программе «От рождения до школы» Изд. «Учитель» 2013г.</a:t>
            </a:r>
            <a:endParaRPr lang="ru-RU" sz="11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115000"/>
              </a:lnSpc>
              <a:buFont typeface="Calibri" pitchFamily="34" charset="0"/>
              <a:buAutoNum type="arabicPeriod"/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В. В. </a:t>
            </a:r>
            <a:r>
              <a:rPr lang="ru-RU" sz="1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Гербова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Развитие речи в детском саду. </a:t>
            </a:r>
            <a:r>
              <a:rPr lang="ru-RU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етьми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2-7 лет -М., Мозаика – Синтез.,2008г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342900" indent="-342900">
              <a:lnSpc>
                <a:spcPct val="115000"/>
              </a:lnSpc>
              <a:buFont typeface="Calibri" pitchFamily="34" charset="0"/>
              <a:buAutoNum type="arabicPeriod"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«Воспитательно-образовательный процесс» По программе «От рождения до школы» Н.Н.Гладышева Изд. «Учитель» 2014г.</a:t>
            </a:r>
          </a:p>
          <a:p>
            <a:pPr marL="342900" indent="-342900">
              <a:lnSpc>
                <a:spcPct val="115000"/>
              </a:lnSpc>
              <a:buFont typeface="Calibri" pitchFamily="34" charset="0"/>
              <a:buAutoNum type="arabicPeriod"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художественная 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литература, изобразительная </a:t>
            </a:r>
            <a:r>
              <a:rPr lang="ru-RU" sz="1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деятельность.-М.:ТЦ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Сфера,2011.-128с. </a:t>
            </a:r>
          </a:p>
          <a:p>
            <a:pPr marL="342900" indent="-342900">
              <a:lnSpc>
                <a:spcPct val="115000"/>
              </a:lnSpc>
              <a:buFont typeface="Calibri" pitchFamily="34" charset="0"/>
              <a:buAutoNum type="arabicPeriod"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В. </a:t>
            </a:r>
            <a:r>
              <a:rPr lang="ru-RU" sz="1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Куцакова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Конструирование и ручной труд в детском саду. Программа и метод. рекомендации для занятий с детьми 2- 7 лет-М., Мозаика – Синтез,2008г.</a:t>
            </a:r>
          </a:p>
          <a:p>
            <a:pPr marL="342900" indent="-342900">
              <a:lnSpc>
                <a:spcPct val="115000"/>
              </a:lnSpc>
              <a:buFont typeface="Calibri" pitchFamily="34" charset="0"/>
              <a:buAutoNum type="arabicPeriod"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рождения до школы. Основная общеобразовательная программа дошкольного образования / Под ред. Н. Е. </a:t>
            </a:r>
            <a:r>
              <a:rPr lang="ru-RU" sz="1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Вераксы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Т. С. Комаровой, М. А. Васильевой. - М.: МОЗАИКА-СИНТЕЗ,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2014. 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- 304 с.</a:t>
            </a:r>
          </a:p>
          <a:p>
            <a:pPr marL="342900" indent="-342900">
              <a:lnSpc>
                <a:spcPct val="115000"/>
              </a:lnSpc>
              <a:buFont typeface="Calibri" pitchFamily="34" charset="0"/>
              <a:buAutoNum type="arabicPeriod"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С. Комарова изобразительная деятельность в </a:t>
            </a:r>
            <a:r>
              <a:rPr lang="ru-RU" sz="1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/с . Программа и метод. рекомендации. Для занятий с детьми 2-7 лет-М., Мозаика – Синтез,2008г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15000"/>
              </a:lnSpc>
              <a:buAutoNum type="arabicPeriod" startAt="8"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«Познавательное развитие в старшей группе» </a:t>
            </a:r>
            <a:r>
              <a:rPr lang="ru-RU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Н.В.Волчкова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r>
              <a:rPr lang="ru-RU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Н.В.Степанова;ТЦ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«Учитель» 2004г.</a:t>
            </a:r>
          </a:p>
          <a:p>
            <a:pPr marL="342900" indent="-342900">
              <a:lnSpc>
                <a:spcPct val="115000"/>
              </a:lnSpc>
              <a:buAutoNum type="arabicPeriod" startAt="9"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«Как подготовить ребенка к школе» </a:t>
            </a:r>
            <a:r>
              <a:rPr lang="ru-RU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А.А.Реан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С.Н.Костромина 1998.</a:t>
            </a:r>
          </a:p>
          <a:p>
            <a:pPr marL="342900" indent="-342900">
              <a:lnSpc>
                <a:spcPct val="115000"/>
              </a:lnSpc>
              <a:buAutoNum type="arabicPeriod" startAt="10"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«Сюжетные игры в экологическом воспитании дошкольников» С.Николаева, И.А.Комарова; Москва 2009г.</a:t>
            </a:r>
          </a:p>
          <a:p>
            <a:pPr marL="342900" indent="-342900">
              <a:lnSpc>
                <a:spcPct val="115000"/>
              </a:lnSpc>
              <a:buAutoNum type="arabicPeriod" startAt="11"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«Математика» Е.В.Колесникова; 2002г.</a:t>
            </a:r>
          </a:p>
          <a:p>
            <a:pPr marL="342900" indent="-342900">
              <a:lnSpc>
                <a:spcPct val="115000"/>
              </a:lnSpc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12.  «Формирование математических представлений» ; </a:t>
            </a:r>
            <a:r>
              <a:rPr lang="ru-RU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Т.А.Фалькович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А.П.Барылкина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Москва «ВАКО» 2005г.</a:t>
            </a: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115000"/>
              </a:lnSpc>
              <a:buFont typeface="Calibri" pitchFamily="34" charset="0"/>
              <a:buAutoNum type="arabicPeriod"/>
            </a:pPr>
            <a:endParaRPr lang="ru-RU" sz="11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ru-RU" sz="11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4" descr="C:\Users\Svetlana\Desktop\портфолио воспитателя3\чистый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76200" y="-1214478"/>
            <a:ext cx="7010400" cy="991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ле 34"/>
          <p:cNvSpPr txBox="1">
            <a:spLocks noChangeArrowheads="1"/>
          </p:cNvSpPr>
          <p:nvPr/>
        </p:nvSpPr>
        <p:spPr bwMode="auto">
          <a:xfrm>
            <a:off x="663715" y="443541"/>
            <a:ext cx="5510689" cy="187282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upright="1"/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3600" b="1" dirty="0">
                <a:ln w="24498" cap="flat" cmpd="dbl" algn="ctr">
                  <a:solidFill>
                    <a:srgbClr val="D02E29"/>
                  </a:solidFill>
                  <a:prstDash val="solid"/>
                  <a:miter lim="0"/>
                </a:ln>
                <a:solidFill>
                  <a:schemeClr val="accent4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Разработка проектов, акций, положений, написание статей:</a:t>
            </a:r>
            <a:endParaRPr lang="ru-RU" sz="1100" dirty="0">
              <a:solidFill>
                <a:schemeClr val="accent4"/>
              </a:solidFill>
              <a:latin typeface="Calibri"/>
              <a:ea typeface="Calibri"/>
              <a:cs typeface="Times New Roman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1100" dirty="0"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16388" name="Поле 35"/>
          <p:cNvSpPr txBox="1">
            <a:spLocks noChangeArrowheads="1"/>
          </p:cNvSpPr>
          <p:nvPr/>
        </p:nvSpPr>
        <p:spPr bwMode="auto">
          <a:xfrm>
            <a:off x="242888" y="2651125"/>
            <a:ext cx="6426200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5000"/>
              </a:lnSpc>
              <a:buClr>
                <a:srgbClr val="FF3300"/>
              </a:buClr>
              <a:buFont typeface="Wingdings" pitchFamily="2" charset="2"/>
              <a:buChar char=""/>
            </a:pPr>
            <a:r>
              <a:rPr lang="ru-RU" sz="2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Разработка проекта </a:t>
            </a:r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«Волшебница - водица»</a:t>
            </a:r>
            <a:endParaRPr lang="ru-RU" sz="11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115000"/>
              </a:lnSpc>
              <a:buClr>
                <a:srgbClr val="FF3300"/>
              </a:buClr>
              <a:buFont typeface="Wingdings" pitchFamily="2" charset="2"/>
              <a:buChar char=""/>
            </a:pPr>
            <a:r>
              <a:rPr lang="ru-RU" sz="2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Разработка </a:t>
            </a:r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проекта«Кисонька - </a:t>
            </a:r>
            <a:r>
              <a:rPr lang="ru-RU" sz="2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мурысонька</a:t>
            </a:r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</a:p>
          <a:p>
            <a:pPr marL="342900" indent="-342900">
              <a:lnSpc>
                <a:spcPct val="115000"/>
              </a:lnSpc>
              <a:buClr>
                <a:srgbClr val="FF3300"/>
              </a:buClr>
              <a:buFont typeface="Wingdings" pitchFamily="2" charset="2"/>
              <a:buChar char=""/>
            </a:pPr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Разработка проекта «Нетрадиционные методы рисования»</a:t>
            </a:r>
            <a:endParaRPr lang="ru-RU" sz="2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115000"/>
              </a:lnSpc>
              <a:buClr>
                <a:srgbClr val="FF3300"/>
              </a:buClr>
              <a:buFont typeface="Wingdings" pitchFamily="2" charset="2"/>
              <a:buChar char=""/>
            </a:pPr>
            <a:r>
              <a:rPr lang="ru-RU" sz="2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Реализация акции «Умный взгляд на мусор»</a:t>
            </a:r>
          </a:p>
          <a:p>
            <a:pPr marL="342900" indent="-342900">
              <a:lnSpc>
                <a:spcPct val="115000"/>
              </a:lnSpc>
              <a:buClr>
                <a:srgbClr val="FF3300"/>
              </a:buClr>
              <a:buFont typeface="Wingdings" pitchFamily="2" charset="2"/>
              <a:buChar char=""/>
            </a:pPr>
            <a:r>
              <a:rPr lang="ru-RU" sz="2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Реализация акции «Пополни книжный уголок»</a:t>
            </a:r>
          </a:p>
          <a:p>
            <a:pPr marL="342900" indent="-342900">
              <a:lnSpc>
                <a:spcPct val="115000"/>
              </a:lnSpc>
              <a:buClr>
                <a:srgbClr val="FF3300"/>
              </a:buClr>
              <a:buFont typeface="Wingdings" pitchFamily="2" charset="2"/>
              <a:buChar char=""/>
            </a:pPr>
            <a:r>
              <a:rPr lang="ru-RU" sz="2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Выпуск экологических лозунгов для ребят детского сада</a:t>
            </a:r>
            <a:endParaRPr lang="ru-RU" sz="11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115000"/>
              </a:lnSpc>
              <a:buClr>
                <a:srgbClr val="FF3300"/>
              </a:buClr>
              <a:buFont typeface="Wingdings" pitchFamily="2" charset="2"/>
              <a:buChar char=""/>
            </a:pPr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Опубликованы методические разработки </a:t>
            </a:r>
            <a:r>
              <a:rPr lang="ru-RU" sz="2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сайте:</a:t>
            </a:r>
            <a:r>
              <a:rPr lang="en-US" sz="11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http://nsportal.ru/bbabka</a:t>
            </a:r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http://www.maam.ru/users/bbabka</a:t>
            </a:r>
            <a:endParaRPr lang="ru-RU" sz="2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115000"/>
              </a:lnSpc>
              <a:buClr>
                <a:srgbClr val="FF3300"/>
              </a:buClr>
              <a:buFont typeface="Wingdings" pitchFamily="2" charset="2"/>
              <a:buChar char=""/>
            </a:pPr>
            <a:r>
              <a:rPr lang="ru-RU" sz="2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Опубликованы материалы в электронном </a:t>
            </a:r>
            <a:r>
              <a:rPr lang="ru-RU" sz="2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портфолио</a:t>
            </a:r>
            <a:r>
              <a:rPr lang="ru-RU" sz="2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сайте </a:t>
            </a:r>
            <a:r>
              <a:rPr lang="en-US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http://nsportal.ru/bbabka</a:t>
            </a:r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http://www.maam.ru/users/bbabka</a:t>
            </a:r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1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C:\Users\Svetlana\Desktop\портфолио воспитателя3\чистый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76200" y="-387350"/>
            <a:ext cx="7010400" cy="991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57232" y="2643174"/>
            <a:ext cx="5044586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i="1" dirty="0" smtClean="0">
                <a:solidFill>
                  <a:srgbClr val="FF0000"/>
                </a:solidFill>
              </a:rPr>
              <a:t>НАГРАДЫ </a:t>
            </a:r>
          </a:p>
          <a:p>
            <a:pPr algn="ctr"/>
            <a:r>
              <a:rPr lang="ru-RU" sz="6600" i="1" dirty="0" smtClean="0">
                <a:solidFill>
                  <a:srgbClr val="FF0000"/>
                </a:solidFill>
              </a:rPr>
              <a:t>И </a:t>
            </a:r>
          </a:p>
          <a:p>
            <a:pPr algn="ctr"/>
            <a:r>
              <a:rPr lang="ru-RU" sz="6600" i="1" dirty="0" smtClean="0">
                <a:solidFill>
                  <a:srgbClr val="FF0000"/>
                </a:solidFill>
              </a:rPr>
              <a:t>ГРАММОТЫ</a:t>
            </a:r>
            <a:endParaRPr lang="ru-RU" sz="66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 descr="C:\Users\Svetlana\Desktop\портфолио воспитателя3\чистый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76200" y="-387350"/>
            <a:ext cx="7010400" cy="991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граммота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50105" y="4836649"/>
            <a:ext cx="2930892" cy="4075335"/>
          </a:xfrm>
          <a:prstGeom prst="rect">
            <a:avLst/>
          </a:prstGeom>
        </p:spPr>
      </p:pic>
      <p:pic>
        <p:nvPicPr>
          <p:cNvPr id="4" name="Рисунок 3" descr="граммота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0043" y="4786548"/>
            <a:ext cx="3000396" cy="4126426"/>
          </a:xfrm>
          <a:prstGeom prst="rect">
            <a:avLst/>
          </a:prstGeom>
        </p:spPr>
      </p:pic>
      <p:pic>
        <p:nvPicPr>
          <p:cNvPr id="5" name="Рисунок 4" descr="граммота2 00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28604" y="285720"/>
            <a:ext cx="3064661" cy="4214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граммота2 002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429000" y="357158"/>
            <a:ext cx="2870353" cy="394758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C:\Users\Svetlana\Desktop\портфолио воспитателя3\чистый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7010400" cy="991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33678" y="3786182"/>
            <a:ext cx="65243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i="1" dirty="0" smtClean="0">
                <a:solidFill>
                  <a:srgbClr val="FF0000"/>
                </a:solidFill>
              </a:rPr>
              <a:t>ДИПЛОМЫ </a:t>
            </a:r>
          </a:p>
          <a:p>
            <a:pPr algn="ctr"/>
            <a:r>
              <a:rPr lang="ru-RU" sz="6000" i="1" dirty="0" smtClean="0">
                <a:solidFill>
                  <a:srgbClr val="FF0000"/>
                </a:solidFill>
              </a:rPr>
              <a:t>И </a:t>
            </a:r>
          </a:p>
          <a:p>
            <a:pPr algn="ctr"/>
            <a:r>
              <a:rPr lang="ru-RU" sz="6000" i="1" dirty="0" smtClean="0">
                <a:solidFill>
                  <a:srgbClr val="FF0000"/>
                </a:solidFill>
              </a:rPr>
              <a:t>СЕРТИФИКАТЫ</a:t>
            </a:r>
            <a:endParaRPr lang="ru-RU" sz="6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C:\Users\Svetlana\Desktop\портфолио воспитателя3\чистый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7010400" cy="991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граммота2 01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8604" y="571472"/>
            <a:ext cx="2947449" cy="2143140"/>
          </a:xfrm>
          <a:prstGeom prst="rect">
            <a:avLst/>
          </a:prstGeom>
        </p:spPr>
      </p:pic>
      <p:pic>
        <p:nvPicPr>
          <p:cNvPr id="5" name="Рисунок 4" descr="граммота2 01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429000" y="571472"/>
            <a:ext cx="2928934" cy="2129678"/>
          </a:xfrm>
          <a:prstGeom prst="rect">
            <a:avLst/>
          </a:prstGeom>
        </p:spPr>
      </p:pic>
      <p:pic>
        <p:nvPicPr>
          <p:cNvPr id="6" name="Рисунок 5" descr="граммота2 016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28604" y="2786050"/>
            <a:ext cx="3036007" cy="2207533"/>
          </a:xfrm>
          <a:prstGeom prst="rect">
            <a:avLst/>
          </a:prstGeom>
        </p:spPr>
      </p:pic>
      <p:pic>
        <p:nvPicPr>
          <p:cNvPr id="7" name="Рисунок 6" descr="граммота2 015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500438" y="2786050"/>
            <a:ext cx="2928958" cy="2129696"/>
          </a:xfrm>
          <a:prstGeom prst="rect">
            <a:avLst/>
          </a:prstGeom>
        </p:spPr>
      </p:pic>
      <p:pic>
        <p:nvPicPr>
          <p:cNvPr id="8" name="Рисунок 7" descr="граммота2 014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28604" y="5000628"/>
            <a:ext cx="2937759" cy="2136095"/>
          </a:xfrm>
          <a:prstGeom prst="rect">
            <a:avLst/>
          </a:prstGeom>
        </p:spPr>
      </p:pic>
      <p:pic>
        <p:nvPicPr>
          <p:cNvPr id="9" name="Рисунок 8" descr="граммота2 013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3500438" y="5000628"/>
            <a:ext cx="2893131" cy="2103645"/>
          </a:xfrm>
          <a:prstGeom prst="rect">
            <a:avLst/>
          </a:prstGeom>
        </p:spPr>
      </p:pic>
      <p:pic>
        <p:nvPicPr>
          <p:cNvPr id="10" name="Рисунок 9" descr="граммота2 012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428604" y="7143768"/>
            <a:ext cx="2928957" cy="2129695"/>
          </a:xfrm>
          <a:prstGeom prst="rect">
            <a:avLst/>
          </a:prstGeom>
        </p:spPr>
      </p:pic>
      <p:pic>
        <p:nvPicPr>
          <p:cNvPr id="11" name="Рисунок 10" descr="граммота2 011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3500438" y="7143768"/>
            <a:ext cx="2937759" cy="213609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C:\Users\Svetlana\Desktop\портфолио воспитателя3\чистый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7010400" cy="991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граммота2 01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71479" y="571472"/>
            <a:ext cx="2947447" cy="2143140"/>
          </a:xfrm>
          <a:prstGeom prst="rect">
            <a:avLst/>
          </a:prstGeom>
        </p:spPr>
      </p:pic>
      <p:pic>
        <p:nvPicPr>
          <p:cNvPr id="4" name="Рисунок 3" descr="граммота2 00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553363" y="571472"/>
            <a:ext cx="2947447" cy="2143140"/>
          </a:xfrm>
          <a:prstGeom prst="rect">
            <a:avLst/>
          </a:prstGeom>
        </p:spPr>
      </p:pic>
      <p:pic>
        <p:nvPicPr>
          <p:cNvPr id="5" name="Рисунок 4" descr="граммота2 00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71480" y="2714612"/>
            <a:ext cx="2937759" cy="2136095"/>
          </a:xfrm>
          <a:prstGeom prst="rect">
            <a:avLst/>
          </a:prstGeom>
        </p:spPr>
      </p:pic>
      <p:pic>
        <p:nvPicPr>
          <p:cNvPr id="6" name="Рисунок 5" descr="граммота2 007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571876" y="2714612"/>
            <a:ext cx="2937759" cy="2136095"/>
          </a:xfrm>
          <a:prstGeom prst="rect">
            <a:avLst/>
          </a:prstGeom>
        </p:spPr>
      </p:pic>
      <p:pic>
        <p:nvPicPr>
          <p:cNvPr id="7" name="Рисунок 6" descr="граммота2 006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28604" y="4857752"/>
            <a:ext cx="3143272" cy="4322924"/>
          </a:xfrm>
          <a:prstGeom prst="rect">
            <a:avLst/>
          </a:prstGeom>
        </p:spPr>
      </p:pic>
      <p:pic>
        <p:nvPicPr>
          <p:cNvPr id="8" name="Рисунок 7" descr="граммота2 005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3500438" y="4857752"/>
            <a:ext cx="3071834" cy="42246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6" descr="C:\Users\Svetlana\Desktop\портфолио воспитателя3\чистый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76200" y="-1071602"/>
            <a:ext cx="7010400" cy="991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ле 12"/>
          <p:cNvSpPr txBox="1"/>
          <p:nvPr/>
        </p:nvSpPr>
        <p:spPr>
          <a:xfrm>
            <a:off x="1142984" y="214282"/>
            <a:ext cx="4802985" cy="145626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4800" b="1" dirty="0">
                <a:ln w="24498" cap="flat" cmpd="dbl" algn="ctr">
                  <a:solidFill>
                    <a:srgbClr val="D02E29"/>
                  </a:solidFill>
                  <a:prstDash val="solid"/>
                  <a:miter lim="0"/>
                </a:ln>
                <a:solidFill>
                  <a:schemeClr val="accent4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РЕЗЮМЕ</a:t>
            </a:r>
            <a:endParaRPr lang="ru-RU" sz="1100" dirty="0">
              <a:solidFill>
                <a:schemeClr val="accent4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оле 14"/>
          <p:cNvSpPr txBox="1">
            <a:spLocks/>
          </p:cNvSpPr>
          <p:nvPr/>
        </p:nvSpPr>
        <p:spPr>
          <a:xfrm>
            <a:off x="3357561" y="1203325"/>
            <a:ext cx="3071835" cy="336867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b="1" i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Ф.И.О. </a:t>
            </a:r>
            <a:r>
              <a:rPr lang="ru-RU" i="1" u="sng" dirty="0" err="1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Косяченко</a:t>
            </a:r>
            <a:r>
              <a:rPr lang="ru-RU" i="1" u="sng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Галина Ивановна</a:t>
            </a:r>
            <a:endParaRPr lang="ru-RU" i="1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b="1" i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Дата рождения: </a:t>
            </a:r>
            <a:r>
              <a:rPr lang="ru-RU" i="1" u="sng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27.11.1975</a:t>
            </a:r>
            <a:endParaRPr lang="ru-RU" i="1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b="1" i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Место рождения</a:t>
            </a:r>
            <a:r>
              <a:rPr lang="ru-RU" i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ru-RU" i="1" u="sng" dirty="0" err="1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с.Ляличи</a:t>
            </a:r>
            <a:r>
              <a:rPr lang="ru-RU" i="1" u="sng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ru-RU" i="1" u="sng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М</a:t>
            </a:r>
            <a:r>
              <a:rPr lang="ru-RU" i="1" u="sng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ихайловского района, Приморского края</a:t>
            </a:r>
            <a:endParaRPr lang="ru-RU" i="1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b="1" i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Гражданство: </a:t>
            </a:r>
            <a:r>
              <a:rPr lang="ru-RU" i="1" u="sng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РФ      </a:t>
            </a:r>
            <a:endParaRPr lang="ru-RU" i="1" u="sng" dirty="0" smtClean="0">
              <a:solidFill>
                <a:schemeClr val="tx2"/>
              </a:solidFill>
              <a:latin typeface="Times New Roman"/>
              <a:ea typeface="Calibri"/>
              <a:cs typeface="Times New Roman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i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b="1" i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Пол: </a:t>
            </a:r>
            <a:r>
              <a:rPr lang="ru-RU" i="1" u="sng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женский</a:t>
            </a:r>
            <a:endParaRPr lang="ru-RU" i="1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1100" dirty="0">
                <a:latin typeface="Times New Roman"/>
                <a:ea typeface="Calibri"/>
                <a:cs typeface="Times New Roman"/>
              </a:rPr>
              <a:t> 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6" name="Поле 15"/>
          <p:cNvSpPr txBox="1">
            <a:spLocks/>
          </p:cNvSpPr>
          <p:nvPr/>
        </p:nvSpPr>
        <p:spPr>
          <a:xfrm>
            <a:off x="571480" y="5192713"/>
            <a:ext cx="5929354" cy="237968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1600" b="1" i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Место работы</a:t>
            </a:r>
            <a:r>
              <a:rPr lang="ru-RU" sz="1600" b="1" i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ru-RU" sz="1600" i="1" u="sng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Муниципальное дошкольное образовательное бюджетное </a:t>
            </a:r>
            <a:r>
              <a:rPr lang="ru-RU" sz="1600" i="1" u="sng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учреждение детский </a:t>
            </a:r>
            <a:r>
              <a:rPr lang="ru-RU" sz="1600" i="1" u="sng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сад №3 «Березка» </a:t>
            </a:r>
            <a:r>
              <a:rPr lang="ru-RU" sz="1600" i="1" u="sng" dirty="0" err="1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с.Ляличи</a:t>
            </a:r>
            <a:endParaRPr lang="ru-RU" sz="1600" i="1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1600" b="1" i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Педагогический стаж: </a:t>
            </a:r>
            <a:r>
              <a:rPr lang="ru-RU" sz="1600" b="1" i="1" u="sng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15</a:t>
            </a:r>
            <a:r>
              <a:rPr lang="ru-RU" sz="1600" i="1" u="sng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i="1" u="sng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лет</a:t>
            </a:r>
            <a:endParaRPr lang="ru-RU" sz="1600" i="1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1600" b="1" i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Стаж работы в </a:t>
            </a:r>
            <a:r>
              <a:rPr lang="ru-RU" sz="1600" b="1" i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МДОБУ </a:t>
            </a:r>
            <a:r>
              <a:rPr lang="ru-RU" sz="1600" b="1" i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детский </a:t>
            </a:r>
            <a:r>
              <a:rPr lang="ru-RU" sz="1600" b="1" i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сад №3 «Березка»:</a:t>
            </a:r>
            <a:r>
              <a:rPr lang="ru-RU" sz="1600" i="1" u="sng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19 лет   </a:t>
            </a:r>
            <a:endParaRPr lang="ru-RU" sz="1600" i="1" u="sng" dirty="0">
              <a:solidFill>
                <a:schemeClr val="tx2"/>
              </a:solidFill>
              <a:latin typeface="Times New Roman"/>
              <a:ea typeface="Calibri"/>
              <a:cs typeface="Times New Roman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1600" b="1" i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Наличие квалификационной категории: </a:t>
            </a:r>
            <a:r>
              <a:rPr lang="ru-RU" sz="1600" b="1" i="1" u="sng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первая</a:t>
            </a:r>
            <a:r>
              <a:rPr lang="ru-RU" sz="1600" i="1" u="sng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i="1" u="sng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(2010-2015г)</a:t>
            </a:r>
            <a:endParaRPr lang="ru-RU" sz="1600" b="1" i="1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 </a:t>
            </a:r>
            <a:endParaRPr lang="ru-RU" sz="1100" dirty="0">
              <a:ea typeface="Calibri"/>
              <a:cs typeface="Times New Roman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 </a:t>
            </a:r>
            <a:endParaRPr lang="ru-RU" sz="1100" dirty="0">
              <a:ea typeface="Calibri"/>
              <a:cs typeface="Times New Roman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 </a:t>
            </a:r>
            <a:endParaRPr lang="ru-RU" sz="1100" dirty="0">
              <a:ea typeface="Calibri"/>
              <a:cs typeface="Times New Roman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 </a:t>
            </a:r>
            <a:endParaRPr lang="ru-RU" sz="1100" dirty="0">
              <a:ea typeface="Calibri"/>
              <a:cs typeface="Times New Roman"/>
            </a:endParaRPr>
          </a:p>
        </p:txBody>
      </p:sp>
      <p:pic>
        <p:nvPicPr>
          <p:cNvPr id="4102" name="Picture 3" descr="x_6c08732d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714355" y="1214414"/>
            <a:ext cx="2506857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C:\Users\Svetlana\Desktop\портфолио воспитателя3\чистый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7010400" cy="991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386252-042-044-sert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4290" y="642910"/>
            <a:ext cx="3071834" cy="4144230"/>
          </a:xfrm>
          <a:prstGeom prst="rect">
            <a:avLst/>
          </a:prstGeom>
        </p:spPr>
      </p:pic>
      <p:pic>
        <p:nvPicPr>
          <p:cNvPr id="7" name="Рисунок 6" descr="386436-042-042-sert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429000" y="642910"/>
            <a:ext cx="3103157" cy="418648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е 56"/>
          <p:cNvSpPr txBox="1"/>
          <p:nvPr/>
        </p:nvSpPr>
        <p:spPr>
          <a:xfrm>
            <a:off x="142852" y="3357554"/>
            <a:ext cx="6500858" cy="2428892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6000" b="1" dirty="0">
                <a:ln w="24498" cap="flat" cmpd="dbl" algn="ctr">
                  <a:solidFill>
                    <a:srgbClr val="D02E29"/>
                  </a:solidFill>
                  <a:prstDash val="solid"/>
                  <a:miter lim="0"/>
                </a:ln>
                <a:gradFill>
                  <a:gsLst>
                    <a:gs pos="10000">
                      <a:srgbClr val="FBF3F3"/>
                    </a:gs>
                    <a:gs pos="60000">
                      <a:srgbClr val="F3D8D8"/>
                    </a:gs>
                    <a:gs pos="100000">
                      <a:srgbClr val="E38C8A"/>
                    </a:gs>
                  </a:gsLst>
                  <a:lin ang="5400000" scaled="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ФОТОМАТЕРИАЛЫ</a:t>
            </a:r>
            <a:endParaRPr lang="ru-RU" sz="60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17411" name="Рисунок 3" descr="C:\Users\Svetlana\Desktop\портфолио воспитателя3\Фотоматериалы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76200" y="-387350"/>
            <a:ext cx="7010400" cy="991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5" descr="C:\Users\Svetlana\Desktop\портфолио воспитателя3\чистый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7010400" cy="991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Поле 78"/>
          <p:cNvSpPr txBox="1">
            <a:spLocks noChangeArrowheads="1"/>
          </p:cNvSpPr>
          <p:nvPr/>
        </p:nvSpPr>
        <p:spPr bwMode="auto">
          <a:xfrm>
            <a:off x="1571625" y="-214346"/>
            <a:ext cx="3438525" cy="46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1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1508" name="Рисунок 6" descr="D:\детский сад\P102006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28" y="642910"/>
            <a:ext cx="3144838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7" descr="D:\детский сад\P102007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429000" y="571472"/>
            <a:ext cx="30495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Поле 78"/>
          <p:cNvSpPr txBox="1">
            <a:spLocks noChangeArrowheads="1"/>
          </p:cNvSpPr>
          <p:nvPr/>
        </p:nvSpPr>
        <p:spPr bwMode="auto">
          <a:xfrm>
            <a:off x="1000108" y="3143240"/>
            <a:ext cx="422435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Конкурс «</a:t>
            </a:r>
            <a:r>
              <a:rPr lang="ru-RU" sz="1400" b="1" dirty="0" smtClean="0">
                <a:solidFill>
                  <a:srgbClr val="FF0000"/>
                </a:solidFill>
              </a:rPr>
              <a:t>Я знаю правила дорожного» движения"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1513" name="Поле 78"/>
          <p:cNvSpPr txBox="1">
            <a:spLocks noChangeArrowheads="1"/>
          </p:cNvSpPr>
          <p:nvPr/>
        </p:nvSpPr>
        <p:spPr bwMode="auto">
          <a:xfrm>
            <a:off x="1643063" y="214282"/>
            <a:ext cx="34385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Конкурс «Осенняя фантазия»</a:t>
            </a:r>
            <a:endParaRPr lang="ru-RU" sz="1400" dirty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21515" name="Поле 78"/>
          <p:cNvSpPr txBox="1">
            <a:spLocks noChangeArrowheads="1"/>
          </p:cNvSpPr>
          <p:nvPr/>
        </p:nvSpPr>
        <p:spPr bwMode="auto">
          <a:xfrm>
            <a:off x="357166" y="6072198"/>
            <a:ext cx="34385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Акция "Кормушка для пичужки"</a:t>
            </a:r>
            <a:endParaRPr lang="ru-RU" sz="14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14713" y="4557713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Рисунок 15" descr="IMG_20150329_133358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500438" y="3714744"/>
            <a:ext cx="3235010" cy="2265147"/>
          </a:xfrm>
          <a:prstGeom prst="rect">
            <a:avLst/>
          </a:prstGeom>
        </p:spPr>
      </p:pic>
      <p:pic>
        <p:nvPicPr>
          <p:cNvPr id="17" name="Рисунок 16" descr="12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285703" y="3643306"/>
            <a:ext cx="3048022" cy="2286016"/>
          </a:xfrm>
          <a:prstGeom prst="rect">
            <a:avLst/>
          </a:prstGeom>
        </p:spPr>
      </p:pic>
      <p:pic>
        <p:nvPicPr>
          <p:cNvPr id="18" name="Рисунок 17" descr="POP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1000108" y="6429388"/>
            <a:ext cx="1889223" cy="2520224"/>
          </a:xfrm>
          <a:prstGeom prst="rect">
            <a:avLst/>
          </a:prstGeom>
        </p:spPr>
      </p:pic>
      <p:pic>
        <p:nvPicPr>
          <p:cNvPr id="19" name="Рисунок 18" descr="P2171215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3929066" y="6500826"/>
            <a:ext cx="1692983" cy="250033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95151" y="6050173"/>
            <a:ext cx="2815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Конкурс «Подарок для папы»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C:\Users\Svetlana\Desktop\портфолио воспитателя3\чистый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7010400" cy="991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SC_023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8604" y="1500166"/>
            <a:ext cx="3000372" cy="1987260"/>
          </a:xfrm>
          <a:prstGeom prst="rect">
            <a:avLst/>
          </a:prstGeom>
        </p:spPr>
      </p:pic>
      <p:pic>
        <p:nvPicPr>
          <p:cNvPr id="4" name="Рисунок 3" descr="DSC_023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500438" y="1500166"/>
            <a:ext cx="3020007" cy="20002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85794" y="714348"/>
            <a:ext cx="5429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Праздники в разновозрастной группе детей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P1010715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28604" y="3714744"/>
            <a:ext cx="2928958" cy="2196719"/>
          </a:xfrm>
          <a:prstGeom prst="rect">
            <a:avLst/>
          </a:prstGeom>
        </p:spPr>
      </p:pic>
      <p:pic>
        <p:nvPicPr>
          <p:cNvPr id="7" name="Рисунок 6" descr="DSCF7500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524226" y="3571868"/>
            <a:ext cx="3048021" cy="2286016"/>
          </a:xfrm>
          <a:prstGeom prst="rect">
            <a:avLst/>
          </a:prstGeom>
        </p:spPr>
      </p:pic>
      <p:pic>
        <p:nvPicPr>
          <p:cNvPr id="8" name="Рисунок 7" descr="DSCF7517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28604" y="6286512"/>
            <a:ext cx="3071810" cy="2303858"/>
          </a:xfrm>
          <a:prstGeom prst="rect">
            <a:avLst/>
          </a:prstGeom>
        </p:spPr>
      </p:pic>
      <p:pic>
        <p:nvPicPr>
          <p:cNvPr id="9" name="Рисунок 8" descr="CIMG7100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3571876" y="6286512"/>
            <a:ext cx="3000372" cy="225027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8" descr="C:\Users\Svetlana\Desktop\портфолио воспитателя3\чистый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76200" y="-387350"/>
            <a:ext cx="7010400" cy="991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Поле 73"/>
          <p:cNvSpPr txBox="1">
            <a:spLocks noChangeArrowheads="1"/>
          </p:cNvSpPr>
          <p:nvPr/>
        </p:nvSpPr>
        <p:spPr bwMode="auto">
          <a:xfrm>
            <a:off x="1428737" y="716946"/>
            <a:ext cx="4071952" cy="28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НОД в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разновозрастной группе детей</a:t>
            </a:r>
            <a:endParaRPr lang="ru-RU" sz="11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" name="Рисунок 9" descr="DSCF746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7166" y="1643042"/>
            <a:ext cx="3143248" cy="2357436"/>
          </a:xfrm>
          <a:prstGeom prst="rect">
            <a:avLst/>
          </a:prstGeom>
        </p:spPr>
      </p:pic>
      <p:pic>
        <p:nvPicPr>
          <p:cNvPr id="11" name="Рисунок 10" descr="DSCF746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571876" y="1643042"/>
            <a:ext cx="3143248" cy="2357436"/>
          </a:xfrm>
          <a:prstGeom prst="rect">
            <a:avLst/>
          </a:prstGeom>
        </p:spPr>
      </p:pic>
      <p:pic>
        <p:nvPicPr>
          <p:cNvPr id="12" name="Рисунок 11" descr="DSCF748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28604" y="4143372"/>
            <a:ext cx="3000396" cy="2250298"/>
          </a:xfrm>
          <a:prstGeom prst="rect">
            <a:avLst/>
          </a:prstGeom>
        </p:spPr>
      </p:pic>
      <p:pic>
        <p:nvPicPr>
          <p:cNvPr id="13" name="Рисунок 12" descr="DSCF7523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571876" y="4214810"/>
            <a:ext cx="2928934" cy="2196701"/>
          </a:xfrm>
          <a:prstGeom prst="rect">
            <a:avLst/>
          </a:prstGeom>
        </p:spPr>
      </p:pic>
      <p:pic>
        <p:nvPicPr>
          <p:cNvPr id="14" name="Рисунок 13" descr="IMG_20150324_101132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00042" y="6500826"/>
            <a:ext cx="2928958" cy="2196719"/>
          </a:xfrm>
          <a:prstGeom prst="rect">
            <a:avLst/>
          </a:prstGeom>
        </p:spPr>
      </p:pic>
      <p:pic>
        <p:nvPicPr>
          <p:cNvPr id="15" name="Рисунок 14" descr="IMG_20150312_120738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3571876" y="6500826"/>
            <a:ext cx="2952771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8" descr="C:\Users\Svetlana\Desktop\портфолио воспитателя3\чистый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934200" cy="953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TextBox 8"/>
          <p:cNvSpPr txBox="1">
            <a:spLocks noChangeArrowheads="1"/>
          </p:cNvSpPr>
          <p:nvPr/>
        </p:nvSpPr>
        <p:spPr bwMode="auto">
          <a:xfrm>
            <a:off x="1143000" y="142875"/>
            <a:ext cx="38695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Предметно-развивающая среда</a:t>
            </a:r>
          </a:p>
        </p:txBody>
      </p:sp>
      <p:pic>
        <p:nvPicPr>
          <p:cNvPr id="11" name="Рисунок 10" descr="imagesCAQAE8K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42" y="1428728"/>
            <a:ext cx="2765829" cy="2071702"/>
          </a:xfrm>
          <a:prstGeom prst="rect">
            <a:avLst/>
          </a:prstGeom>
        </p:spPr>
      </p:pic>
      <p:pic>
        <p:nvPicPr>
          <p:cNvPr id="12" name="Рисунок 11" descr="IMG_20150311_16365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500438" y="1285852"/>
            <a:ext cx="2952747" cy="2214560"/>
          </a:xfrm>
          <a:prstGeom prst="rect">
            <a:avLst/>
          </a:prstGeom>
        </p:spPr>
      </p:pic>
      <p:pic>
        <p:nvPicPr>
          <p:cNvPr id="13" name="Рисунок 12" descr="IMG_20150311_17101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28604" y="3714744"/>
            <a:ext cx="3048021" cy="2286016"/>
          </a:xfrm>
          <a:prstGeom prst="rect">
            <a:avLst/>
          </a:prstGeom>
        </p:spPr>
      </p:pic>
      <p:pic>
        <p:nvPicPr>
          <p:cNvPr id="14" name="Рисунок 13" descr="IMG_20150311_171128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500438" y="3786182"/>
            <a:ext cx="2952747" cy="2214560"/>
          </a:xfrm>
          <a:prstGeom prst="rect">
            <a:avLst/>
          </a:prstGeom>
        </p:spPr>
      </p:pic>
      <p:pic>
        <p:nvPicPr>
          <p:cNvPr id="15" name="Рисунок 14" descr="IMG_20150312_120853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28604" y="6215074"/>
            <a:ext cx="3143248" cy="2357436"/>
          </a:xfrm>
          <a:prstGeom prst="rect">
            <a:avLst/>
          </a:prstGeom>
        </p:spPr>
      </p:pic>
      <p:pic>
        <p:nvPicPr>
          <p:cNvPr id="16" name="Рисунок 15" descr="IMG_20150305_180824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3714752" y="6215074"/>
            <a:ext cx="3143248" cy="2357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" descr="C:\Users\Svetlana\Desktop\портфолио воспитателя3\чистый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76200" y="-387350"/>
            <a:ext cx="7010400" cy="991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12763" y="1211263"/>
          <a:ext cx="5616624" cy="6137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8481"/>
                <a:gridCol w="3055122"/>
                <a:gridCol w="1363021"/>
              </a:tblGrid>
              <a:tr h="13799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Годы учебы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Название учреждения, город</a:t>
                      </a:r>
                      <a:endParaRPr lang="ru-RU" sz="15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Курс, класс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849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</a:rPr>
                        <a:t>2003-2008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</a:rPr>
                        <a:t>Владивостокский государственный университет экономики и сервиса</a:t>
                      </a:r>
                      <a:r>
                        <a:rPr lang="ru-RU" sz="1900" baseline="0" dirty="0" smtClean="0">
                          <a:effectLst/>
                        </a:rPr>
                        <a:t>.</a:t>
                      </a:r>
                      <a:endParaRPr lang="ru-RU" sz="15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</a:rPr>
                        <a:t>1-5 </a:t>
                      </a:r>
                      <a:r>
                        <a:rPr lang="ru-RU" sz="1900" dirty="0">
                          <a:effectLst/>
                        </a:rPr>
                        <a:t>курс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13799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</a:rPr>
                        <a:t>1997-2000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</a:rPr>
                        <a:t>С отличием</a:t>
                      </a:r>
                      <a:r>
                        <a:rPr lang="ru-RU" sz="19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</a:rPr>
                        <a:t>Владивостокский</a:t>
                      </a:r>
                      <a:r>
                        <a:rPr lang="ru-RU" sz="1900" baseline="0" dirty="0" smtClean="0">
                          <a:effectLst/>
                        </a:rPr>
                        <a:t> педагогический колледж №2</a:t>
                      </a:r>
                      <a:r>
                        <a:rPr lang="ru-RU" sz="19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</a:rPr>
                        <a:t>1-3 курс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13799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</a:rPr>
                        <a:t>1982-1993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err="1" smtClean="0">
                          <a:effectLst/>
                        </a:rPr>
                        <a:t>Ляличинская</a:t>
                      </a:r>
                      <a:r>
                        <a:rPr lang="ru-RU" sz="1900" dirty="0" smtClean="0"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</a:rPr>
                        <a:t>средняя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</a:rPr>
                        <a:t>школа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</a:rPr>
                        <a:t>1-11 </a:t>
                      </a:r>
                      <a:r>
                        <a:rPr lang="ru-RU" sz="1900" dirty="0">
                          <a:effectLst/>
                        </a:rPr>
                        <a:t>класс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  <p:sp>
        <p:nvSpPr>
          <p:cNvPr id="6" name="Поле 12"/>
          <p:cNvSpPr txBox="1"/>
          <p:nvPr/>
        </p:nvSpPr>
        <p:spPr>
          <a:xfrm>
            <a:off x="1000108" y="0"/>
            <a:ext cx="4802985" cy="145626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4800" b="1" dirty="0">
                <a:ln w="24498" cap="flat" cmpd="dbl" algn="ctr">
                  <a:solidFill>
                    <a:srgbClr val="D02E29"/>
                  </a:solidFill>
                  <a:prstDash val="solid"/>
                  <a:miter lim="0"/>
                </a:ln>
                <a:solidFill>
                  <a:schemeClr val="accent4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Образование </a:t>
            </a:r>
            <a:endParaRPr lang="ru-RU" sz="1100" dirty="0">
              <a:solidFill>
                <a:schemeClr val="accent4"/>
              </a:solidFill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4" descr="C:\Users\Svetlana\Desktop\портфолио воспитателя3\чистый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76200" y="-387350"/>
            <a:ext cx="7010400" cy="991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ле 31"/>
          <p:cNvSpPr txBox="1">
            <a:spLocks noChangeArrowheads="1"/>
          </p:cNvSpPr>
          <p:nvPr/>
        </p:nvSpPr>
        <p:spPr bwMode="auto">
          <a:xfrm>
            <a:off x="80628" y="155510"/>
            <a:ext cx="6642738" cy="2059036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upright="1"/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400" b="1" dirty="0" smtClean="0">
                <a:ln w="24498" cap="flat" cmpd="dbl" algn="ctr">
                  <a:solidFill>
                    <a:srgbClr val="D02E29"/>
                  </a:solidFill>
                  <a:prstDash val="solid"/>
                  <a:miter lim="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ru-RU" sz="2400" b="1" dirty="0">
                <a:ln w="24498" cap="flat" cmpd="dbl" algn="ctr">
                  <a:solidFill>
                    <a:srgbClr val="D02E29"/>
                  </a:solidFill>
                  <a:prstDash val="solid"/>
                  <a:miter lim="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РЕЗУЛЬТАТЫ ПРОФЕССИОНАЛЬНОЙ ПЕДАГОГИЧЕСКОЙ ДЕЯТЕЛЬНОСТИ.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1100" dirty="0">
                <a:latin typeface="Calibri"/>
                <a:ea typeface="Calibri"/>
                <a:cs typeface="Times New Roman"/>
              </a:rPr>
              <a:t> 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7" y="2133600"/>
          <a:ext cx="6143669" cy="5591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27"/>
                <a:gridCol w="2643205"/>
                <a:gridCol w="785818"/>
                <a:gridCol w="785819"/>
              </a:tblGrid>
              <a:tr h="772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Уровень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18" marR="44318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Содержание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18" marR="44318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Год 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18" marR="44318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Результат 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18" marR="44318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876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900" dirty="0" smtClean="0">
                          <a:effectLst/>
                        </a:rPr>
                        <a:t>Международный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18" marR="44318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Конкурс "Я знаю правила дорожного движения»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</a:rPr>
                        <a:t>Акция «Кормушка для пичужки»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Конкурс «Поделка для папы»</a:t>
                      </a:r>
                    </a:p>
                  </a:txBody>
                  <a:tcPr marL="44318" marR="44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18" marR="44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Участие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Участие </a:t>
                      </a:r>
                      <a:endParaRPr lang="ru-RU" sz="1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Участие </a:t>
                      </a:r>
                      <a:endParaRPr lang="ru-RU" sz="1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318" marR="44318" marT="0" marB="0"/>
                </a:tc>
              </a:tr>
              <a:tr h="876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900" dirty="0" smtClean="0">
                          <a:effectLst/>
                        </a:rPr>
                        <a:t>Всероссийский 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18" marR="44318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Конкурс "Любимая сказка"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18" marR="44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18" marR="44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Участие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18" marR="44318" marT="0" marB="0"/>
                </a:tc>
              </a:tr>
              <a:tr h="823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900" dirty="0">
                          <a:effectLst/>
                        </a:rPr>
                        <a:t>Региональный 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18" marR="44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18" marR="44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18" marR="44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18" marR="44318" marT="0" marB="0"/>
                </a:tc>
              </a:tr>
              <a:tr h="876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900" dirty="0">
                          <a:effectLst/>
                        </a:rPr>
                        <a:t>Муниципальный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18" marR="44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18" marR="44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18" marR="44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18" marR="44318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5" descr="C:\Users\Svetlana\Desktop\портфолио воспитателя3\чистый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76200" y="-387350"/>
            <a:ext cx="7010400" cy="991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ле 43"/>
          <p:cNvSpPr txBox="1">
            <a:spLocks noChangeArrowheads="1"/>
          </p:cNvSpPr>
          <p:nvPr/>
        </p:nvSpPr>
        <p:spPr bwMode="auto">
          <a:xfrm>
            <a:off x="142852" y="25009"/>
            <a:ext cx="6572295" cy="225890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upright="1"/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400" b="1" dirty="0">
                <a:ln w="24498" cap="flat" cmpd="dbl" algn="ctr">
                  <a:solidFill>
                    <a:srgbClr val="D02E29"/>
                  </a:solidFill>
                  <a:prstDash val="solid"/>
                  <a:miter lim="0"/>
                </a:ln>
                <a:solidFill>
                  <a:schemeClr val="accent4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Результаты мониторинга образовательного процесса </a:t>
            </a:r>
            <a:r>
              <a:rPr lang="ru-RU" sz="2400" b="1" dirty="0" smtClean="0">
                <a:ln w="24498" cap="flat" cmpd="dbl" algn="ctr">
                  <a:solidFill>
                    <a:srgbClr val="D02E29"/>
                  </a:solidFill>
                  <a:prstDash val="solid"/>
                  <a:miter lim="0"/>
                </a:ln>
                <a:solidFill>
                  <a:schemeClr val="accent4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2014-2015г</a:t>
            </a:r>
            <a:r>
              <a:rPr lang="ru-RU" sz="2400" b="1" dirty="0">
                <a:ln w="24498" cap="flat" cmpd="dbl" algn="ctr">
                  <a:solidFill>
                    <a:srgbClr val="D02E29"/>
                  </a:solidFill>
                  <a:prstDash val="solid"/>
                  <a:miter lim="0"/>
                </a:ln>
                <a:solidFill>
                  <a:schemeClr val="accent4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 </a:t>
            </a: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000" dirty="0">
                <a:ln w="24498" cap="flat" cmpd="dbl" algn="ctr">
                  <a:solidFill>
                    <a:srgbClr val="D02E29"/>
                  </a:solidFill>
                  <a:prstDash val="solid"/>
                  <a:miter lim="0"/>
                </a:ln>
                <a:latin typeface="Calibri"/>
                <a:ea typeface="Calibri"/>
                <a:cs typeface="Times New Roman"/>
              </a:rPr>
              <a:t>Уровень овладения необходимыми навыками и умениями по образовательным областям</a:t>
            </a:r>
            <a:endParaRPr lang="ru-RU" sz="2000" dirty="0"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4938" y="1857375"/>
          <a:ext cx="6588732" cy="5539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2796"/>
                <a:gridCol w="2571768"/>
                <a:gridCol w="1794168"/>
              </a:tblGrid>
              <a:tr h="570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100" dirty="0" smtClean="0">
                          <a:effectLst/>
                        </a:rPr>
                        <a:t>Образовательные области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900" dirty="0" smtClean="0">
                          <a:effectLst/>
                        </a:rPr>
                        <a:t>Итог на начало учебного года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900" dirty="0" smtClean="0">
                          <a:effectLst/>
                        </a:rPr>
                        <a:t>Итог на конец учебного года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06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Здоровье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3,4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Физическая культура</a:t>
                      </a:r>
                      <a:endParaRPr lang="ru-RU" sz="1400" dirty="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3,6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Социализация </a:t>
                      </a:r>
                      <a:endParaRPr lang="ru-RU" sz="1400" dirty="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3,2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38520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Труд </a:t>
                      </a:r>
                      <a:endParaRPr lang="ru-RU" sz="1400" dirty="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2,1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3,3</a:t>
                      </a:r>
                      <a:endParaRPr lang="ru-RU" sz="1400" dirty="0"/>
                    </a:p>
                  </a:txBody>
                  <a:tcPr marL="51435" marR="51435" marT="0" marB="0"/>
                </a:tc>
              </a:tr>
              <a:tr h="42220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Безопасность </a:t>
                      </a:r>
                      <a:endParaRPr lang="ru-RU" sz="1400" dirty="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1,6</a:t>
                      </a:r>
                      <a:endParaRPr lang="ru-RU" sz="1400" dirty="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 marL="51435" marR="51435" marT="0" marB="0"/>
                </a:tc>
              </a:tr>
              <a:tr h="39248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Познание </a:t>
                      </a:r>
                      <a:endParaRPr lang="ru-RU" sz="1400" dirty="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1,6</a:t>
                      </a:r>
                      <a:endParaRPr lang="ru-RU" sz="1400" dirty="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3,1</a:t>
                      </a:r>
                      <a:endParaRPr lang="ru-RU" sz="1400" dirty="0"/>
                    </a:p>
                  </a:txBody>
                  <a:tcPr marL="51435" marR="51435" marT="0" marB="0"/>
                </a:tc>
              </a:tr>
              <a:tr h="43420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Коммуникация </a:t>
                      </a:r>
                      <a:endParaRPr lang="ru-RU" sz="1400" dirty="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1,7</a:t>
                      </a:r>
                      <a:endParaRPr lang="ru-RU" sz="1400" dirty="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3,3</a:t>
                      </a:r>
                      <a:endParaRPr lang="ru-RU" sz="1400" dirty="0"/>
                    </a:p>
                  </a:txBody>
                  <a:tcPr marL="51435" marR="51435" marT="0" marB="0"/>
                </a:tc>
              </a:tr>
              <a:tr h="53062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Чтение художественной литературы</a:t>
                      </a:r>
                      <a:endParaRPr lang="ru-RU" sz="1400" dirty="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2,25</a:t>
                      </a:r>
                      <a:endParaRPr lang="ru-RU" sz="1400" dirty="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3,6</a:t>
                      </a:r>
                      <a:endParaRPr lang="ru-RU" sz="1400" dirty="0"/>
                    </a:p>
                  </a:txBody>
                  <a:tcPr marL="51435" marR="51435" marT="0" marB="0"/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Художественное творчество</a:t>
                      </a:r>
                      <a:endParaRPr lang="ru-RU" sz="1400" dirty="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1,6</a:t>
                      </a:r>
                      <a:endParaRPr lang="ru-RU" sz="1400" dirty="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3,3</a:t>
                      </a:r>
                      <a:endParaRPr lang="ru-RU" sz="1400" dirty="0"/>
                    </a:p>
                  </a:txBody>
                  <a:tcPr marL="51435" marR="51435" marT="0" marB="0"/>
                </a:tc>
              </a:tr>
              <a:tr h="41649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Музыка </a:t>
                      </a:r>
                      <a:endParaRPr lang="ru-RU" sz="1400" dirty="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1,6</a:t>
                      </a:r>
                      <a:endParaRPr lang="ru-RU" sz="1400" dirty="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 marL="51435" marR="51435" marT="0" marB="0"/>
                </a:tc>
              </a:tr>
              <a:tr h="45821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Итого:</a:t>
                      </a:r>
                      <a:endParaRPr lang="ru-RU" sz="1400" dirty="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1,7</a:t>
                      </a:r>
                      <a:endParaRPr lang="ru-RU" sz="1400" dirty="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3,2</a:t>
                      </a:r>
                      <a:endParaRPr lang="ru-RU" sz="1400" dirty="0"/>
                    </a:p>
                  </a:txBody>
                  <a:tcPr marL="51435" marR="51435" marT="0" marB="0"/>
                </a:tc>
              </a:tr>
            </a:tbl>
          </a:graphicData>
        </a:graphic>
      </p:graphicFrame>
      <p:sp>
        <p:nvSpPr>
          <p:cNvPr id="8250" name="TextBox 4"/>
          <p:cNvSpPr txBox="1">
            <a:spLocks noChangeArrowheads="1"/>
          </p:cNvSpPr>
          <p:nvPr/>
        </p:nvSpPr>
        <p:spPr bwMode="auto">
          <a:xfrm>
            <a:off x="857250" y="7429500"/>
            <a:ext cx="467677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u="sng">
                <a:latin typeface="Calibri" pitchFamily="34" charset="0"/>
              </a:rPr>
              <a:t>Оценка уровня развития:</a:t>
            </a:r>
          </a:p>
          <a:p>
            <a:pPr algn="ctr"/>
            <a:r>
              <a:rPr lang="ru-RU" sz="1400">
                <a:latin typeface="Calibri" pitchFamily="34" charset="0"/>
              </a:rPr>
              <a:t>1 балл – большинство компонентов недостаточно развиты</a:t>
            </a:r>
          </a:p>
          <a:p>
            <a:pPr algn="ctr"/>
            <a:r>
              <a:rPr lang="ru-RU" sz="1400">
                <a:latin typeface="Calibri" pitchFamily="34" charset="0"/>
              </a:rPr>
              <a:t>2 балла – отдельные компоненты не развиты</a:t>
            </a:r>
          </a:p>
          <a:p>
            <a:pPr algn="ctr"/>
            <a:r>
              <a:rPr lang="ru-RU" sz="1400">
                <a:latin typeface="Calibri" pitchFamily="34" charset="0"/>
              </a:rPr>
              <a:t>3 балла – соответствует возрасту</a:t>
            </a:r>
          </a:p>
          <a:p>
            <a:pPr algn="ctr"/>
            <a:r>
              <a:rPr lang="ru-RU" sz="1400">
                <a:latin typeface="Calibri" pitchFamily="34" charset="0"/>
              </a:rPr>
              <a:t>4 балла - высокий</a:t>
            </a:r>
          </a:p>
          <a:p>
            <a:pPr algn="ctr"/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5" descr="C:\Users\Svetlana\Desktop\портфолио воспитателя3\чистый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76200" y="-387350"/>
            <a:ext cx="7010400" cy="991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ле 43"/>
          <p:cNvSpPr txBox="1">
            <a:spLocks noChangeArrowheads="1"/>
          </p:cNvSpPr>
          <p:nvPr/>
        </p:nvSpPr>
        <p:spPr bwMode="auto">
          <a:xfrm>
            <a:off x="142852" y="25009"/>
            <a:ext cx="6572295" cy="225890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upright="1"/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400" b="1" dirty="0">
                <a:ln w="24498" cap="flat" cmpd="dbl" algn="ctr">
                  <a:solidFill>
                    <a:srgbClr val="D02E29"/>
                  </a:solidFill>
                  <a:prstDash val="solid"/>
                  <a:miter lim="0"/>
                </a:ln>
                <a:solidFill>
                  <a:schemeClr val="accent4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Результаты мониторинга образовательного процесса </a:t>
            </a:r>
            <a:r>
              <a:rPr lang="ru-RU" sz="2400" b="1" dirty="0" smtClean="0">
                <a:ln w="24498" cap="flat" cmpd="dbl" algn="ctr">
                  <a:solidFill>
                    <a:srgbClr val="D02E29"/>
                  </a:solidFill>
                  <a:prstDash val="solid"/>
                  <a:miter lim="0"/>
                </a:ln>
                <a:solidFill>
                  <a:schemeClr val="accent4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2014-2015г</a:t>
            </a:r>
            <a:r>
              <a:rPr lang="ru-RU" sz="2400" b="1" dirty="0">
                <a:ln w="24498" cap="flat" cmpd="dbl" algn="ctr">
                  <a:solidFill>
                    <a:srgbClr val="D02E29"/>
                  </a:solidFill>
                  <a:prstDash val="solid"/>
                  <a:miter lim="0"/>
                </a:ln>
                <a:solidFill>
                  <a:schemeClr val="accent4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 </a:t>
            </a: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000" dirty="0">
                <a:ln w="24498" cap="flat" cmpd="dbl" algn="ctr">
                  <a:solidFill>
                    <a:srgbClr val="D02E29"/>
                  </a:solidFill>
                  <a:prstDash val="solid"/>
                  <a:miter lim="0"/>
                </a:ln>
                <a:latin typeface="Calibri"/>
                <a:ea typeface="Calibri"/>
                <a:cs typeface="Times New Roman"/>
              </a:rPr>
              <a:t>Уровень развития интегративных качеств</a:t>
            </a:r>
            <a:endParaRPr lang="ru-RU" sz="2000" dirty="0"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4938" y="1500188"/>
          <a:ext cx="6588732" cy="6648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2928"/>
                <a:gridCol w="1714512"/>
                <a:gridCol w="1651292"/>
              </a:tblGrid>
              <a:tr h="6802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100" dirty="0" smtClean="0">
                          <a:effectLst/>
                        </a:rPr>
                        <a:t>Образовательные области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900" dirty="0" smtClean="0">
                          <a:effectLst/>
                        </a:rPr>
                        <a:t>Итог на начало учебного года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900" dirty="0" smtClean="0">
                          <a:effectLst/>
                        </a:rPr>
                        <a:t>Итог на конец учебного года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011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Физически</a:t>
                      </a:r>
                      <a:r>
                        <a:rPr lang="ru-RU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развитый, овладевший культурно-гигиеническими навыками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2,08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3,75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45099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Любознательный, активный</a:t>
                      </a:r>
                      <a:endParaRPr lang="ru-RU" sz="1400" dirty="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1,95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3,2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45099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Эмоционально</a:t>
                      </a:r>
                      <a:r>
                        <a:rPr lang="ru-RU" sz="1400" baseline="0" dirty="0" smtClean="0"/>
                        <a:t> отзывчивый</a:t>
                      </a:r>
                      <a:r>
                        <a:rPr lang="ru-RU" sz="1400" dirty="0" smtClean="0"/>
                        <a:t> </a:t>
                      </a:r>
                      <a:endParaRPr lang="ru-RU" sz="1400" dirty="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1,98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67347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Овладевший</a:t>
                      </a:r>
                      <a:r>
                        <a:rPr lang="ru-RU" sz="1400" baseline="0" dirty="0" smtClean="0"/>
                        <a:t> средствами общения и способами взаимодействия со взрослыми и сверстниками</a:t>
                      </a:r>
                      <a:endParaRPr lang="ru-RU" sz="1400" dirty="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 marL="51435" marR="51435" marT="0" marB="0"/>
                </a:tc>
              </a:tr>
              <a:tr h="157144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Способный</a:t>
                      </a:r>
                      <a:r>
                        <a:rPr lang="ru-RU" sz="1400" baseline="0" dirty="0" smtClean="0"/>
                        <a:t> управлять своим поведением и планировать свои действия на основе первичных ценностных представлений, соблюдающий элементарные общепринятые нормы и правила поведения</a:t>
                      </a:r>
                      <a:endParaRPr lang="ru-RU" sz="1400" dirty="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1,75</a:t>
                      </a:r>
                      <a:endParaRPr lang="ru-RU" sz="1400" dirty="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 marL="51435" marR="51435" marT="0" marB="0"/>
                </a:tc>
              </a:tr>
              <a:tr h="41296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Способный</a:t>
                      </a:r>
                      <a:r>
                        <a:rPr lang="ru-RU" sz="1400" baseline="0" dirty="0" smtClean="0"/>
                        <a:t> решать интеллектуальные и личностные задачи, адекватные возрасту </a:t>
                      </a:r>
                      <a:endParaRPr lang="ru-RU" sz="1400" dirty="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2,1</a:t>
                      </a:r>
                      <a:endParaRPr lang="ru-RU" sz="1400" dirty="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3,4</a:t>
                      </a:r>
                      <a:endParaRPr lang="ru-RU" sz="1400" dirty="0"/>
                    </a:p>
                  </a:txBody>
                  <a:tcPr marL="51435" marR="51435" marT="0" marB="0"/>
                </a:tc>
              </a:tr>
              <a:tr h="45686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Имеющий</a:t>
                      </a:r>
                      <a:r>
                        <a:rPr lang="ru-RU" sz="1400" baseline="0" dirty="0" smtClean="0"/>
                        <a:t> первичные представления о себе, семье, обществе, государстве, мире и природе</a:t>
                      </a:r>
                      <a:r>
                        <a:rPr lang="ru-RU" sz="1400" dirty="0" smtClean="0"/>
                        <a:t> </a:t>
                      </a:r>
                      <a:endParaRPr lang="ru-RU" sz="1400" dirty="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3,7</a:t>
                      </a:r>
                      <a:endParaRPr lang="ru-RU" sz="1400" dirty="0"/>
                    </a:p>
                  </a:txBody>
                  <a:tcPr marL="51435" marR="51435" marT="0" marB="0"/>
                </a:tc>
              </a:tr>
              <a:tr h="55831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Овладевший</a:t>
                      </a:r>
                      <a:r>
                        <a:rPr lang="ru-RU" sz="1400" baseline="0" dirty="0" smtClean="0"/>
                        <a:t> универсальными предпосылками учебной деятельности</a:t>
                      </a:r>
                      <a:endParaRPr lang="ru-RU" sz="1400" dirty="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1,74</a:t>
                      </a:r>
                      <a:endParaRPr lang="ru-RU" sz="1400" dirty="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2,9</a:t>
                      </a:r>
                      <a:endParaRPr lang="ru-RU" sz="1400" dirty="0"/>
                    </a:p>
                  </a:txBody>
                  <a:tcPr marL="51435" marR="51435" marT="0" marB="0"/>
                </a:tc>
              </a:tr>
              <a:tr h="48211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Итого:</a:t>
                      </a:r>
                      <a:endParaRPr lang="ru-RU" sz="1400" dirty="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1,8</a:t>
                      </a:r>
                      <a:endParaRPr lang="ru-RU" sz="1400" dirty="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3,2</a:t>
                      </a:r>
                      <a:endParaRPr lang="ru-RU" sz="1400" dirty="0"/>
                    </a:p>
                  </a:txBody>
                  <a:tcPr marL="51435" marR="51435" marT="0" marB="0"/>
                </a:tc>
              </a:tr>
            </a:tbl>
          </a:graphicData>
        </a:graphic>
      </p:graphicFrame>
      <p:sp>
        <p:nvSpPr>
          <p:cNvPr id="9266" name="TextBox 4"/>
          <p:cNvSpPr txBox="1">
            <a:spLocks noChangeArrowheads="1"/>
          </p:cNvSpPr>
          <p:nvPr/>
        </p:nvSpPr>
        <p:spPr bwMode="auto">
          <a:xfrm>
            <a:off x="0" y="8143875"/>
            <a:ext cx="68580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u="sng">
                <a:latin typeface="Calibri" pitchFamily="34" charset="0"/>
              </a:rPr>
              <a:t>Оценка уровня развития:</a:t>
            </a:r>
          </a:p>
          <a:p>
            <a:pPr algn="ctr"/>
            <a:r>
              <a:rPr lang="ru-RU" sz="1400">
                <a:latin typeface="Calibri" pitchFamily="34" charset="0"/>
              </a:rPr>
              <a:t>1 балл – большинство компонентов недостаточно развиты  </a:t>
            </a:r>
            <a:r>
              <a:rPr lang="en-US" sz="1400">
                <a:latin typeface="Calibri" pitchFamily="34" charset="0"/>
              </a:rPr>
              <a:t>  </a:t>
            </a:r>
          </a:p>
          <a:p>
            <a:pPr algn="ctr"/>
            <a:r>
              <a:rPr lang="en-US" sz="1400">
                <a:latin typeface="Calibri" pitchFamily="34" charset="0"/>
              </a:rPr>
              <a:t> </a:t>
            </a:r>
            <a:r>
              <a:rPr lang="ru-RU" sz="1400">
                <a:latin typeface="Calibri" pitchFamily="34" charset="0"/>
              </a:rPr>
              <a:t>3 балла – соответствует возрасту</a:t>
            </a:r>
          </a:p>
          <a:p>
            <a:pPr algn="ctr"/>
            <a:r>
              <a:rPr lang="ru-RU" sz="1400">
                <a:latin typeface="Calibri" pitchFamily="34" charset="0"/>
              </a:rPr>
              <a:t>2 балла – отдельные компоненты не развиты                                </a:t>
            </a:r>
            <a:endParaRPr lang="en-US" sz="1400">
              <a:latin typeface="Calibri" pitchFamily="34" charset="0"/>
            </a:endParaRPr>
          </a:p>
          <a:p>
            <a:pPr algn="ctr"/>
            <a:r>
              <a:rPr lang="ru-RU" sz="1400">
                <a:latin typeface="Calibri" pitchFamily="34" charset="0"/>
              </a:rPr>
              <a:t>4 балла - высокий</a:t>
            </a:r>
          </a:p>
          <a:p>
            <a:pPr algn="ctr"/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4" descr="C:\Users\Svetlana\Desktop\портфолио воспитателя3\чистый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76200" y="-387350"/>
            <a:ext cx="7010400" cy="991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ле 46"/>
          <p:cNvSpPr txBox="1"/>
          <p:nvPr/>
        </p:nvSpPr>
        <p:spPr>
          <a:xfrm>
            <a:off x="571480" y="0"/>
            <a:ext cx="5444490" cy="214037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800" b="1" dirty="0" smtClean="0">
                <a:ln w="24498" cap="flat" cmpd="dbl" algn="ctr">
                  <a:solidFill>
                    <a:srgbClr val="D02E29"/>
                  </a:solidFill>
                  <a:prstDash val="solid"/>
                  <a:miter lim="0"/>
                </a:ln>
                <a:solidFill>
                  <a:schemeClr val="accent4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ea typeface="Calibri"/>
                <a:cs typeface="Times New Roman"/>
              </a:rPr>
              <a:t>План </a:t>
            </a:r>
            <a:r>
              <a:rPr lang="ru-RU" sz="2800" b="1" dirty="0">
                <a:ln w="24498" cap="flat" cmpd="dbl" algn="ctr">
                  <a:solidFill>
                    <a:srgbClr val="D02E29"/>
                  </a:solidFill>
                  <a:prstDash val="solid"/>
                  <a:miter lim="0"/>
                </a:ln>
                <a:solidFill>
                  <a:schemeClr val="accent4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ea typeface="Calibri"/>
                <a:cs typeface="Times New Roman"/>
              </a:rPr>
              <a:t>по самообразованию на 2014-2015г</a:t>
            </a:r>
            <a:endParaRPr lang="ru-RU" sz="2800" dirty="0">
              <a:solidFill>
                <a:schemeClr val="accent4"/>
              </a:solidFill>
              <a:ea typeface="Calibri"/>
              <a:cs typeface="Times New Roman"/>
            </a:endParaRPr>
          </a:p>
        </p:txBody>
      </p:sp>
      <p:sp>
        <p:nvSpPr>
          <p:cNvPr id="4" name="Поле 81"/>
          <p:cNvSpPr txBox="1"/>
          <p:nvPr/>
        </p:nvSpPr>
        <p:spPr>
          <a:xfrm>
            <a:off x="214313" y="1000100"/>
            <a:ext cx="6426200" cy="623413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200" dirty="0" smtClean="0"/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Тема: «Развитие творческого воображения у детей дошкольного возраста» </a:t>
            </a:r>
            <a:r>
              <a:rPr lang="ru-RU" sz="16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endParaRPr lang="ru-RU" sz="12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714500"/>
          <a:ext cx="6858000" cy="6851726"/>
        </p:xfrm>
        <a:graphic>
          <a:graphicData uri="http://schemas.openxmlformats.org/drawingml/2006/table">
            <a:tbl>
              <a:tblPr/>
              <a:tblGrid>
                <a:gridCol w="1357298"/>
                <a:gridCol w="3071834"/>
                <a:gridCol w="857256"/>
                <a:gridCol w="1571612"/>
              </a:tblGrid>
              <a:tr h="886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Тема 	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Содержание работы 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Сроки 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Методы и формы 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0428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Изучение методической литературы и нормативно-правовой документации 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 ФГОС дошкольного образования </a:t>
                      </a:r>
                    </a:p>
                    <a:p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2.Постановление Главного государственного санитарного врача Российской Федерации от 15 мая 2013 г. N 26 г. Москва "Об утверждении </a:t>
                      </a:r>
                      <a:r>
                        <a:rPr lang="ru-RU" sz="12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СанПиН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2.4.1.3049-13 "Санитарно эпидемиологические требования к устройству, содержанию и организации режима работы дошкольных образовательных организаций" 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Сентябрь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образовательного процесса и развивающей предметно-пространственной среды 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000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в мероприятиях посвященных теме </a:t>
                      </a:r>
                      <a:r>
                        <a:rPr lang="ru-RU" sz="12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самообразованя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8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Работа с педагогами</a:t>
                      </a:r>
                    </a:p>
                    <a:p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 Подготовить консультацию для педагогов </a:t>
                      </a:r>
                    </a:p>
                    <a:p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2.Выступление на педагогическом совете (часе)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 плану ДОУ </a:t>
                      </a:r>
                      <a:endParaRPr lang="ru-RU" sz="1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Консультация: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08672">
                <a:tc>
                  <a:txBody>
                    <a:bodyPr/>
                    <a:lstStyle/>
                    <a:p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Представление опыта работы по теме </a:t>
                      </a:r>
                      <a:endParaRPr lang="ru-RU" sz="18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1.Проведение мастер-класс для педагогов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По плану ДОУ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Мастер-класс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143140">
                <a:tc>
                  <a:txBody>
                    <a:bodyPr/>
                    <a:lstStyle/>
                    <a:p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Предоставление консультаций по данной теме 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ru-RU" sz="18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Представление опыта работы по теме 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ru-RU" sz="18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Подготовить консультацию для педагогов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непосредственно образовательной деятельности (занятия) с использованием ИКТ 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течении года </a:t>
                      </a:r>
                    </a:p>
                    <a:p>
                      <a:endParaRPr lang="ru-RU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Апрель</a:t>
                      </a:r>
                    </a:p>
                    <a:p>
                      <a:endParaRPr lang="ru-RU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Консультация: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Открытый просмотр 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4" descr="C:\Users\Svetlana\Desktop\портфолио воспитателя3\чистый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76200" y="-387350"/>
            <a:ext cx="7010400" cy="991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0"/>
          <a:ext cx="6858000" cy="7425742"/>
        </p:xfrm>
        <a:graphic>
          <a:graphicData uri="http://schemas.openxmlformats.org/drawingml/2006/table">
            <a:tbl>
              <a:tblPr/>
              <a:tblGrid>
                <a:gridCol w="1357298"/>
                <a:gridCol w="3429024"/>
                <a:gridCol w="714380"/>
                <a:gridCol w="1357298"/>
              </a:tblGrid>
              <a:tr h="650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Тема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Содержание работы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сроки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Методы и формы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1350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Предоставление консультаций по данной теме 	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РАБОТА С РОДИТЕЛЯМИ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1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1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1.Буклеты, консультации, мероприятие открытое 	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течении года 	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Консультация 	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9064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Совместное оформление выставок 	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1.Творческий отчет </a:t>
                      </a:r>
                    </a:p>
                    <a:p>
                      <a:pPr algn="ctr"/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2. Выставка работ 	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Апрель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Выставка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27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Совместное участие в конкурсах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1.Предоставление и отбор творческих работ для конкурса 	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течении года 	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Конкурс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27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baseline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baseline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baseline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baseline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baseline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baseline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Тема 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«Мои игрушки</a:t>
                      </a:r>
                      <a:r>
                        <a:rPr lang="ru-RU" sz="1200" b="1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 </a:t>
                      </a:r>
                      <a:endParaRPr lang="ru-RU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kern="1200" baseline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РАБОТА С ВОСПИТАННИКАМИ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1" kern="1200" baseline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baseline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baseline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Знакомство 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 нетрадиционной техникой рисования: оттиск пенопластом </a:t>
                      </a:r>
                      <a:r>
                        <a:rPr lang="ru-RU" sz="1200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ru-RU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Октябрь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Беседа, демонстрация, чтение художественной литературы, рисование. 	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27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Тема «Волшебный мир зверюшек и птичек» 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Знакомство с правилами работы с тушью и нетрадиционным способом изображения: монотипия предметная 	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Ноябрь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Рассматривание иллюстраций демонстрация, рисование, дидактические игры 	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4" descr="C:\Users\Svetlana\Desktop\портфолио воспитателя3\чистый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76200" y="-387350"/>
            <a:ext cx="7010400" cy="991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0"/>
          <a:ext cx="6858000" cy="6988747"/>
        </p:xfrm>
        <a:graphic>
          <a:graphicData uri="http://schemas.openxmlformats.org/drawingml/2006/table">
            <a:tbl>
              <a:tblPr/>
              <a:tblGrid>
                <a:gridCol w="1143000"/>
                <a:gridCol w="2286000"/>
                <a:gridCol w="1714500"/>
                <a:gridCol w="1714500"/>
              </a:tblGrid>
              <a:tr h="650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Тема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Содержание работы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сроки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Методы и формы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55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Тема «Спящий зимний лес» 	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Знакомство с нетрадиционным способом изображения: монотипия пейзажная 	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Декабрь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Рассматривание иллюстраций демонстрация, рисование. 	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27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Тема «Новогодняя Елочка» 	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Знакомство с нетрадиционным способом рисования: по мокрой бумаги. 	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Чтение художественной литературы, рисование, демонстрация 	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27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Тема «Наши зимние забавы» 	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Знакомство с нетрадиционным способом рисования: рисование по сжатой бумаге. 	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Демонстрация, иллюстрация. Чтение художественный литературы, дидактические игры 	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27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Тема «Зимняя ветка (елочка)» 	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Знакомство с нетрадиционной техникой изображения: </a:t>
                      </a:r>
                      <a:r>
                        <a:rPr lang="ru-RU" sz="12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кляксография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 трубочкой и обрывание бумаги. 	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Словесные, наглядные, демонстрация, конструирование 	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27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Оформление выставок 	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Творческий отчет </a:t>
                      </a:r>
                    </a:p>
                    <a:p>
                      <a:pPr algn="ctr"/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Выставка работ 	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Выставка </a:t>
                      </a:r>
                    </a:p>
                    <a:p>
                      <a:pPr algn="ctr"/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Наглядные 	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1407</TotalTime>
  <Words>1483</Words>
  <Application>Microsoft Office PowerPoint</Application>
  <PresentationFormat>Экран (4:3)</PresentationFormat>
  <Paragraphs>431</Paragraphs>
  <Slides>25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Your User Name</cp:lastModifiedBy>
  <cp:revision>147</cp:revision>
  <dcterms:created xsi:type="dcterms:W3CDTF">2013-01-31T10:08:31Z</dcterms:created>
  <dcterms:modified xsi:type="dcterms:W3CDTF">2015-04-07T05:21:53Z</dcterms:modified>
</cp:coreProperties>
</file>