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77" r:id="rId5"/>
    <p:sldId id="270" r:id="rId6"/>
    <p:sldId id="258" r:id="rId7"/>
    <p:sldId id="259" r:id="rId8"/>
    <p:sldId id="271" r:id="rId9"/>
    <p:sldId id="278" r:id="rId10"/>
    <p:sldId id="272" r:id="rId11"/>
    <p:sldId id="260" r:id="rId12"/>
    <p:sldId id="273" r:id="rId13"/>
    <p:sldId id="261" r:id="rId14"/>
    <p:sldId id="262" r:id="rId15"/>
    <p:sldId id="263" r:id="rId16"/>
    <p:sldId id="274" r:id="rId17"/>
    <p:sldId id="275" r:id="rId18"/>
    <p:sldId id="269" r:id="rId19"/>
    <p:sldId id="265" r:id="rId20"/>
    <p:sldId id="276" r:id="rId21"/>
    <p:sldId id="279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E5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2A89-A8BE-43D5-B0DE-90491FB15645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FE21-CF82-4F43-8E1B-7731B307A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2A89-A8BE-43D5-B0DE-90491FB15645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FE21-CF82-4F43-8E1B-7731B307A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2A89-A8BE-43D5-B0DE-90491FB15645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FE21-CF82-4F43-8E1B-7731B307A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2A89-A8BE-43D5-B0DE-90491FB15645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FE21-CF82-4F43-8E1B-7731B307A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2A89-A8BE-43D5-B0DE-90491FB15645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FE21-CF82-4F43-8E1B-7731B307A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2A89-A8BE-43D5-B0DE-90491FB15645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FE21-CF82-4F43-8E1B-7731B307A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2A89-A8BE-43D5-B0DE-90491FB15645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FE21-CF82-4F43-8E1B-7731B307A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2A89-A8BE-43D5-B0DE-90491FB15645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FE21-CF82-4F43-8E1B-7731B307A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2A89-A8BE-43D5-B0DE-90491FB15645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FE21-CF82-4F43-8E1B-7731B307A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2A89-A8BE-43D5-B0DE-90491FB15645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FE21-CF82-4F43-8E1B-7731B307A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2A89-A8BE-43D5-B0DE-90491FB15645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AFE21-CF82-4F43-8E1B-7731B307A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52A89-A8BE-43D5-B0DE-90491FB15645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AFE21-CF82-4F43-8E1B-7731B307AB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zooeco.com/0-dom/0-dom-pt11-4.html" TargetMode="External"/><Relationship Id="rId13" Type="http://schemas.openxmlformats.org/officeDocument/2006/relationships/hyperlink" Target="http://www.zooeco.com/0-dom/0-dom-pt11-9.html" TargetMode="External"/><Relationship Id="rId3" Type="http://schemas.openxmlformats.org/officeDocument/2006/relationships/hyperlink" Target="http://www.zooeco.com/0-dom/0-dom-pt11-11.html" TargetMode="External"/><Relationship Id="rId7" Type="http://schemas.openxmlformats.org/officeDocument/2006/relationships/hyperlink" Target="http://www.zooeco.com/0-dom/0-dom-pt11-3.html" TargetMode="External"/><Relationship Id="rId12" Type="http://schemas.openxmlformats.org/officeDocument/2006/relationships/hyperlink" Target="http://www.zooeco.com/0-dom/0-dom-pt11-8.html" TargetMode="External"/><Relationship Id="rId2" Type="http://schemas.openxmlformats.org/officeDocument/2006/relationships/hyperlink" Target="http://www.zooeco.com/0-dom/0-dom-pt11-13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zooeco.com/0-dom/0-dom-pt11-2.html" TargetMode="External"/><Relationship Id="rId11" Type="http://schemas.openxmlformats.org/officeDocument/2006/relationships/hyperlink" Target="http://www.zooeco.com/0-dom/0-dom-pt11-7.html" TargetMode="External"/><Relationship Id="rId5" Type="http://schemas.openxmlformats.org/officeDocument/2006/relationships/hyperlink" Target="http://www.zooeco.com/0-dom/0-dom-pt11-12.html" TargetMode="External"/><Relationship Id="rId10" Type="http://schemas.openxmlformats.org/officeDocument/2006/relationships/hyperlink" Target="http://www.zooeco.com/0-dom/0-dom-pt11-6.html" TargetMode="External"/><Relationship Id="rId4" Type="http://schemas.openxmlformats.org/officeDocument/2006/relationships/hyperlink" Target="http://www.zooeco.com/0-dom/0-dom-pt11-14.html" TargetMode="External"/><Relationship Id="rId9" Type="http://schemas.openxmlformats.org/officeDocument/2006/relationships/hyperlink" Target="http://www.zooeco.com/0-dom/0-dom-pt11-5.htm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hyperlink" Target="http://www.zooeco.com/0-dom/0-dom-pt11.html" TargetMode="External"/><Relationship Id="rId7" Type="http://schemas.openxmlformats.org/officeDocument/2006/relationships/image" Target="../media/image19.jpeg"/><Relationship Id="rId2" Type="http://schemas.openxmlformats.org/officeDocument/2006/relationships/hyperlink" Target="http://www.zooeco.com/0-dom/0-dom-pt0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zooeco.com/0-dom/0-dom-pt11-04.html" TargetMode="External"/><Relationship Id="rId5" Type="http://schemas.openxmlformats.org/officeDocument/2006/relationships/hyperlink" Target="http://www.zooeco.com/0-dom/0-dom-pt11-4.html" TargetMode="External"/><Relationship Id="rId4" Type="http://schemas.openxmlformats.org/officeDocument/2006/relationships/hyperlink" Target="http://www.zooeco.com/eco-mlek/eco-mlek393-055.html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http://im1-tub-ru.yandex.net/i?id=48377341-2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4429132"/>
            <a:ext cx="2587063" cy="207167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/>
              <a:t>Характерные </a:t>
            </a:r>
            <a:r>
              <a:rPr lang="ru-RU" sz="7200" b="1" dirty="0" smtClean="0"/>
              <a:t>особенности </a:t>
            </a:r>
            <a:r>
              <a:rPr lang="ru-RU" sz="7200" b="1" dirty="0"/>
              <a:t>отряда Журавлеобразные  класса Птицы </a:t>
            </a:r>
          </a:p>
        </p:txBody>
      </p:sp>
      <p:pic>
        <p:nvPicPr>
          <p:cNvPr id="23560" name="Picture 8" descr="http://im3-tub-ru.yandex.net/i?id=84398095-2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4857760"/>
            <a:ext cx="2076450" cy="1428750"/>
          </a:xfrm>
          <a:prstGeom prst="rect">
            <a:avLst/>
          </a:prstGeom>
          <a:noFill/>
        </p:spPr>
      </p:pic>
      <p:pic>
        <p:nvPicPr>
          <p:cNvPr id="23562" name="Picture 10" descr="http://im7-tub-ru.yandex.net/i?id=108436215-06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4633556"/>
            <a:ext cx="2071702" cy="165295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50112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Контурные </a:t>
            </a:r>
            <a:r>
              <a:rPr lang="ru-RU" sz="3600" b="1" dirty="0" smtClean="0"/>
              <a:t>перья обычно несут побочный стержень, у большинства групп копчиковая железа оперена.  Первостепенных маховых 10-11, рулевых 4-10 пар.</a:t>
            </a:r>
            <a:endParaRPr lang="ru-RU" sz="3600" dirty="0"/>
          </a:p>
        </p:txBody>
      </p:sp>
      <p:pic>
        <p:nvPicPr>
          <p:cNvPr id="5122" name="Picture 2" descr="http://im0-tub-ru.yandex.net/i?id=239458543-6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3214686"/>
            <a:ext cx="5909351" cy="31432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00042"/>
            <a:ext cx="85725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Журавлеобразные представляют собой одну из самых древних генеалогических групп современных птиц</a:t>
            </a:r>
            <a:r>
              <a:rPr lang="ru-RU" sz="3600" b="1" dirty="0" smtClean="0"/>
              <a:t>.</a:t>
            </a:r>
          </a:p>
          <a:p>
            <a:r>
              <a:rPr lang="ru-RU" sz="3600" b="1" dirty="0" smtClean="0"/>
              <a:t> </a:t>
            </a:r>
            <a:r>
              <a:rPr lang="ru-RU" sz="3600" b="1" dirty="0" smtClean="0"/>
              <a:t>Существует большая вероятность, что они пережили катастрофу, произошедшую во времена мелового и третичного периодов 65 миллионов лет назад.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214422"/>
            <a:ext cx="864399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Примечательной особенностью нескольких групп Журавлеобразные является то, что неспособность летать у них развивалась эволюционно намного быстрее, чем у большинства других птиц. Около одной трети вымерших семейств были, по крайней мере, частично нелетающими. </a:t>
            </a:r>
            <a:endParaRPr lang="ru-RU" sz="3600" b="1" dirty="0"/>
          </a:p>
        </p:txBody>
      </p:sp>
    </p:spTree>
  </p:cSld>
  <p:clrMapOvr>
    <a:masterClrMapping/>
  </p:clrMapOvr>
  <p:transition spd="slow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7256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Журавлеобразные распространены по всему миру, исключая арктические и антарктические районы. В фауне России представлены 23 вида, относящиеся к трём или четырём семействам. В Красную книгу России занесены 13 видов</a:t>
            </a:r>
            <a:r>
              <a:rPr lang="ru-RU" sz="3200" dirty="0" smtClean="0"/>
              <a:t>. </a:t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14338" name="Picture 2" descr="http://im5-tub-ru.yandex.net/i?id=137193371-1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3619477"/>
            <a:ext cx="4857784" cy="323852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56138"/>
            <a:ext cx="5072098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 </a:t>
            </a:r>
            <a:r>
              <a:rPr lang="ru-RU" sz="3600" b="1" dirty="0" smtClean="0"/>
              <a:t>Журавлеобразные —  древняя группа, по целому ряду признаков наиболее близкая ржанкообразным.</a:t>
            </a:r>
          </a:p>
          <a:p>
            <a:r>
              <a:rPr lang="ru-RU" sz="3600" b="1" dirty="0" smtClean="0"/>
              <a:t> Эта близость признается как морфологами, так биохимиками. Журавлеобразных  в системе класса птиц весьма различны</a:t>
            </a:r>
            <a:r>
              <a:rPr lang="ru-RU" sz="4000" dirty="0" smtClean="0"/>
              <a:t>. </a:t>
            </a:r>
            <a:endParaRPr lang="ru-RU" sz="4000" dirty="0"/>
          </a:p>
        </p:txBody>
      </p:sp>
      <p:pic>
        <p:nvPicPr>
          <p:cNvPr id="7170" name="Picture 2" descr="http://im4-tub-ru.yandex.net/i?id=216685756-6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9178" y="424336"/>
            <a:ext cx="3899102" cy="579074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0"/>
            <a:ext cx="835824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                </a:t>
            </a:r>
            <a:r>
              <a:rPr lang="ru-RU" sz="4000" b="1" u="sng" dirty="0" smtClean="0"/>
              <a:t>Гипотеза происхождения </a:t>
            </a:r>
            <a:endParaRPr lang="ru-RU" sz="4000" b="1" u="sng" dirty="0" smtClean="0"/>
          </a:p>
          <a:p>
            <a:pPr algn="ctr"/>
            <a:endParaRPr lang="ru-RU" sz="4000" b="1" u="sng" dirty="0" smtClean="0"/>
          </a:p>
          <a:p>
            <a:pPr algn="ctr"/>
            <a:r>
              <a:rPr lang="ru-RU" sz="3600" b="1" dirty="0" smtClean="0"/>
              <a:t>Журавлеобразные </a:t>
            </a:r>
            <a:r>
              <a:rPr lang="ru-RU" sz="3600" b="1" dirty="0" smtClean="0"/>
              <a:t>произошли не от околоводных, а, напротив, от лесных птиц, гнездящихся на деревьях. Наиболее ранние ископаемые остатки представителей отряда найдены в раннеэоценовых отложениях возраста примерно 50 млн. </a:t>
            </a:r>
            <a:r>
              <a:rPr lang="ru-RU" sz="3600" b="1" dirty="0" smtClean="0"/>
              <a:t>лет. </a:t>
            </a:r>
            <a:endParaRPr lang="ru-RU" sz="3600" b="1" dirty="0"/>
          </a:p>
        </p:txBody>
      </p:sp>
    </p:spTree>
  </p:cSld>
  <p:clrMapOvr>
    <a:masterClrMapping/>
  </p:clrMapOvr>
  <p:transition spd="slow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785794"/>
            <a:ext cx="85011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Однако нет сомнений в том, что группа стала самостоятельной еще в позднем мелу (по биохимическим данным — 86 млн. лет назад). Центр возникновения группы неясен, вероятно, это один из южных </a:t>
            </a:r>
            <a:r>
              <a:rPr lang="ru-RU" sz="3600" b="1" dirty="0" smtClean="0"/>
              <a:t>материков.</a:t>
            </a:r>
            <a:r>
              <a:rPr lang="ru-RU" sz="3600" dirty="0" smtClean="0"/>
              <a:t> </a:t>
            </a:r>
            <a:r>
              <a:rPr lang="ru-RU" sz="3600" b="1" dirty="0" smtClean="0"/>
              <a:t>Только в ископаемом состоянии известно множество семейств (до 15). </a:t>
            </a:r>
            <a:endParaRPr lang="ru-RU" sz="3600" b="1" dirty="0"/>
          </a:p>
        </p:txBody>
      </p:sp>
    </p:spTree>
  </p:cSld>
  <p:clrMapOvr>
    <a:masterClrMapping/>
  </p:clrMapOvr>
  <p:transition spd="slow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0"/>
            <a:ext cx="87868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 smtClean="0"/>
          </a:p>
          <a:p>
            <a:pPr algn="ctr"/>
            <a:r>
              <a:rPr lang="ru-RU" sz="3600" b="1" dirty="0" smtClean="0"/>
              <a:t> </a:t>
            </a:r>
            <a:r>
              <a:rPr lang="ru-RU" sz="3600" b="1" dirty="0" smtClean="0"/>
              <a:t>Журавлеобразные испытали бурную радиацию и расцвет в раннем кайнозое, сейчас же сохранились в виде нескольких реликтовых групп, связанных дальним родством</a:t>
            </a:r>
            <a:r>
              <a:rPr lang="ru-RU" sz="3600" b="1" dirty="0" smtClean="0"/>
              <a:t>.</a:t>
            </a:r>
          </a:p>
          <a:p>
            <a:pPr algn="ctr"/>
            <a:r>
              <a:rPr lang="ru-RU" sz="3600" b="1" dirty="0" smtClean="0"/>
              <a:t> </a:t>
            </a:r>
            <a:r>
              <a:rPr lang="ru-RU" sz="3600" b="1" dirty="0" smtClean="0"/>
              <a:t>Темпы вымирания журавлеобразных по естественным причинам и в результате вмешательства человека — самые высокие среди птиц</a:t>
            </a:r>
            <a:r>
              <a:rPr lang="ru-RU" sz="3600" dirty="0" smtClean="0"/>
              <a:t>. </a:t>
            </a:r>
            <a:endParaRPr lang="ru-RU" sz="3600" b="1" dirty="0"/>
          </a:p>
        </p:txBody>
      </p:sp>
    </p:spTree>
  </p:cSld>
  <p:clrMapOvr>
    <a:masterClrMapping/>
  </p:clrMapOvr>
  <p:transition spd="slow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6-tub-ru.yandex.net/i?id=111268843-1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85728"/>
            <a:ext cx="6215082" cy="621508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 smtClean="0"/>
          </a:p>
          <a:p>
            <a:pPr algn="ctr"/>
            <a:r>
              <a:rPr lang="ru-RU" sz="3600" b="1" dirty="0" smtClean="0"/>
              <a:t>Лишь </a:t>
            </a:r>
            <a:r>
              <a:rPr lang="ru-RU" sz="3600" b="1" dirty="0" smtClean="0"/>
              <a:t>пастушковые продолжают доминировать в некоторых специфических экологических нишах и сохранять относительно высокий уровень разнообразия, их больше (33 рода, 133 вида), чем всех остальных журавлеобразных вместе взятых (26 родов, 54 вида). </a:t>
            </a:r>
            <a:endParaRPr lang="ru-RU" sz="3600" b="1" dirty="0"/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8858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Семейство: </a:t>
            </a:r>
            <a:r>
              <a:rPr lang="en-US" sz="2800" b="1" dirty="0" err="1" smtClean="0">
                <a:hlinkClick r:id="rId2"/>
              </a:rPr>
              <a:t>Aramidae</a:t>
            </a:r>
            <a:r>
              <a:rPr lang="en-US" sz="2800" b="1" dirty="0" smtClean="0">
                <a:hlinkClick r:id="rId2"/>
              </a:rPr>
              <a:t> = </a:t>
            </a:r>
            <a:r>
              <a:rPr lang="ru-RU" sz="2800" b="1" dirty="0" err="1" smtClean="0">
                <a:hlinkClick r:id="rId2"/>
              </a:rPr>
              <a:t>Арамы</a:t>
            </a:r>
            <a:r>
              <a:rPr lang="ru-RU" sz="2800" b="1" dirty="0" smtClean="0">
                <a:hlinkClick r:id="rId2"/>
              </a:rPr>
              <a:t>, пастушковые журавли</a:t>
            </a:r>
            <a:endParaRPr lang="ru-RU" sz="2800" b="1" dirty="0" smtClean="0"/>
          </a:p>
          <a:p>
            <a:r>
              <a:rPr lang="ru-RU" sz="2800" b="1" dirty="0" smtClean="0"/>
              <a:t>Семейство: </a:t>
            </a:r>
            <a:r>
              <a:rPr lang="en-US" sz="2800" b="1" dirty="0" err="1" smtClean="0">
                <a:hlinkClick r:id="rId3"/>
              </a:rPr>
              <a:t>Gruidae</a:t>
            </a:r>
            <a:r>
              <a:rPr lang="en-US" sz="2800" b="1" dirty="0" smtClean="0">
                <a:hlinkClick r:id="rId3"/>
              </a:rPr>
              <a:t> = </a:t>
            </a:r>
            <a:r>
              <a:rPr lang="ru-RU" sz="2800" b="1" dirty="0" smtClean="0">
                <a:hlinkClick r:id="rId3"/>
              </a:rPr>
              <a:t>Журавли, журавлиные</a:t>
            </a:r>
            <a:endParaRPr lang="ru-RU" sz="2800" b="1" dirty="0" smtClean="0"/>
          </a:p>
          <a:p>
            <a:r>
              <a:rPr lang="ru-RU" sz="2800" b="1" dirty="0" smtClean="0"/>
              <a:t>Семейство: </a:t>
            </a:r>
            <a:r>
              <a:rPr lang="en-US" sz="2800" b="1" dirty="0" err="1" smtClean="0">
                <a:hlinkClick r:id="rId4"/>
              </a:rPr>
              <a:t>Psophiidae</a:t>
            </a:r>
            <a:r>
              <a:rPr lang="en-US" sz="2800" b="1" dirty="0" smtClean="0">
                <a:hlinkClick r:id="rId4"/>
              </a:rPr>
              <a:t> = </a:t>
            </a:r>
            <a:r>
              <a:rPr lang="ru-RU" sz="2800" b="1" dirty="0" smtClean="0">
                <a:hlinkClick r:id="rId4"/>
              </a:rPr>
              <a:t>Трубачи, агами</a:t>
            </a:r>
            <a:endParaRPr lang="ru-RU" sz="2800" b="1" dirty="0" smtClean="0"/>
          </a:p>
          <a:p>
            <a:r>
              <a:rPr lang="ru-RU" sz="2800" b="1" dirty="0" smtClean="0"/>
              <a:t>Семейство: </a:t>
            </a:r>
            <a:r>
              <a:rPr lang="en-US" sz="2800" b="1" dirty="0" err="1" smtClean="0">
                <a:hlinkClick r:id="rId5"/>
              </a:rPr>
              <a:t>Rallidae</a:t>
            </a:r>
            <a:r>
              <a:rPr lang="en-US" sz="2800" b="1" dirty="0" smtClean="0">
                <a:hlinkClick r:id="rId5"/>
              </a:rPr>
              <a:t> = </a:t>
            </a:r>
            <a:r>
              <a:rPr lang="ru-RU" sz="2800" b="1" dirty="0" smtClean="0">
                <a:hlinkClick r:id="rId5"/>
              </a:rPr>
              <a:t>Пастушковые</a:t>
            </a:r>
            <a:endParaRPr lang="ru-RU" sz="2800" b="1" dirty="0" smtClean="0"/>
          </a:p>
          <a:p>
            <a:r>
              <a:rPr lang="ru-RU" sz="2800" b="1" dirty="0" smtClean="0"/>
              <a:t>Семейство: </a:t>
            </a:r>
            <a:r>
              <a:rPr lang="en-US" sz="2800" b="1" dirty="0" err="1" smtClean="0">
                <a:hlinkClick r:id="rId6"/>
              </a:rPr>
              <a:t>StruthOtides</a:t>
            </a:r>
            <a:r>
              <a:rPr lang="en-US" sz="2800" b="1" dirty="0" smtClean="0">
                <a:hlinkClick r:id="rId6"/>
              </a:rPr>
              <a:t> = </a:t>
            </a:r>
            <a:r>
              <a:rPr lang="ru-RU" sz="2800" b="1" dirty="0" smtClean="0">
                <a:hlinkClick r:id="rId6"/>
              </a:rPr>
              <a:t>Дрофы</a:t>
            </a:r>
            <a:endParaRPr lang="ru-RU" sz="2800" b="1" dirty="0" smtClean="0"/>
          </a:p>
          <a:p>
            <a:r>
              <a:rPr lang="ru-RU" sz="2800" b="1" dirty="0" smtClean="0"/>
              <a:t>Семейство: </a:t>
            </a:r>
            <a:r>
              <a:rPr lang="en-US" sz="2800" b="1" dirty="0" err="1" smtClean="0">
                <a:hlinkClick r:id="rId7"/>
              </a:rPr>
              <a:t>Rhynocheti</a:t>
            </a:r>
            <a:r>
              <a:rPr lang="en-US" sz="2800" b="1" dirty="0" smtClean="0">
                <a:hlinkClick r:id="rId7"/>
              </a:rPr>
              <a:t> = </a:t>
            </a:r>
            <a:r>
              <a:rPr lang="ru-RU" sz="2800" b="1" dirty="0" err="1" smtClean="0">
                <a:hlinkClick r:id="rId7"/>
              </a:rPr>
              <a:t>Кагу</a:t>
            </a:r>
            <a:endParaRPr lang="ru-RU" sz="2800" b="1" dirty="0" smtClean="0"/>
          </a:p>
          <a:p>
            <a:r>
              <a:rPr lang="ru-RU" sz="2800" b="1" dirty="0" smtClean="0"/>
              <a:t>Семейство: </a:t>
            </a:r>
            <a:r>
              <a:rPr lang="en-US" sz="2800" b="1" dirty="0" err="1" smtClean="0">
                <a:hlinkClick r:id="rId8"/>
              </a:rPr>
              <a:t>Cariamae</a:t>
            </a:r>
            <a:r>
              <a:rPr lang="en-US" sz="2800" b="1" dirty="0" smtClean="0">
                <a:hlinkClick r:id="rId8"/>
              </a:rPr>
              <a:t> = </a:t>
            </a:r>
            <a:r>
              <a:rPr lang="ru-RU" sz="2800" b="1" dirty="0" err="1" smtClean="0">
                <a:hlinkClick r:id="rId8"/>
              </a:rPr>
              <a:t>Сериемы</a:t>
            </a:r>
            <a:endParaRPr lang="ru-RU" sz="2800" b="1" dirty="0" smtClean="0"/>
          </a:p>
          <a:p>
            <a:r>
              <a:rPr lang="ru-RU" sz="2800" b="1" dirty="0" smtClean="0"/>
              <a:t>Семейство: </a:t>
            </a:r>
            <a:r>
              <a:rPr lang="en-US" sz="2800" b="1" dirty="0" err="1" smtClean="0">
                <a:hlinkClick r:id="rId9"/>
              </a:rPr>
              <a:t>Eurypygae</a:t>
            </a:r>
            <a:r>
              <a:rPr lang="en-US" sz="2800" b="1" dirty="0" smtClean="0">
                <a:hlinkClick r:id="rId9"/>
              </a:rPr>
              <a:t> = </a:t>
            </a:r>
            <a:r>
              <a:rPr lang="ru-RU" sz="2800" b="1" dirty="0" smtClean="0">
                <a:hlinkClick r:id="rId9"/>
              </a:rPr>
              <a:t>Солнечные цапли</a:t>
            </a:r>
            <a:endParaRPr lang="ru-RU" sz="2800" b="1" dirty="0" smtClean="0"/>
          </a:p>
          <a:p>
            <a:r>
              <a:rPr lang="ru-RU" sz="2800" b="1" dirty="0" smtClean="0"/>
              <a:t>Семейство: </a:t>
            </a:r>
            <a:r>
              <a:rPr lang="en-US" sz="2800" b="1" dirty="0" err="1" smtClean="0">
                <a:hlinkClick r:id="rId10"/>
              </a:rPr>
              <a:t>Heliornithes</a:t>
            </a:r>
            <a:r>
              <a:rPr lang="en-US" sz="2800" b="1" dirty="0" smtClean="0">
                <a:hlinkClick r:id="rId10"/>
              </a:rPr>
              <a:t> = </a:t>
            </a:r>
            <a:r>
              <a:rPr lang="ru-RU" sz="2800" b="1" dirty="0" smtClean="0">
                <a:hlinkClick r:id="rId10"/>
              </a:rPr>
              <a:t>Лапчатоноги</a:t>
            </a:r>
            <a:endParaRPr lang="ru-RU" sz="2800" b="1" dirty="0" smtClean="0"/>
          </a:p>
          <a:p>
            <a:r>
              <a:rPr lang="ru-RU" sz="2800" b="1" dirty="0" smtClean="0"/>
              <a:t>Семейство:</a:t>
            </a:r>
            <a:r>
              <a:rPr lang="en-US" sz="2800" b="1" dirty="0" err="1" smtClean="0">
                <a:hlinkClick r:id="rId11"/>
              </a:rPr>
              <a:t>Pedionomi</a:t>
            </a:r>
            <a:r>
              <a:rPr lang="en-US" sz="2800" b="1" dirty="0" smtClean="0">
                <a:hlinkClick r:id="rId11"/>
              </a:rPr>
              <a:t> = </a:t>
            </a:r>
            <a:r>
              <a:rPr lang="ru-RU" sz="2800" b="1" dirty="0" smtClean="0">
                <a:hlinkClick r:id="rId11"/>
              </a:rPr>
              <a:t>Странники</a:t>
            </a:r>
            <a:endParaRPr lang="ru-RU" sz="2800" b="1" dirty="0" smtClean="0"/>
          </a:p>
          <a:p>
            <a:r>
              <a:rPr lang="ru-RU" sz="2800" b="1" dirty="0" smtClean="0"/>
              <a:t>Семейство: </a:t>
            </a:r>
            <a:r>
              <a:rPr lang="en-US" sz="2800" b="1" dirty="0" err="1" smtClean="0">
                <a:hlinkClick r:id="rId12"/>
              </a:rPr>
              <a:t>Turnices</a:t>
            </a:r>
            <a:r>
              <a:rPr lang="en-US" sz="2800" b="1" dirty="0" smtClean="0">
                <a:hlinkClick r:id="rId12"/>
              </a:rPr>
              <a:t> = </a:t>
            </a:r>
            <a:r>
              <a:rPr lang="ru-RU" sz="2800" b="1" dirty="0" smtClean="0">
                <a:hlinkClick r:id="rId12"/>
              </a:rPr>
              <a:t>Трехперстки</a:t>
            </a:r>
            <a:endParaRPr lang="ru-RU" sz="2800" b="1" dirty="0" smtClean="0"/>
          </a:p>
          <a:p>
            <a:r>
              <a:rPr lang="ru-RU" sz="2800" b="1" dirty="0" smtClean="0"/>
              <a:t>Семейство: </a:t>
            </a:r>
            <a:r>
              <a:rPr lang="en-US" sz="2800" b="1" dirty="0" err="1" smtClean="0">
                <a:hlinkClick r:id="rId13"/>
              </a:rPr>
              <a:t>Mesitornithes</a:t>
            </a:r>
            <a:r>
              <a:rPr lang="en-US" sz="2800" b="1" dirty="0" smtClean="0">
                <a:hlinkClick r:id="rId13"/>
              </a:rPr>
              <a:t> (</a:t>
            </a:r>
            <a:r>
              <a:rPr lang="en-US" sz="2800" b="1" dirty="0" err="1" smtClean="0">
                <a:hlinkClick r:id="rId13"/>
              </a:rPr>
              <a:t>Mesoenades</a:t>
            </a:r>
            <a:r>
              <a:rPr lang="en-US" sz="2800" b="1" dirty="0" smtClean="0">
                <a:hlinkClick r:id="rId13"/>
              </a:rPr>
              <a:t>) = </a:t>
            </a:r>
            <a:r>
              <a:rPr lang="ru-RU" sz="2800" b="1" dirty="0" err="1" smtClean="0">
                <a:hlinkClick r:id="rId13"/>
              </a:rPr>
              <a:t>Меситы</a:t>
            </a:r>
            <a:r>
              <a:rPr lang="ru-RU" sz="2800" b="1" dirty="0" smtClean="0">
                <a:hlinkClick r:id="rId13"/>
              </a:rPr>
              <a:t>, пастушковые куропатки</a:t>
            </a:r>
            <a:endParaRPr lang="ru-RU" sz="2800" b="1" dirty="0"/>
          </a:p>
        </p:txBody>
      </p:sp>
    </p:spTree>
  </p:cSld>
  <p:clrMapOvr>
    <a:masterClrMapping/>
  </p:clrMapOvr>
  <p:transition spd="slow"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642918"/>
            <a:ext cx="84296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Почти 50 видов журавлеобразных находятся в угрожаемом состоянии, глобально редки, занесены </a:t>
            </a:r>
            <a:r>
              <a:rPr lang="ru-RU" sz="3600" b="1" dirty="0" smtClean="0"/>
              <a:t>в</a:t>
            </a:r>
          </a:p>
          <a:p>
            <a:pPr algn="ctr"/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Красную книгу 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b="1" dirty="0" smtClean="0"/>
              <a:t>МСОП</a:t>
            </a:r>
            <a:r>
              <a:rPr lang="ru-RU" sz="3600" b="1" dirty="0" smtClean="0"/>
              <a:t>. </a:t>
            </a:r>
            <a:endParaRPr lang="ru-RU" sz="3600" b="1" dirty="0" smtClean="0"/>
          </a:p>
          <a:p>
            <a:pPr algn="ctr"/>
            <a:r>
              <a:rPr lang="ru-RU" sz="3600" b="1" dirty="0" smtClean="0"/>
              <a:t>Большинство </a:t>
            </a:r>
            <a:r>
              <a:rPr lang="ru-RU" sz="3600" b="1" dirty="0" smtClean="0"/>
              <a:t>видов и родов журавлеобразных имеют ограниченные ареалы в тропиках, в умеренных широтах видовой состав небогат.</a:t>
            </a:r>
            <a:endParaRPr lang="ru-RU" sz="3600" b="1" dirty="0"/>
          </a:p>
        </p:txBody>
      </p:sp>
    </p:spTree>
  </p:cSld>
  <p:clrMapOvr>
    <a:masterClrMapping/>
  </p:clrMapOvr>
  <p:transition spd="slow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1428736"/>
            <a:ext cx="564360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Класс</a:t>
            </a:r>
            <a:r>
              <a:rPr lang="ru-RU" sz="2000" dirty="0" smtClean="0"/>
              <a:t>: </a:t>
            </a:r>
            <a:r>
              <a:rPr lang="en-US" sz="2000" u="sng" dirty="0" smtClean="0">
                <a:hlinkClick r:id="rId2"/>
              </a:rPr>
              <a:t>Aves = </a:t>
            </a:r>
            <a:r>
              <a:rPr lang="ru-RU" sz="2000" u="sng" dirty="0" smtClean="0">
                <a:hlinkClick r:id="rId2"/>
              </a:rPr>
              <a:t>Птицы</a:t>
            </a:r>
            <a:endParaRPr lang="ru-RU" sz="2000" dirty="0" smtClean="0"/>
          </a:p>
          <a:p>
            <a:r>
              <a:rPr lang="ru-RU" sz="2000" dirty="0" smtClean="0"/>
              <a:t>Отряд: </a:t>
            </a:r>
            <a:r>
              <a:rPr lang="en-US" sz="2000" u="sng" dirty="0" err="1" smtClean="0">
                <a:hlinkClick r:id="rId3"/>
              </a:rPr>
              <a:t>Gruiformes</a:t>
            </a:r>
            <a:r>
              <a:rPr lang="en-US" sz="2000" u="sng" dirty="0" smtClean="0">
                <a:hlinkClick r:id="rId3"/>
              </a:rPr>
              <a:t> = </a:t>
            </a:r>
            <a:r>
              <a:rPr lang="ru-RU" sz="2000" u="sng" dirty="0" smtClean="0">
                <a:hlinkClick r:id="rId3"/>
              </a:rPr>
              <a:t>Журавли, </a:t>
            </a:r>
            <a:r>
              <a:rPr lang="ru-RU" sz="2000" u="sng" dirty="0" err="1" smtClean="0">
                <a:hlinkClick r:id="rId3"/>
              </a:rPr>
              <a:t>журавлеобразные</a:t>
            </a:r>
            <a:endParaRPr lang="ru-RU" sz="2000" dirty="0" smtClean="0"/>
          </a:p>
          <a:p>
            <a:r>
              <a:rPr lang="ru-RU" sz="2000" dirty="0" smtClean="0"/>
              <a:t>Подотряд: </a:t>
            </a:r>
            <a:r>
              <a:rPr lang="en-US" sz="2000" dirty="0" err="1" smtClean="0"/>
              <a:t>Cariamae</a:t>
            </a:r>
            <a:r>
              <a:rPr lang="en-US" sz="2000" dirty="0" smtClean="0"/>
              <a:t> = </a:t>
            </a:r>
            <a:r>
              <a:rPr lang="ru-RU" sz="2000" dirty="0" err="1" smtClean="0"/>
              <a:t>Сериемы</a:t>
            </a:r>
            <a:endParaRPr lang="ru-RU" sz="2000" dirty="0" smtClean="0"/>
          </a:p>
          <a:p>
            <a:r>
              <a:rPr lang="ru-RU" sz="2000" dirty="0" smtClean="0"/>
              <a:t>Род: </a:t>
            </a:r>
            <a:r>
              <a:rPr lang="en-US" sz="2000" dirty="0" err="1" smtClean="0"/>
              <a:t>Diatryma</a:t>
            </a:r>
            <a:r>
              <a:rPr lang="en-US" sz="2000" dirty="0" smtClean="0"/>
              <a:t> † = </a:t>
            </a:r>
            <a:r>
              <a:rPr lang="ru-RU" sz="2000" dirty="0" err="1" smtClean="0"/>
              <a:t>Диатрима</a:t>
            </a:r>
            <a:endParaRPr lang="ru-RU" sz="2000" dirty="0" smtClean="0"/>
          </a:p>
          <a:p>
            <a:r>
              <a:rPr lang="ru-RU" sz="2000" dirty="0" smtClean="0"/>
              <a:t>Род: </a:t>
            </a:r>
            <a:r>
              <a:rPr lang="en-US" sz="2000" u="sng" dirty="0" err="1" smtClean="0">
                <a:hlinkClick r:id="rId4"/>
              </a:rPr>
              <a:t>Phororhacos</a:t>
            </a:r>
            <a:r>
              <a:rPr lang="en-US" sz="2000" u="sng" dirty="0" smtClean="0">
                <a:hlinkClick r:id="rId4"/>
              </a:rPr>
              <a:t> † = </a:t>
            </a:r>
            <a:r>
              <a:rPr lang="ru-RU" sz="2000" u="sng" dirty="0" err="1" smtClean="0">
                <a:hlinkClick r:id="rId4"/>
              </a:rPr>
              <a:t>Фороракос</a:t>
            </a:r>
            <a:endParaRPr lang="ru-RU" sz="2000" dirty="0" smtClean="0"/>
          </a:p>
          <a:p>
            <a:r>
              <a:rPr lang="ru-RU" sz="2000" dirty="0" smtClean="0"/>
              <a:t>Семейство: </a:t>
            </a:r>
            <a:r>
              <a:rPr lang="en-US" sz="2000" u="sng" dirty="0" err="1" smtClean="0">
                <a:hlinkClick r:id="rId5"/>
              </a:rPr>
              <a:t>Cariamidae</a:t>
            </a:r>
            <a:r>
              <a:rPr lang="en-US" sz="2000" u="sng" dirty="0" smtClean="0">
                <a:hlinkClick r:id="rId5"/>
              </a:rPr>
              <a:t> = </a:t>
            </a:r>
            <a:r>
              <a:rPr lang="ru-RU" sz="2000" u="sng" dirty="0" err="1" smtClean="0">
                <a:hlinkClick r:id="rId5"/>
              </a:rPr>
              <a:t>Сериемы</a:t>
            </a:r>
            <a:r>
              <a:rPr lang="ru-RU" sz="2000" u="sng" dirty="0" smtClean="0">
                <a:hlinkClick r:id="rId5"/>
              </a:rPr>
              <a:t>, </a:t>
            </a:r>
            <a:r>
              <a:rPr lang="ru-RU" sz="2000" u="sng" dirty="0" err="1" smtClean="0">
                <a:hlinkClick r:id="rId5"/>
              </a:rPr>
              <a:t>сериемовые</a:t>
            </a:r>
            <a:r>
              <a:rPr lang="ru-RU" sz="2000" u="sng" dirty="0" smtClean="0">
                <a:hlinkClick r:id="rId5"/>
              </a:rPr>
              <a:t>, </a:t>
            </a:r>
            <a:r>
              <a:rPr lang="ru-RU" sz="2000" u="sng" dirty="0" err="1" smtClean="0">
                <a:hlinkClick r:id="rId5"/>
              </a:rPr>
              <a:t>кариамовые</a:t>
            </a:r>
            <a:endParaRPr lang="ru-RU" sz="2000" dirty="0" smtClean="0"/>
          </a:p>
          <a:p>
            <a:r>
              <a:rPr lang="ru-RU" sz="2000" b="1" dirty="0" smtClean="0"/>
              <a:t>Род: </a:t>
            </a:r>
            <a:r>
              <a:rPr lang="en-US" sz="2000" b="1" dirty="0" err="1" smtClean="0"/>
              <a:t>Cariama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Brisson</a:t>
            </a:r>
            <a:r>
              <a:rPr lang="en-US" sz="2000" b="1" dirty="0" smtClean="0"/>
              <a:t>, 1760 = </a:t>
            </a:r>
            <a:r>
              <a:rPr lang="ru-RU" sz="2000" b="1" dirty="0" err="1" smtClean="0"/>
              <a:t>Сериемы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кариамы</a:t>
            </a:r>
            <a:endParaRPr lang="ru-RU" sz="2000" dirty="0" smtClean="0"/>
          </a:p>
          <a:p>
            <a:r>
              <a:rPr lang="ru-RU" sz="2000" dirty="0" smtClean="0"/>
              <a:t>Вид: </a:t>
            </a:r>
            <a:r>
              <a:rPr lang="en-US" sz="2000" u="sng" dirty="0" err="1" smtClean="0">
                <a:hlinkClick r:id="rId6"/>
              </a:rPr>
              <a:t>Cariama</a:t>
            </a:r>
            <a:r>
              <a:rPr lang="en-US" sz="2000" u="sng" dirty="0" smtClean="0">
                <a:hlinkClick r:id="rId6"/>
              </a:rPr>
              <a:t> </a:t>
            </a:r>
            <a:r>
              <a:rPr lang="en-US" sz="2000" u="sng" dirty="0" err="1" smtClean="0">
                <a:hlinkClick r:id="rId6"/>
              </a:rPr>
              <a:t>cristata</a:t>
            </a:r>
            <a:r>
              <a:rPr lang="en-US" sz="2000" u="sng" dirty="0" smtClean="0">
                <a:hlinkClick r:id="rId6"/>
              </a:rPr>
              <a:t> (Linnaeus, 1758) = </a:t>
            </a:r>
            <a:r>
              <a:rPr lang="ru-RU" sz="2000" u="sng" dirty="0" smtClean="0">
                <a:hlinkClick r:id="rId6"/>
              </a:rPr>
              <a:t>Хохлатая [красноногая] </a:t>
            </a:r>
            <a:r>
              <a:rPr lang="ru-RU" sz="2000" u="sng" dirty="0" err="1" smtClean="0">
                <a:hlinkClick r:id="rId6"/>
              </a:rPr>
              <a:t>сериема</a:t>
            </a:r>
            <a:r>
              <a:rPr lang="ru-RU" sz="2000" u="sng" dirty="0" smtClean="0">
                <a:hlinkClick r:id="rId6"/>
              </a:rPr>
              <a:t> [</a:t>
            </a:r>
            <a:r>
              <a:rPr lang="ru-RU" sz="2000" u="sng" dirty="0" err="1" smtClean="0">
                <a:hlinkClick r:id="rId6"/>
              </a:rPr>
              <a:t>кариама</a:t>
            </a:r>
            <a:r>
              <a:rPr lang="ru-RU" sz="2000" u="sng" dirty="0" smtClean="0">
                <a:hlinkClick r:id="rId6"/>
              </a:rPr>
              <a:t>]</a:t>
            </a:r>
            <a:endParaRPr lang="ru-RU" sz="2000" dirty="0" smtClean="0"/>
          </a:p>
          <a:p>
            <a:r>
              <a:rPr lang="ru-RU" sz="2000" b="1" dirty="0" smtClean="0"/>
              <a:t>Род: </a:t>
            </a:r>
            <a:r>
              <a:rPr lang="en-US" sz="2000" b="1" dirty="0" err="1" smtClean="0"/>
              <a:t>Chunga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Hartlaub</a:t>
            </a:r>
            <a:r>
              <a:rPr lang="en-US" sz="2000" b="1" dirty="0" smtClean="0"/>
              <a:t>, 1860 = </a:t>
            </a:r>
            <a:r>
              <a:rPr lang="ru-RU" sz="2000" b="1" dirty="0" err="1" smtClean="0"/>
              <a:t>Сериемы</a:t>
            </a:r>
            <a:endParaRPr lang="ru-RU" sz="2000" dirty="0" smtClean="0"/>
          </a:p>
          <a:p>
            <a:r>
              <a:rPr lang="ru-RU" sz="2000" dirty="0" smtClean="0"/>
              <a:t>Вид: </a:t>
            </a:r>
            <a:r>
              <a:rPr lang="en-US" sz="2000" dirty="0" err="1" smtClean="0"/>
              <a:t>Chunga</a:t>
            </a:r>
            <a:r>
              <a:rPr lang="en-US" sz="2000" dirty="0" smtClean="0"/>
              <a:t> </a:t>
            </a:r>
            <a:r>
              <a:rPr lang="en-US" sz="2000" dirty="0" err="1" smtClean="0"/>
              <a:t>burmeisteri</a:t>
            </a:r>
            <a:r>
              <a:rPr lang="en-US" sz="2000" dirty="0" smtClean="0"/>
              <a:t> (</a:t>
            </a:r>
            <a:r>
              <a:rPr lang="en-US" sz="2000" dirty="0" err="1" smtClean="0"/>
              <a:t>Hartlaub</a:t>
            </a:r>
            <a:r>
              <a:rPr lang="en-US" sz="2000" dirty="0" smtClean="0"/>
              <a:t>, 1860) = </a:t>
            </a:r>
            <a:r>
              <a:rPr lang="ru-RU" sz="2000" dirty="0" smtClean="0"/>
              <a:t>Черноногая </a:t>
            </a:r>
            <a:r>
              <a:rPr lang="ru-RU" sz="2000" dirty="0" err="1" smtClean="0"/>
              <a:t>сериема</a:t>
            </a:r>
            <a:r>
              <a:rPr lang="ru-RU" sz="2000" dirty="0" smtClean="0"/>
              <a:t>, </a:t>
            </a:r>
            <a:r>
              <a:rPr lang="ru-RU" sz="2000" dirty="0" err="1" smtClean="0"/>
              <a:t>чунга</a:t>
            </a:r>
            <a:endParaRPr lang="ru-RU" sz="2000" dirty="0"/>
          </a:p>
        </p:txBody>
      </p:sp>
      <p:pic>
        <p:nvPicPr>
          <p:cNvPr id="35842" name="Picture 2" descr="Фото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12" y="1214422"/>
            <a:ext cx="2324103" cy="311826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428604"/>
            <a:ext cx="85011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Древние ископаемые птицы: </a:t>
            </a:r>
            <a:r>
              <a:rPr lang="ru-RU" sz="2800" b="1" dirty="0" err="1" smtClean="0"/>
              <a:t>Диатрима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Гесперорнис</a:t>
            </a:r>
            <a:r>
              <a:rPr lang="ru-RU" sz="2800" b="1" dirty="0" smtClean="0"/>
              <a:t> и ихтиорнис</a:t>
            </a:r>
            <a:endParaRPr lang="ru-RU" sz="2800" b="1" dirty="0"/>
          </a:p>
        </p:txBody>
      </p:sp>
      <p:pic>
        <p:nvPicPr>
          <p:cNvPr id="6" name="Picture 8" descr="http://im1-tub-ru.yandex.net/i?id=105486470-19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57818" y="4357694"/>
            <a:ext cx="3085631" cy="22145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m1-tub-ru.yandex.net/i?id=125372576-3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5569" y="2982939"/>
            <a:ext cx="6148431" cy="3875061"/>
          </a:xfrm>
          <a:prstGeom prst="rect">
            <a:avLst/>
          </a:prstGeom>
          <a:noFill/>
        </p:spPr>
      </p:pic>
      <p:pic>
        <p:nvPicPr>
          <p:cNvPr id="9218" name="Picture 2" descr="http://im3-tub-ru.yandex.net/i?id=152319940-1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3786182" cy="3069878"/>
          </a:xfrm>
          <a:prstGeom prst="rect">
            <a:avLst/>
          </a:prstGeom>
          <a:noFill/>
        </p:spPr>
      </p:pic>
      <p:pic>
        <p:nvPicPr>
          <p:cNvPr id="9222" name="Picture 6" descr="http://im2-tub-ru.yandex.net/i?id=600262124-36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357166"/>
            <a:ext cx="3143272" cy="232261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571480"/>
            <a:ext cx="83582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 </a:t>
            </a:r>
            <a:r>
              <a:rPr lang="ru-RU" sz="4000" b="1" dirty="0" smtClean="0"/>
              <a:t>Очень </a:t>
            </a:r>
            <a:r>
              <a:rPr lang="ru-RU" sz="4000" b="1" dirty="0" smtClean="0"/>
              <a:t>разнородная группа птиц</a:t>
            </a:r>
            <a:r>
              <a:rPr lang="en-US" sz="4000" b="1" dirty="0" smtClean="0"/>
              <a:t>.</a:t>
            </a:r>
            <a:r>
              <a:rPr lang="ru-RU" sz="4000" b="1" dirty="0" smtClean="0"/>
              <a:t> </a:t>
            </a:r>
            <a:r>
              <a:rPr lang="ru-RU" sz="4000" b="1" dirty="0" smtClean="0"/>
              <a:t>Размеры от мелких до </a:t>
            </a:r>
            <a:r>
              <a:rPr lang="ru-RU" sz="4000" b="1" dirty="0" smtClean="0"/>
              <a:t>крупных</a:t>
            </a:r>
            <a:r>
              <a:rPr lang="ru-RU" sz="4000" b="1" dirty="0" smtClean="0"/>
              <a:t>;</a:t>
            </a:r>
            <a:endParaRPr lang="ru-RU" sz="4000" b="1" dirty="0" smtClean="0"/>
          </a:p>
          <a:p>
            <a:pPr algn="ctr"/>
            <a:r>
              <a:rPr lang="ru-RU" sz="4000" b="1" dirty="0" smtClean="0"/>
              <a:t>масса </a:t>
            </a:r>
            <a:r>
              <a:rPr lang="ru-RU" sz="4000" b="1" dirty="0" smtClean="0"/>
              <a:t>от 20 </a:t>
            </a:r>
            <a:r>
              <a:rPr lang="ru-RU" sz="4000" b="1" dirty="0" smtClean="0"/>
              <a:t>г </a:t>
            </a:r>
            <a:r>
              <a:rPr lang="ru-RU" sz="4000" b="1" dirty="0" smtClean="0"/>
              <a:t>(</a:t>
            </a:r>
            <a:r>
              <a:rPr lang="ru-RU" sz="4000" b="1" dirty="0" smtClean="0"/>
              <a:t>мелкие пастушковые)</a:t>
            </a:r>
          </a:p>
        </p:txBody>
      </p:sp>
      <p:pic>
        <p:nvPicPr>
          <p:cNvPr id="18434" name="Picture 2" descr="http://im2-tub-ru.yandex.net/i?id=194594838-4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928934"/>
            <a:ext cx="4714908" cy="31857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6-tub-ru.yandex.net/i?id=162333013-6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2254" y="357166"/>
            <a:ext cx="4369833" cy="6143668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14282" y="357166"/>
            <a:ext cx="87154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до 12-16 кг (</a:t>
            </a:r>
            <a:r>
              <a:rPr lang="ru-RU" sz="3600" b="1" dirty="0" smtClean="0"/>
              <a:t>некоторые</a:t>
            </a:r>
          </a:p>
          <a:p>
            <a:r>
              <a:rPr lang="ru-RU" sz="3600" b="1" dirty="0" smtClean="0"/>
              <a:t> </a:t>
            </a:r>
            <a:r>
              <a:rPr lang="ru-RU" sz="3600" b="1" dirty="0" smtClean="0"/>
              <a:t>журавли, дрофы);</a:t>
            </a:r>
          </a:p>
          <a:p>
            <a:r>
              <a:rPr lang="ru-RU" sz="3600" b="1" dirty="0" smtClean="0"/>
              <a:t>длина от 12 до </a:t>
            </a:r>
            <a:endParaRPr lang="ru-RU" sz="3600" b="1" dirty="0" smtClean="0"/>
          </a:p>
          <a:p>
            <a:r>
              <a:rPr lang="ru-RU" sz="3600" b="1" dirty="0" smtClean="0"/>
              <a:t>120-176 см</a:t>
            </a:r>
            <a:r>
              <a:rPr lang="ru-RU" sz="3600" b="1" dirty="0" smtClean="0"/>
              <a:t>;</a:t>
            </a:r>
          </a:p>
          <a:p>
            <a:r>
              <a:rPr lang="ru-RU" sz="3600" b="1" dirty="0" smtClean="0"/>
              <a:t> </a:t>
            </a:r>
            <a:r>
              <a:rPr lang="ru-RU" sz="3600" b="1" dirty="0" smtClean="0"/>
              <a:t>Населяют</a:t>
            </a:r>
          </a:p>
          <a:p>
            <a:r>
              <a:rPr lang="ru-RU" sz="3600" b="1" dirty="0" smtClean="0"/>
              <a:t>околоводные</a:t>
            </a:r>
          </a:p>
          <a:p>
            <a:r>
              <a:rPr lang="ru-RU" sz="3600" b="1" dirty="0" smtClean="0"/>
              <a:t> </a:t>
            </a:r>
            <a:r>
              <a:rPr lang="ru-RU" sz="3600" b="1" dirty="0" smtClean="0"/>
              <a:t>биотопы и </a:t>
            </a:r>
            <a:r>
              <a:rPr lang="ru-RU" sz="3600" b="1" dirty="0" smtClean="0"/>
              <a:t>сухие</a:t>
            </a:r>
          </a:p>
          <a:p>
            <a:r>
              <a:rPr lang="ru-RU" sz="3600" b="1" dirty="0" smtClean="0"/>
              <a:t> </a:t>
            </a:r>
            <a:r>
              <a:rPr lang="ru-RU" sz="3600" b="1" dirty="0" smtClean="0"/>
              <a:t>открытые пространства</a:t>
            </a:r>
            <a:r>
              <a:rPr lang="ru-RU" sz="3600" b="1" dirty="0" smtClean="0"/>
              <a:t>,</a:t>
            </a:r>
          </a:p>
          <a:p>
            <a:r>
              <a:rPr lang="ru-RU" sz="3600" b="1" dirty="0" smtClean="0"/>
              <a:t> </a:t>
            </a:r>
            <a:r>
              <a:rPr lang="ru-RU" sz="3600" b="1" dirty="0" smtClean="0"/>
              <a:t>немногие </a:t>
            </a:r>
            <a:r>
              <a:rPr lang="ru-RU" sz="3600" b="1" dirty="0" smtClean="0"/>
              <a:t>связаны</a:t>
            </a:r>
          </a:p>
          <a:p>
            <a:r>
              <a:rPr lang="ru-RU" sz="3600" b="1" dirty="0" smtClean="0"/>
              <a:t> с лесной</a:t>
            </a:r>
          </a:p>
          <a:p>
            <a:r>
              <a:rPr lang="ru-RU" sz="3600" b="1" dirty="0" smtClean="0"/>
              <a:t> растительностью. </a:t>
            </a:r>
            <a:endParaRPr lang="ru-RU" sz="3600" b="1" dirty="0"/>
          </a:p>
        </p:txBody>
      </p:sp>
      <p:pic>
        <p:nvPicPr>
          <p:cNvPr id="3" name="Picture 2" descr="http://im6-tub-ru.yandex.net/i?id=436031687-0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928990" y="5966422"/>
            <a:ext cx="2214578" cy="15970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5725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Среди Журавлеобразных нет настоящих древесных и морских птиц</a:t>
            </a:r>
            <a:r>
              <a:rPr lang="ru-RU" sz="3600" b="1" dirty="0" smtClean="0"/>
              <a:t>.</a:t>
            </a:r>
          </a:p>
          <a:p>
            <a:r>
              <a:rPr lang="ru-RU" sz="3600" b="1" dirty="0" smtClean="0"/>
              <a:t> </a:t>
            </a:r>
            <a:r>
              <a:rPr lang="ru-RU" sz="3600" b="1" dirty="0" smtClean="0"/>
              <a:t>Большинство </a:t>
            </a:r>
            <a:r>
              <a:rPr lang="ru-RU" sz="3600" b="1" dirty="0" smtClean="0"/>
              <a:t>видов</a:t>
            </a:r>
          </a:p>
          <a:p>
            <a:r>
              <a:rPr lang="ru-RU" sz="3600" b="1" dirty="0" smtClean="0"/>
              <a:t> </a:t>
            </a:r>
            <a:r>
              <a:rPr lang="ru-RU" sz="3600" b="1" dirty="0" smtClean="0"/>
              <a:t>моногамны, </a:t>
            </a:r>
            <a:endParaRPr lang="ru-RU" sz="3600" b="1" dirty="0" smtClean="0"/>
          </a:p>
          <a:p>
            <a:r>
              <a:rPr lang="ru-RU" sz="3600" b="1" dirty="0" smtClean="0"/>
              <a:t>гнездятся </a:t>
            </a:r>
            <a:r>
              <a:rPr lang="ru-RU" sz="3600" b="1" dirty="0" smtClean="0"/>
              <a:t>на земле</a:t>
            </a:r>
            <a:r>
              <a:rPr lang="ru-RU" sz="3600" b="1" dirty="0" smtClean="0"/>
              <a:t>,</a:t>
            </a:r>
          </a:p>
          <a:p>
            <a:r>
              <a:rPr lang="ru-RU" sz="3600" b="1" dirty="0" smtClean="0"/>
              <a:t> </a:t>
            </a:r>
            <a:r>
              <a:rPr lang="ru-RU" sz="3600" b="1" dirty="0" smtClean="0"/>
              <a:t>не образуют колоний</a:t>
            </a:r>
            <a:r>
              <a:rPr lang="ru-RU" sz="3600" b="1" dirty="0" smtClean="0"/>
              <a:t>.</a:t>
            </a:r>
          </a:p>
          <a:p>
            <a:r>
              <a:rPr lang="ru-RU" sz="3600" b="1" dirty="0" smtClean="0"/>
              <a:t> </a:t>
            </a:r>
            <a:r>
              <a:rPr lang="ru-RU" sz="3600" b="1" dirty="0" smtClean="0"/>
              <a:t>Птенцы выводкового, </a:t>
            </a:r>
            <a:endParaRPr lang="ru-RU" sz="3600" b="1" dirty="0" smtClean="0"/>
          </a:p>
          <a:p>
            <a:r>
              <a:rPr lang="ru-RU" sz="3600" b="1" dirty="0" smtClean="0"/>
              <a:t>реже </a:t>
            </a:r>
            <a:r>
              <a:rPr lang="ru-RU" sz="3600" b="1" dirty="0" smtClean="0"/>
              <a:t>полувыводкового </a:t>
            </a:r>
            <a:endParaRPr lang="ru-RU" sz="3600" b="1" dirty="0" smtClean="0"/>
          </a:p>
          <a:p>
            <a:r>
              <a:rPr lang="ru-RU" sz="3600" b="1" dirty="0" smtClean="0"/>
              <a:t>типа</a:t>
            </a:r>
            <a:r>
              <a:rPr lang="ru-RU" sz="3600" b="1" dirty="0" smtClean="0"/>
              <a:t>. </a:t>
            </a:r>
            <a:endParaRPr lang="ru-RU" sz="3600" b="1" dirty="0" smtClean="0"/>
          </a:p>
        </p:txBody>
      </p:sp>
      <p:pic>
        <p:nvPicPr>
          <p:cNvPr id="7170" name="Picture 2" descr="http://im1-tub-ru.yandex.net/i?id=146084507-2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1142984"/>
            <a:ext cx="2480328" cy="3292470"/>
          </a:xfrm>
          <a:prstGeom prst="rect">
            <a:avLst/>
          </a:prstGeom>
          <a:noFill/>
        </p:spPr>
      </p:pic>
      <p:pic>
        <p:nvPicPr>
          <p:cNvPr id="7172" name="Picture 4" descr="http://im3-tub-ru.yandex.net/i?id=366373259-3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4429132"/>
            <a:ext cx="3321852" cy="22145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35716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 smtClean="0"/>
              <a:t>Питание разнообразно, многие группы всеядны, часть ведет сумеречный и ночной образ жизни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17410" name="Picture 2" descr="http://im3-tub-ru.yandex.net/i?id=184802085-4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786190"/>
            <a:ext cx="4197661" cy="2786058"/>
          </a:xfrm>
          <a:prstGeom prst="rect">
            <a:avLst/>
          </a:prstGeom>
          <a:noFill/>
        </p:spPr>
      </p:pic>
      <p:pic>
        <p:nvPicPr>
          <p:cNvPr id="17412" name="Picture 4" descr="http://im3-tub-ru.yandex.net/i?id=362054662-4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571480"/>
            <a:ext cx="2857520" cy="42862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92971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         </a:t>
            </a:r>
            <a:r>
              <a:rPr lang="ru-RU" sz="4000" b="1" dirty="0" smtClean="0"/>
              <a:t>Общие морфологические черты .</a:t>
            </a:r>
          </a:p>
          <a:p>
            <a:r>
              <a:rPr lang="ru-RU" sz="4000" b="1" dirty="0" smtClean="0"/>
              <a:t> </a:t>
            </a:r>
            <a:r>
              <a:rPr lang="ru-RU" sz="4000" b="1" dirty="0" smtClean="0"/>
              <a:t> </a:t>
            </a:r>
            <a:r>
              <a:rPr lang="ru-RU" sz="3600" b="1" dirty="0" smtClean="0"/>
              <a:t>Клюв обычно сжат с боков,</a:t>
            </a:r>
          </a:p>
          <a:p>
            <a:r>
              <a:rPr lang="ru-RU" sz="3600" b="1" dirty="0" smtClean="0"/>
              <a:t> имеет сквозные ноздри,</a:t>
            </a:r>
          </a:p>
          <a:p>
            <a:r>
              <a:rPr lang="ru-RU" sz="3600" b="1" dirty="0" smtClean="0"/>
              <a:t> его форма — </a:t>
            </a:r>
          </a:p>
          <a:p>
            <a:r>
              <a:rPr lang="ru-RU" sz="3600" b="1" dirty="0" smtClean="0"/>
              <a:t>от конусообразной до</a:t>
            </a:r>
          </a:p>
          <a:p>
            <a:r>
              <a:rPr lang="ru-RU" sz="3600" b="1" dirty="0" smtClean="0"/>
              <a:t> удлиненной. </a:t>
            </a:r>
          </a:p>
          <a:p>
            <a:r>
              <a:rPr lang="ru-RU" sz="3600" b="1" dirty="0" smtClean="0"/>
              <a:t>Череп, схизогнатический, функционирующих базиптеригоидных сочленений нет. </a:t>
            </a:r>
          </a:p>
          <a:p>
            <a:r>
              <a:rPr lang="ru-RU" sz="3600" b="1" dirty="0" smtClean="0"/>
              <a:t>Шейных позвонков 15-20. </a:t>
            </a:r>
          </a:p>
          <a:p>
            <a:endParaRPr lang="ru-RU" sz="2800" dirty="0"/>
          </a:p>
        </p:txBody>
      </p:sp>
      <p:pic>
        <p:nvPicPr>
          <p:cNvPr id="16386" name="Picture 2" descr="http://im4-tub-ru.yandex.net/i?id=304619944-2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857232"/>
            <a:ext cx="2357454" cy="2828946"/>
          </a:xfrm>
          <a:prstGeom prst="rect">
            <a:avLst/>
          </a:prstGeom>
          <a:noFill/>
        </p:spPr>
      </p:pic>
      <p:pic>
        <p:nvPicPr>
          <p:cNvPr id="16388" name="Picture 4" descr="http://im6-tub-ru.yandex.net/i?id=87564195-6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4643447"/>
            <a:ext cx="2964661" cy="19764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71480"/>
            <a:ext cx="892971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Ноги длинные, реже средней длины, нижняя часть голени не оперена.  </a:t>
            </a:r>
            <a:endParaRPr lang="ru-RU" sz="3600" b="1" dirty="0" smtClean="0"/>
          </a:p>
          <a:p>
            <a:pPr algn="ctr"/>
            <a:r>
              <a:rPr lang="ru-RU" sz="3600" b="1" dirty="0" smtClean="0"/>
              <a:t> </a:t>
            </a:r>
            <a:r>
              <a:rPr lang="ru-RU" sz="3600" b="1" dirty="0" smtClean="0"/>
              <a:t>Зоба нет, но пищевод сильно растяжим, </a:t>
            </a:r>
            <a:r>
              <a:rPr lang="ru-RU" sz="3600" b="1" dirty="0" smtClean="0"/>
              <a:t>Мускульный </a:t>
            </a:r>
            <a:r>
              <a:rPr lang="ru-RU" sz="3600" b="1" dirty="0" smtClean="0"/>
              <a:t>желудок имеет мощные стенки и прочную кутикулу, </a:t>
            </a:r>
            <a:endParaRPr lang="ru-RU" sz="3600" b="1" dirty="0" smtClean="0"/>
          </a:p>
          <a:p>
            <a:pPr algn="ctr"/>
            <a:r>
              <a:rPr lang="ru-RU" sz="3600" b="1" dirty="0" smtClean="0"/>
              <a:t>С</a:t>
            </a:r>
            <a:r>
              <a:rPr lang="ru-RU" sz="3600" b="1" dirty="0" smtClean="0"/>
              <a:t>лепые </a:t>
            </a:r>
            <a:r>
              <a:rPr lang="ru-RU" sz="3600" b="1" dirty="0" smtClean="0"/>
              <a:t>кишки всегда функционируют, хотя и бывают разной длины, есть желчный пузырь. </a:t>
            </a:r>
            <a:endParaRPr lang="ru-RU" sz="3600" b="1" dirty="0" smtClean="0"/>
          </a:p>
          <a:p>
            <a:pPr algn="ctr"/>
            <a:r>
              <a:rPr lang="ru-RU" sz="3600" b="1" dirty="0" smtClean="0"/>
              <a:t>Гортань </a:t>
            </a:r>
            <a:r>
              <a:rPr lang="ru-RU" sz="3600" b="1" dirty="0" smtClean="0"/>
              <a:t>трахеобронхиального типа.  </a:t>
            </a:r>
            <a:endParaRPr lang="ru-RU" sz="3600" b="1" dirty="0"/>
          </a:p>
        </p:txBody>
      </p:sp>
    </p:spTree>
  </p:cSld>
  <p:clrMapOvr>
    <a:masterClrMapping/>
  </p:clrMapOvr>
  <p:transition spd="slow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2-tub-ru.yandex.net/i?id=70039042-0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785794"/>
            <a:ext cx="6431324" cy="468300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648</Words>
  <Application>Microsoft Office PowerPoint</Application>
  <PresentationFormat>Экран (4:3)</PresentationFormat>
  <Paragraphs>78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15</cp:revision>
  <dcterms:created xsi:type="dcterms:W3CDTF">2013-12-07T07:27:11Z</dcterms:created>
  <dcterms:modified xsi:type="dcterms:W3CDTF">2013-12-12T19:01:25Z</dcterms:modified>
</cp:coreProperties>
</file>