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9" r:id="rId4"/>
    <p:sldId id="265" r:id="rId5"/>
    <p:sldId id="267" r:id="rId6"/>
    <p:sldId id="271" r:id="rId7"/>
    <p:sldId id="272" r:id="rId8"/>
    <p:sldId id="273" r:id="rId9"/>
    <p:sldId id="293" r:id="rId10"/>
    <p:sldId id="274" r:id="rId11"/>
    <p:sldId id="275" r:id="rId12"/>
    <p:sldId id="294" r:id="rId13"/>
    <p:sldId id="276" r:id="rId14"/>
    <p:sldId id="277" r:id="rId15"/>
    <p:sldId id="278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291" r:id="rId24"/>
    <p:sldId id="292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00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463F1-2374-4AF2-9A4B-F7F97980EA7C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59489-9388-4370-A0DA-BE465BC12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463F1-2374-4AF2-9A4B-F7F97980EA7C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59489-9388-4370-A0DA-BE465BC12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463F1-2374-4AF2-9A4B-F7F97980EA7C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59489-9388-4370-A0DA-BE465BC12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463F1-2374-4AF2-9A4B-F7F97980EA7C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59489-9388-4370-A0DA-BE465BC12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463F1-2374-4AF2-9A4B-F7F97980EA7C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59489-9388-4370-A0DA-BE465BC12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463F1-2374-4AF2-9A4B-F7F97980EA7C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59489-9388-4370-A0DA-BE465BC12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463F1-2374-4AF2-9A4B-F7F97980EA7C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59489-9388-4370-A0DA-BE465BC12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463F1-2374-4AF2-9A4B-F7F97980EA7C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59489-9388-4370-A0DA-BE465BC12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463F1-2374-4AF2-9A4B-F7F97980EA7C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59489-9388-4370-A0DA-BE465BC12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463F1-2374-4AF2-9A4B-F7F97980EA7C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59489-9388-4370-A0DA-BE465BC12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463F1-2374-4AF2-9A4B-F7F97980EA7C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59489-9388-4370-A0DA-BE465BC12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0000"/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463F1-2374-4AF2-9A4B-F7F97980EA7C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59489-9388-4370-A0DA-BE465BC12B6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28671"/>
            <a:ext cx="7672414" cy="4572032"/>
          </a:xfrm>
        </p:spPr>
        <p:txBody>
          <a:bodyPr>
            <a:noAutofit/>
          </a:bodyPr>
          <a:lstStyle/>
          <a:p>
            <a:r>
              <a:rPr lang="ru-RU" sz="6000" b="1" dirty="0"/>
              <a:t>Характерные особенности </a:t>
            </a:r>
            <a:r>
              <a:rPr lang="ru-RU" sz="6000" b="1" dirty="0" smtClean="0"/>
              <a:t>класса </a:t>
            </a:r>
            <a:r>
              <a:rPr lang="ru-RU" sz="6000" b="1" dirty="0"/>
              <a:t>Млекопитающих Отряд ластоногие (PINNIPEDIA)</a:t>
            </a:r>
            <a:br>
              <a:rPr lang="ru-RU" sz="6000" b="1" dirty="0"/>
            </a:br>
            <a:endParaRPr lang="ru-RU" sz="6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3900" b="1" dirty="0" smtClean="0"/>
              <a:t>Когти у одних видов (семейство настоящих тюленей </a:t>
            </a:r>
            <a:r>
              <a:rPr lang="ru-RU" sz="3900" b="1" dirty="0" err="1" smtClean="0"/>
              <a:t>Phocidae</a:t>
            </a:r>
            <a:r>
              <a:rPr lang="ru-RU" sz="3900" b="1" dirty="0" smtClean="0"/>
              <a:t>) хорошо развиты на передних ластах и, как правило, на задних, у других видов (остальные семейства) неразвиты на передних ластах, но имеются, хотя и не на всех пальцах, на задних конечностях; у ряда видов они сильно редуцированы и следы их почти незаметны.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600" b="1" dirty="0" smtClean="0"/>
              <a:t>Пальцы кисти длинные, кисть внешне не расчленена на отдельные лучи, пальцы объединяются общим кожным покровом, как футляром, и плотно соединены друг с другом. Таково же строение стопы. Когтевые фаланги кисти нередко слабо расширены и несколько вытянуты, с резко выраженными пазами когтевого ложа или без них (ушатые тюлени).</a:t>
            </a:r>
            <a:endParaRPr lang="ru-RU" sz="36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3-tub-ru.yandex.net/i?id=151049691-23-72&amp;n=2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85728"/>
            <a:ext cx="4419624" cy="2972841"/>
          </a:xfrm>
          <a:prstGeom prst="rect">
            <a:avLst/>
          </a:prstGeom>
          <a:noFill/>
        </p:spPr>
      </p:pic>
      <p:pic>
        <p:nvPicPr>
          <p:cNvPr id="47106" name="Picture 2" descr="http://im4-tub-ru.yandex.net/i?id=50540455-11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2857496"/>
            <a:ext cx="3214710" cy="37380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600" b="1" dirty="0" smtClean="0"/>
              <a:t>В запястье ладьевидная (</a:t>
            </a:r>
            <a:r>
              <a:rPr lang="ru-RU" sz="3600" b="1" dirty="0" err="1" smtClean="0"/>
              <a:t>scaphoideum</a:t>
            </a:r>
            <a:r>
              <a:rPr lang="ru-RU" sz="3600" b="1" dirty="0" smtClean="0"/>
              <a:t>), полулунная (</a:t>
            </a:r>
            <a:r>
              <a:rPr lang="ru-RU" sz="3600" b="1" dirty="0" err="1" smtClean="0"/>
              <a:t>lunatum</a:t>
            </a:r>
            <a:r>
              <a:rPr lang="ru-RU" sz="3600" b="1" dirty="0" smtClean="0"/>
              <a:t>) и центральная (</a:t>
            </a:r>
            <a:r>
              <a:rPr lang="ru-RU" sz="3600" b="1" dirty="0" err="1" smtClean="0"/>
              <a:t>centrale</a:t>
            </a:r>
            <a:r>
              <a:rPr lang="ru-RU" sz="3600" b="1" dirty="0" smtClean="0"/>
              <a:t>) кости слиты. Локтевая и лучевая укорочены, но вполне самостоятельны и не сливаются. Плечевая кость еще несколько более укорочена, но с сильно развитым дельтовидным гребнем; на ней в большинстве случаев имеется, но может и отсутствовать (причем даже у одного и того же вида). Ключиц нет.</a:t>
            </a:r>
            <a:endParaRPr lang="ru-RU" sz="36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/>
              <a:t>Пальцы стопы сильно вытянуты; у безухих же тюленей - в особенности первый и пятый (последние у них к тому же и значительно расширены). Все пальцы с толстой кожной перепонкой, соединяющей их до когтей</a:t>
            </a:r>
            <a:endParaRPr lang="ru-RU" sz="36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20" y="214290"/>
            <a:ext cx="864399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/>
              <a:t>У безухих тюленей благодаря эластичности перепонки они способны сильно раздвигаться, отчего в растянутом состоянии создается широкая веерообразная поверхность с глубоким выемчатым ложем для когтей. Сочленовная поверхность астрагала у настоящих тюленей (</a:t>
            </a:r>
            <a:r>
              <a:rPr lang="ru-RU" sz="3600" b="1" dirty="0" err="1" smtClean="0"/>
              <a:t>Phocidae</a:t>
            </a:r>
            <a:r>
              <a:rPr lang="ru-RU" sz="3600" b="1" dirty="0" smtClean="0"/>
              <a:t>) имеет вид резко выпуклого гребня, у моржа (</a:t>
            </a:r>
            <a:r>
              <a:rPr lang="ru-RU" sz="3600" b="1" dirty="0" err="1" smtClean="0"/>
              <a:t>Odobenidae</a:t>
            </a:r>
            <a:r>
              <a:rPr lang="ru-RU" sz="3600" b="1" dirty="0" smtClean="0"/>
              <a:t>) слегка вогнута, у ушатых тюленей (</a:t>
            </a:r>
            <a:r>
              <a:rPr lang="ru-RU" sz="3600" b="1" dirty="0" err="1" smtClean="0"/>
              <a:t>Otariidae</a:t>
            </a:r>
            <a:r>
              <a:rPr lang="ru-RU" sz="3600" b="1" dirty="0" smtClean="0"/>
              <a:t>) седлообразна. </a:t>
            </a:r>
            <a:endParaRPr lang="ru-RU" sz="36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785794"/>
            <a:ext cx="885828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/>
              <a:t>Кости голени относительно длинные; малая берцовая кость развита нормально, вполне самостоятельна, но в </a:t>
            </a:r>
            <a:r>
              <a:rPr lang="ru-RU" sz="3600" b="1" dirty="0" err="1" smtClean="0"/>
              <a:t>проксиальном</a:t>
            </a:r>
            <a:r>
              <a:rPr lang="ru-RU" sz="3600" b="1" dirty="0" smtClean="0"/>
              <a:t> эпифизе у взрослых сливается с большой берцовой костью. Бедро сильно укорочено, </a:t>
            </a:r>
            <a:r>
              <a:rPr lang="ru-RU" sz="3600" b="1" dirty="0" err="1" smtClean="0"/>
              <a:t>уплощено</a:t>
            </a:r>
            <a:r>
              <a:rPr lang="ru-RU" sz="3600" b="1" dirty="0" smtClean="0"/>
              <a:t> и расширено в дистальной части; третий вертел (</a:t>
            </a:r>
            <a:r>
              <a:rPr lang="ru-RU" sz="3600" b="1" dirty="0" err="1" smtClean="0"/>
              <a:t>трохантер</a:t>
            </a:r>
            <a:r>
              <a:rPr lang="ru-RU" sz="3600" b="1" dirty="0" smtClean="0"/>
              <a:t>) отсутствует; в большинстве случаев неразвит и второй.</a:t>
            </a:r>
            <a:endParaRPr lang="ru-RU" sz="3600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 algn="ctr">
              <a:buNone/>
            </a:pPr>
            <a:r>
              <a:rPr lang="ru-RU" sz="3600" b="1" dirty="0" smtClean="0"/>
              <a:t>Грудных позвонков обычно 15, поясничных 5, крестцовых 4, количество хвостовых изменчиво, варьирует от 15 до 8. Позвоночник очень гибкий с сильно развитыми межпозвонковыми хрящами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6146" name="Picture 2" descr="http://im7-tub-ru.yandex.net/i?id=152375317-2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4357694"/>
            <a:ext cx="5500726" cy="20352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14290"/>
            <a:ext cx="850112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Череп различен по форме и величине. В большинстве случаев он с более или менее выраженной уплощенностью верхней стороны</a:t>
            </a:r>
            <a:endParaRPr lang="en-US" sz="3600" b="1" dirty="0" smtClean="0"/>
          </a:p>
          <a:p>
            <a:r>
              <a:rPr lang="ru-RU" sz="3600" b="1" dirty="0" smtClean="0"/>
              <a:t> черепной коробки,</a:t>
            </a:r>
            <a:endParaRPr lang="en-US" sz="3600" b="1" dirty="0" smtClean="0"/>
          </a:p>
          <a:p>
            <a:r>
              <a:rPr lang="ru-RU" sz="3600" b="1" dirty="0" smtClean="0"/>
              <a:t> сагиттальный гребень </a:t>
            </a:r>
            <a:endParaRPr lang="en-US" sz="3600" b="1" dirty="0" smtClean="0"/>
          </a:p>
          <a:p>
            <a:r>
              <a:rPr lang="ru-RU" sz="3600" b="1" dirty="0" smtClean="0"/>
              <a:t>у большинства слабо </a:t>
            </a:r>
            <a:endParaRPr lang="en-US" sz="3600" b="1" dirty="0" smtClean="0"/>
          </a:p>
          <a:p>
            <a:r>
              <a:rPr lang="ru-RU" sz="3600" b="1" dirty="0" smtClean="0"/>
              <a:t>выражен или отсутствует. </a:t>
            </a:r>
            <a:endParaRPr lang="en-US" sz="3600" b="1" dirty="0" smtClean="0"/>
          </a:p>
          <a:p>
            <a:r>
              <a:rPr lang="ru-RU" sz="3600" b="1" dirty="0" smtClean="0"/>
              <a:t>Мозговая часть объемистая, лицевая обычно не длиннее мозговой, уже и ниже ее, хотя иногда ненамного (морж). </a:t>
            </a:r>
            <a:endParaRPr lang="ru-RU" sz="3600" b="1" dirty="0"/>
          </a:p>
        </p:txBody>
      </p:sp>
      <p:pic>
        <p:nvPicPr>
          <p:cNvPr id="5122" name="Picture 2" descr="http://go1.imgsmail.ru/imgpreview?key=http%3A//dic.academic.ru/pictures/ntes/10004-2.jpg&amp;mb=imgdb_preview_79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2000240"/>
            <a:ext cx="2738443" cy="26048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892971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Глазницы в большинстве случаев очень расширены и широко сообщаются с височной ямой; скуловые дуги, за редкими исключениями, сильно раздвинуты в стороны, а </a:t>
            </a:r>
            <a:r>
              <a:rPr lang="ru-RU" sz="3600" b="1" dirty="0" err="1" smtClean="0"/>
              <a:t>межглазничное</a:t>
            </a:r>
            <a:r>
              <a:rPr lang="ru-RU" sz="3600" b="1" dirty="0" smtClean="0"/>
              <a:t> пространство у многих видов резко сужено. Костное небо сплошное (если не считать </a:t>
            </a:r>
            <a:r>
              <a:rPr lang="ru-RU" sz="3600" b="1" dirty="0" err="1" smtClean="0"/>
              <a:t>передне</a:t>
            </a:r>
            <a:r>
              <a:rPr lang="ru-RU" sz="3600" b="1" dirty="0" smtClean="0"/>
              <a:t>- и задненебных отверстий).</a:t>
            </a:r>
          </a:p>
        </p:txBody>
      </p:sp>
      <p:pic>
        <p:nvPicPr>
          <p:cNvPr id="4098" name="Picture 2" descr="http://go1.imgsmail.ru/imgpreview?key=http%3A//npzabaikalsky.ru/upload/medialibrary/487/03.JPG&amp;mb=imgdb_preview_4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3752" y="4214818"/>
            <a:ext cx="3622137" cy="24098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8" name="Picture 4" descr="http://im6-tub-ru.yandex.net/i?id=49483675-07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3500438"/>
            <a:ext cx="4278395" cy="3208797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85720" y="357166"/>
            <a:ext cx="88582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/>
              <a:t>Крупные млекопитающие, приспособленные к длительному пребыванию в воде (в морях и некоторых </a:t>
            </a:r>
            <a:r>
              <a:rPr lang="ru-RU" sz="3600" b="1" dirty="0" smtClean="0"/>
              <a:t>больших </a:t>
            </a:r>
            <a:r>
              <a:rPr lang="ru-RU" sz="3600" b="1" dirty="0"/>
              <a:t>озерах) и плохо передвигающиеся на </a:t>
            </a:r>
            <a:r>
              <a:rPr lang="ru-RU" sz="3600" b="1" dirty="0" smtClean="0"/>
              <a:t>суше</a:t>
            </a:r>
            <a:endParaRPr lang="ru-RU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85728"/>
            <a:ext cx="88582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Слуховые пузыри у многих(</a:t>
            </a:r>
            <a:r>
              <a:rPr lang="ru-RU" sz="3600" b="1" dirty="0" err="1" smtClean="0"/>
              <a:t>Phocidae</a:t>
            </a:r>
            <a:r>
              <a:rPr lang="ru-RU" sz="3600" b="1" dirty="0" smtClean="0"/>
              <a:t>) сильно вздутые и округлые, у других более уплощенные и сложных очертаний. Слезная кость отсутствует. </a:t>
            </a:r>
            <a:r>
              <a:rPr lang="ru-RU" sz="3600" b="1" dirty="0" err="1" smtClean="0"/>
              <a:t>Алисфеноидный</a:t>
            </a:r>
            <a:r>
              <a:rPr lang="ru-RU" sz="3600" b="1" dirty="0" smtClean="0"/>
              <a:t> канал у настоящих тюленей (</a:t>
            </a:r>
            <a:r>
              <a:rPr lang="ru-RU" sz="3600" b="1" dirty="0" err="1" smtClean="0"/>
              <a:t>Phocidae</a:t>
            </a:r>
            <a:r>
              <a:rPr lang="ru-RU" sz="3600" b="1" dirty="0" smtClean="0"/>
              <a:t>) отсутствует, у остальных имеется. </a:t>
            </a:r>
            <a:endParaRPr lang="ru-RU" sz="3600" b="1" dirty="0"/>
          </a:p>
        </p:txBody>
      </p:sp>
      <p:pic>
        <p:nvPicPr>
          <p:cNvPr id="3074" name="Picture 2" descr="http://go3.imgsmail.ru/imgpreview?key=http%3A//www.detskiy-mir.net/images/fotoprikols/9197_big.jpg&amp;mb=imgdb_preview_15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3605140"/>
            <a:ext cx="4343415" cy="32528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err="1" smtClean="0"/>
              <a:t>Этмотурбинальные</a:t>
            </a:r>
            <a:r>
              <a:rPr lang="ru-RU" sz="3600" b="1" dirty="0" smtClean="0"/>
              <a:t> кости </a:t>
            </a:r>
            <a:r>
              <a:rPr lang="ru-RU" sz="3600" b="1" dirty="0" err="1" smtClean="0"/>
              <a:t>невелики,собраны</a:t>
            </a:r>
            <a:r>
              <a:rPr lang="ru-RU" sz="3600" b="1" dirty="0" smtClean="0"/>
              <a:t> в 5 складок, </a:t>
            </a:r>
            <a:r>
              <a:rPr lang="ru-RU" sz="3600" b="1" dirty="0" err="1" smtClean="0"/>
              <a:t>максиллотурбинальные</a:t>
            </a:r>
            <a:r>
              <a:rPr lang="ru-RU" sz="3600" b="1" dirty="0" smtClean="0"/>
              <a:t> обычно сильно развиты и заполняют собой большую часть носовой полости. Суставной мыщелок нижней челюсти полуцилиндрической</a:t>
            </a:r>
            <a:endParaRPr lang="en-US" sz="3600" b="1" dirty="0" smtClean="0"/>
          </a:p>
          <a:p>
            <a:r>
              <a:rPr lang="ru-RU" sz="3600" b="1" dirty="0" smtClean="0"/>
              <a:t>формы с более или </a:t>
            </a:r>
            <a:endParaRPr lang="en-US" sz="3600" b="1" dirty="0" smtClean="0"/>
          </a:p>
          <a:p>
            <a:r>
              <a:rPr lang="ru-RU" sz="3600" b="1" dirty="0" smtClean="0"/>
              <a:t>менее отчетливой</a:t>
            </a:r>
            <a:endParaRPr lang="en-US" sz="3600" b="1" dirty="0" smtClean="0"/>
          </a:p>
          <a:p>
            <a:r>
              <a:rPr lang="ru-RU" sz="3600" b="1" dirty="0" smtClean="0"/>
              <a:t> вогнутостью (</a:t>
            </a:r>
            <a:r>
              <a:rPr lang="ru-RU" sz="3600" b="1" dirty="0" err="1" smtClean="0"/>
              <a:t>седлообразностью</a:t>
            </a:r>
            <a:r>
              <a:rPr lang="ru-RU" sz="3600" b="1" dirty="0" smtClean="0"/>
              <a:t>) в средней части. Концевые фаланги крайних пальцев стопы более или менее значительно расширены, у безухих тюленей</a:t>
            </a:r>
            <a:endParaRPr lang="ru-RU" sz="3600" b="1" dirty="0"/>
          </a:p>
        </p:txBody>
      </p:sp>
      <p:pic>
        <p:nvPicPr>
          <p:cNvPr id="2050" name="Picture 2" descr="http://go4.imgsmail.ru/imgpreview?key=http%3A//i4.otzovik.com/2012/01/28/167198/img/78959959.jpg&amp;mb=imgdb_preview_14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2357430"/>
            <a:ext cx="3119443" cy="20753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2-tub-ru.yandex.net/i?id=137345293-08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14290"/>
            <a:ext cx="3621907" cy="2786082"/>
          </a:xfrm>
          <a:prstGeom prst="rect">
            <a:avLst/>
          </a:prstGeom>
          <a:noFill/>
        </p:spPr>
      </p:pic>
      <p:pic>
        <p:nvPicPr>
          <p:cNvPr id="1028" name="Picture 4" descr="http://im5-tub-ru.yandex.net/i?id=470417589-27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3372" y="3714752"/>
            <a:ext cx="4216731" cy="2714634"/>
          </a:xfrm>
          <a:prstGeom prst="rect">
            <a:avLst/>
          </a:prstGeom>
          <a:noFill/>
        </p:spPr>
      </p:pic>
      <p:pic>
        <p:nvPicPr>
          <p:cNvPr id="1030" name="Picture 6" descr="http://im3-tub-ru.yandex.net/i?id=18180119-01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63448" y="0"/>
            <a:ext cx="4180552" cy="3000396"/>
          </a:xfrm>
          <a:prstGeom prst="rect">
            <a:avLst/>
          </a:prstGeom>
          <a:noFill/>
        </p:spPr>
      </p:pic>
      <p:pic>
        <p:nvPicPr>
          <p:cNvPr id="1032" name="Picture 8" descr="http://im6-tub-ru.yandex.net/i?id=42671688-15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214686"/>
            <a:ext cx="3327560" cy="36433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65929" y="106715"/>
            <a:ext cx="8878071" cy="7417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Размножение происходит на суше.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="1" dirty="0" smtClean="0"/>
              <a:t>Ластоногие выходят</a:t>
            </a:r>
            <a:endParaRPr lang="en-US" sz="4000" b="1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/>
              <a:t> на лед </a:t>
            </a:r>
            <a:r>
              <a:rPr lang="en-US" sz="4000" b="1" dirty="0" smtClean="0"/>
              <a:t> </a:t>
            </a:r>
            <a:r>
              <a:rPr lang="ru-RU" sz="4000" b="1" dirty="0" smtClean="0"/>
              <a:t>или сушу </a:t>
            </a:r>
            <a:endParaRPr lang="en-US" sz="4000" b="1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/>
              <a:t>в основном</a:t>
            </a:r>
            <a:endParaRPr lang="en-US" sz="4000" b="1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/>
              <a:t> в период </a:t>
            </a:r>
            <a:endParaRPr lang="en-US" sz="4000" b="1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/>
              <a:t>размножения и </a:t>
            </a:r>
            <a:endParaRPr lang="en-US" sz="4000" b="1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/>
              <a:t>линьки.</a:t>
            </a:r>
            <a:endParaRPr lang="en-US" sz="4000" b="1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/>
              <a:t> В это время они живут стадами. </a:t>
            </a:r>
            <a:endParaRPr lang="en-US" sz="4000" b="1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/>
              <a:t>Детеныши рождаются, покрытые</a:t>
            </a:r>
            <a:endParaRPr lang="en-US" sz="4000" b="1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/>
              <a:t> густым мехом</a:t>
            </a:r>
            <a:r>
              <a:rPr lang="en-US" sz="4000" b="1" dirty="0" smtClean="0"/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4000" b="1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5058" name="Picture 2" descr="http://go1.imgsmail.ru/imgpreview?key=http%3A//im0-tub.yandex.ru/i%3Fid%3D161520987-65-72&amp;mb=imgdb_preview_193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1236326"/>
            <a:ext cx="4143404" cy="3121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928670"/>
            <a:ext cx="900115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/>
              <a:t>Ластоногих добывают из-за мяса, жира, шкур и меха. Очень ценный </a:t>
            </a:r>
            <a:r>
              <a:rPr lang="ru-RU" sz="4000" b="1" dirty="0" smtClean="0"/>
              <a:t>мех</a:t>
            </a:r>
            <a:endParaRPr lang="en-US" sz="4000" b="1" dirty="0" smtClean="0"/>
          </a:p>
          <a:p>
            <a:r>
              <a:rPr lang="ru-RU" sz="4000" b="1" dirty="0" smtClean="0"/>
              <a:t> </a:t>
            </a:r>
            <a:r>
              <a:rPr lang="ru-RU" sz="4000" b="1" dirty="0" smtClean="0"/>
              <a:t>дают</a:t>
            </a:r>
            <a:r>
              <a:rPr lang="ru-RU" sz="4000" b="1" dirty="0" smtClean="0"/>
              <a:t>  </a:t>
            </a:r>
            <a:r>
              <a:rPr lang="ru-RU" sz="4000" b="1" dirty="0" smtClean="0"/>
              <a:t>котики.</a:t>
            </a:r>
            <a:r>
              <a:rPr lang="ru-RU" sz="4000" b="1" dirty="0" smtClean="0"/>
              <a:t>  </a:t>
            </a:r>
            <a:r>
              <a:rPr lang="ru-RU" sz="4000" b="1" dirty="0" smtClean="0"/>
              <a:t>Промысел</a:t>
            </a:r>
            <a:endParaRPr lang="en-US" sz="4000" b="1" dirty="0" smtClean="0"/>
          </a:p>
          <a:p>
            <a:r>
              <a:rPr lang="ru-RU" sz="4000" b="1" dirty="0" smtClean="0"/>
              <a:t> </a:t>
            </a:r>
            <a:r>
              <a:rPr lang="ru-RU" sz="4000" b="1" dirty="0"/>
              <a:t>ластоногих везде ограничивается, однако их численность сокращается. Ряд видов занесены </a:t>
            </a:r>
            <a:r>
              <a:rPr lang="ru-RU" sz="4000" b="1" dirty="0">
                <a:solidFill>
                  <a:srgbClr val="FF0000"/>
                </a:solidFill>
              </a:rPr>
              <a:t>в Красные книги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85728"/>
            <a:ext cx="892971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/>
              <a:t>Отряд включает 31 вид. К ним относятся моржи, ушастые тюлени (котики и др.) и настоящие тюлени.</a:t>
            </a:r>
            <a:r>
              <a:rPr lang="en-US" sz="4000" b="1" dirty="0" smtClean="0"/>
              <a:t> </a:t>
            </a:r>
            <a:r>
              <a:rPr lang="ru-RU" sz="4000" b="1" dirty="0" smtClean="0"/>
              <a:t>Ластоногие</a:t>
            </a:r>
            <a:endParaRPr lang="en-US" sz="4000" b="1" dirty="0" smtClean="0"/>
          </a:p>
          <a:p>
            <a:pPr algn="ctr"/>
            <a:r>
              <a:rPr lang="ru-RU" sz="4000" b="1" dirty="0" smtClean="0"/>
              <a:t> произошли от сухопутных хищников, </a:t>
            </a:r>
            <a:endParaRPr lang="en-US" sz="4000" b="1" dirty="0" smtClean="0"/>
          </a:p>
          <a:p>
            <a:pPr algn="ctr"/>
            <a:r>
              <a:rPr lang="ru-RU" sz="4000" b="1" dirty="0" smtClean="0"/>
              <a:t>с которыми их до сих</a:t>
            </a:r>
            <a:endParaRPr lang="en-US" sz="4000" b="1" dirty="0" smtClean="0"/>
          </a:p>
          <a:p>
            <a:pPr algn="ctr"/>
            <a:r>
              <a:rPr lang="ru-RU" sz="4000" b="1" dirty="0" smtClean="0"/>
              <a:t>пор иногда объединяют в</a:t>
            </a:r>
            <a:endParaRPr lang="en-US" sz="4000" b="1" dirty="0" smtClean="0"/>
          </a:p>
          <a:p>
            <a:pPr algn="ctr"/>
            <a:r>
              <a:rPr lang="ru-RU" sz="4000" b="1" dirty="0" smtClean="0"/>
              <a:t> один отряд. </a:t>
            </a:r>
            <a:endParaRPr lang="ru-RU" sz="4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Отряд ластоногих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57232"/>
            <a:ext cx="9144000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214290"/>
            <a:ext cx="892971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Обитают в разных климатических зонах - арктической и антарктической, бореальной и более южной, даже</a:t>
            </a:r>
            <a:r>
              <a:rPr lang="en-US" sz="3600" b="1" dirty="0" smtClean="0"/>
              <a:t> </a:t>
            </a:r>
            <a:r>
              <a:rPr lang="ru-RU" sz="3600" b="1" dirty="0" smtClean="0"/>
              <a:t>субтропической. Держатся </a:t>
            </a:r>
            <a:r>
              <a:rPr lang="en-US" sz="3600" b="1" dirty="0" smtClean="0"/>
              <a:t> </a:t>
            </a:r>
            <a:r>
              <a:rPr lang="ru-RU" sz="3600" b="1" dirty="0" smtClean="0"/>
              <a:t>в зависимости от сезона и стадами (нередко </a:t>
            </a:r>
            <a:r>
              <a:rPr lang="en-US" sz="3600" b="1" dirty="0" smtClean="0"/>
              <a:t> </a:t>
            </a:r>
            <a:r>
              <a:rPr lang="ru-RU" sz="3600" b="1" dirty="0" smtClean="0"/>
              <a:t>огромными</a:t>
            </a:r>
            <a:r>
              <a:rPr lang="en-US" sz="3600" b="1" dirty="0" smtClean="0"/>
              <a:t> </a:t>
            </a:r>
            <a:r>
              <a:rPr lang="ru-RU" sz="3600" b="1" dirty="0" smtClean="0"/>
              <a:t>и тесными), и небольшими</a:t>
            </a:r>
            <a:r>
              <a:rPr lang="en-US" sz="3600" b="1" dirty="0" smtClean="0"/>
              <a:t> </a:t>
            </a:r>
            <a:r>
              <a:rPr lang="ru-RU" sz="3600" b="1" dirty="0" smtClean="0"/>
              <a:t>разрозненными группами, и одиночками, и (короткий период) парами. </a:t>
            </a:r>
            <a:endParaRPr lang="ru-RU" sz="36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4282" y="-357214"/>
            <a:ext cx="86439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.</a:t>
            </a:r>
          </a:p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928670"/>
            <a:ext cx="84296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/>
              <a:t>Ареал ластоногих </a:t>
            </a:r>
            <a:r>
              <a:rPr lang="ru-RU" sz="3600" b="1" dirty="0" err="1" smtClean="0"/>
              <a:t>зоогеографически</a:t>
            </a:r>
            <a:r>
              <a:rPr lang="ru-RU" sz="3600" b="1" dirty="0" smtClean="0"/>
              <a:t> делится на 5 областей:</a:t>
            </a:r>
          </a:p>
          <a:p>
            <a:pPr algn="ctr"/>
            <a:r>
              <a:rPr lang="ru-RU" sz="3600" b="1" dirty="0" err="1" smtClean="0"/>
              <a:t>Арктатлантис</a:t>
            </a:r>
            <a:r>
              <a:rPr lang="ru-RU" sz="3600" b="1" dirty="0" smtClean="0"/>
              <a:t>, включающая Ледовитый океан и Северную Атлантику (</a:t>
            </a:r>
            <a:r>
              <a:rPr lang="ru-RU" sz="3600" b="1" dirty="0" err="1" smtClean="0"/>
              <a:t>эндемичные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монотипические</a:t>
            </a:r>
            <a:r>
              <a:rPr lang="ru-RU" sz="3600" b="1" dirty="0" smtClean="0"/>
              <a:t> роды: </a:t>
            </a:r>
            <a:r>
              <a:rPr lang="ru-RU" sz="3600" b="1" dirty="0" err="1" smtClean="0"/>
              <a:t>хохлачи</a:t>
            </a:r>
            <a:r>
              <a:rPr lang="ru-RU" sz="3600" b="1" dirty="0" smtClean="0"/>
              <a:t>, </a:t>
            </a:r>
            <a:r>
              <a:rPr lang="ru-RU" sz="3600" b="1" dirty="0" err="1" smtClean="0"/>
              <a:t>Cystophora</a:t>
            </a:r>
            <a:r>
              <a:rPr lang="ru-RU" sz="3600" b="1" dirty="0" smtClean="0"/>
              <a:t>; серые тюлени, </a:t>
            </a:r>
            <a:r>
              <a:rPr lang="ru-RU" sz="3600" b="1" dirty="0" err="1" smtClean="0"/>
              <a:t>Hatichoerus</a:t>
            </a:r>
            <a:r>
              <a:rPr lang="ru-RU" sz="3600" b="1" dirty="0" smtClean="0"/>
              <a:t>, к которым можно добавить и гренландского тюленя)</a:t>
            </a:r>
            <a:r>
              <a:rPr lang="en-US" sz="3600" b="1" dirty="0" smtClean="0"/>
              <a:t>.</a:t>
            </a:r>
            <a:endParaRPr lang="ru-RU" sz="3600" b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b="1" dirty="0" smtClean="0"/>
              <a:t>    </a:t>
            </a:r>
            <a:r>
              <a:rPr lang="ru-RU" sz="3600" b="1" dirty="0" smtClean="0"/>
              <a:t>Отряд включает виды главным образом крупных млекопитающих, морфологически хорошо отграниченных от представителей других отрядов далеко зашедшими приспособлениями к водному образу жизни.</a:t>
            </a:r>
          </a:p>
          <a:p>
            <a:pPr>
              <a:buNone/>
            </a:pPr>
            <a:r>
              <a:rPr lang="en-US" sz="3600" b="1" dirty="0" smtClean="0"/>
              <a:t>   </a:t>
            </a:r>
            <a:r>
              <a:rPr lang="ru-RU" sz="3600" b="1" dirty="0" smtClean="0"/>
              <a:t>Тело более или менее </a:t>
            </a:r>
            <a:endParaRPr lang="en-US" sz="3600" b="1" dirty="0" smtClean="0"/>
          </a:p>
          <a:p>
            <a:pPr>
              <a:buNone/>
            </a:pPr>
            <a:r>
              <a:rPr lang="en-US" sz="3600" b="1" dirty="0" smtClean="0"/>
              <a:t>   </a:t>
            </a:r>
            <a:r>
              <a:rPr lang="ru-RU" sz="3600" b="1" dirty="0" smtClean="0"/>
              <a:t>веретеновидное, </a:t>
            </a:r>
            <a:endParaRPr lang="en-US" sz="3600" b="1" dirty="0" smtClean="0"/>
          </a:p>
          <a:p>
            <a:pPr>
              <a:buNone/>
            </a:pPr>
            <a:r>
              <a:rPr lang="en-US" sz="3600" b="1" dirty="0" smtClean="0"/>
              <a:t>   </a:t>
            </a:r>
            <a:r>
              <a:rPr lang="ru-RU" sz="3600" b="1" dirty="0" smtClean="0"/>
              <a:t>обтекаемой формы,</a:t>
            </a:r>
            <a:endParaRPr lang="en-US" sz="3600" b="1" dirty="0" smtClean="0"/>
          </a:p>
          <a:p>
            <a:pPr>
              <a:buNone/>
            </a:pPr>
            <a:r>
              <a:rPr lang="ru-RU" sz="3600" b="1" dirty="0" smtClean="0"/>
              <a:t> </a:t>
            </a:r>
            <a:r>
              <a:rPr lang="en-US" sz="3600" b="1" dirty="0" smtClean="0"/>
              <a:t>  </a:t>
            </a:r>
            <a:r>
              <a:rPr lang="ru-RU" sz="3600" b="1" dirty="0" smtClean="0"/>
              <a:t>суживающееся к </a:t>
            </a:r>
            <a:endParaRPr lang="en-US" sz="3600" b="1" dirty="0" smtClean="0"/>
          </a:p>
          <a:p>
            <a:pPr>
              <a:buNone/>
            </a:pPr>
            <a:r>
              <a:rPr lang="en-US" sz="3600" b="1" dirty="0" smtClean="0"/>
              <a:t>  </a:t>
            </a:r>
            <a:r>
              <a:rPr lang="ru-RU" sz="3600" b="1" dirty="0" smtClean="0"/>
              <a:t>обоим концам, </a:t>
            </a:r>
            <a:r>
              <a:rPr lang="ru-RU" sz="3600" b="1" dirty="0" err="1" smtClean="0"/>
              <a:t>c</a:t>
            </a:r>
            <a:r>
              <a:rPr lang="ru-RU" sz="3600" b="1" dirty="0" smtClean="0"/>
              <a:t> очень слаборазвитым или даже невыраженным хвостом.</a:t>
            </a:r>
          </a:p>
          <a:p>
            <a:endParaRPr lang="ru-RU" dirty="0"/>
          </a:p>
        </p:txBody>
      </p:sp>
      <p:pic>
        <p:nvPicPr>
          <p:cNvPr id="15362" name="Picture 2" descr="http://go2.imgsmail.ru/imgpreview?key=http%3A//quickfly.ru/uploads/posts/2011-06/1307749786_34.jpg&amp;mb=imgdb_preview_148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2857496"/>
            <a:ext cx="3714776" cy="24714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472518" cy="591187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b="1" dirty="0" smtClean="0"/>
              <a:t>Передние и задние конечности преобразованы в веслообразные лопасти - ласты, выступающие из </a:t>
            </a:r>
            <a:r>
              <a:rPr lang="ru-RU" sz="3600" b="1" dirty="0" err="1" smtClean="0"/>
              <a:t>вальковатого</a:t>
            </a:r>
            <a:r>
              <a:rPr lang="ru-RU" sz="3600" b="1" dirty="0" smtClean="0"/>
              <a:t> туловища обычно лишь дистальными отделами и приспособленные для плавания. В гораздо меньшей степени и весьма неодинаково в разных семействах они выполняют функции опоры и передвижения по твердому субстрату. Передние и задние конечности пятипалые.</a:t>
            </a:r>
            <a:endParaRPr lang="ru-RU" sz="36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7-tub-ru.yandex.net/i?id=152586147-36-72&amp;n=2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57166"/>
            <a:ext cx="5304097" cy="2791630"/>
          </a:xfrm>
          <a:prstGeom prst="rect">
            <a:avLst/>
          </a:prstGeom>
          <a:noFill/>
        </p:spPr>
      </p:pic>
      <p:pic>
        <p:nvPicPr>
          <p:cNvPr id="46082" name="Picture 2" descr="http://im5-tub-ru.yandex.net/i?id=248726856-01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8" y="785794"/>
            <a:ext cx="2095509" cy="3697957"/>
          </a:xfrm>
          <a:prstGeom prst="rect">
            <a:avLst/>
          </a:prstGeom>
          <a:noFill/>
        </p:spPr>
      </p:pic>
      <p:pic>
        <p:nvPicPr>
          <p:cNvPr id="46084" name="Picture 4" descr="http://im0-tub-ru.yandex.net/i?id=245558180-57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728" y="3643314"/>
            <a:ext cx="4286280" cy="28448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844</Words>
  <Application>Microsoft Office PowerPoint</Application>
  <PresentationFormat>Экран (4:3)</PresentationFormat>
  <Paragraphs>51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Характерные особенности класса Млекопитающих Отряд ластоногие (PINNIPEDIA)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жанна</cp:lastModifiedBy>
  <cp:revision>30</cp:revision>
  <dcterms:created xsi:type="dcterms:W3CDTF">2013-12-07T05:16:37Z</dcterms:created>
  <dcterms:modified xsi:type="dcterms:W3CDTF">2015-04-08T08:00:45Z</dcterms:modified>
</cp:coreProperties>
</file>