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107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9110" y="3068960"/>
            <a:ext cx="8492480" cy="1470025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chemeClr val="accent6">
                    <a:lumMod val="75000"/>
                  </a:schemeClr>
                </a:solidFill>
              </a:rPr>
              <a:t>Вот и осень наступила.</a:t>
            </a:r>
            <a:br>
              <a:rPr lang="ru-RU" sz="54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5400" b="1" i="1" dirty="0" smtClean="0">
                <a:solidFill>
                  <a:schemeClr val="accent6">
                    <a:lumMod val="75000"/>
                  </a:schemeClr>
                </a:solidFill>
              </a:rPr>
              <a:t>Что же осень подарила?</a:t>
            </a:r>
            <a:br>
              <a:rPr lang="ru-RU" sz="54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5400" b="1" dirty="0" smtClean="0"/>
              <a:t>Мастер – класс</a:t>
            </a:r>
            <a:br>
              <a:rPr lang="ru-RU" sz="5400" b="1" dirty="0" smtClean="0"/>
            </a:br>
            <a:r>
              <a:rPr lang="ru-RU" sz="3600" b="1" dirty="0" smtClean="0"/>
              <a:t>изготовления фруктов </a:t>
            </a:r>
            <a:br>
              <a:rPr lang="ru-RU" sz="3600" b="1" dirty="0" smtClean="0"/>
            </a:br>
            <a:r>
              <a:rPr lang="ru-RU" sz="3600" b="1" dirty="0" smtClean="0"/>
              <a:t>приемом пластилинографии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65596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107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58568" y="548680"/>
            <a:ext cx="2826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Этапы выполнения работы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23728" y="1195465"/>
            <a:ext cx="5066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Изготовление груши приемом пластилинографии</a:t>
            </a:r>
            <a:endParaRPr lang="ru-RU" dirty="0"/>
          </a:p>
        </p:txBody>
      </p:sp>
      <p:pic>
        <p:nvPicPr>
          <p:cNvPr id="8193" name="Picture 1" descr="F:\для призентации\index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3" y="1990725"/>
            <a:ext cx="2073275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52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107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57463" y="2782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image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918791" y="2159000"/>
            <a:ext cx="10668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139952" y="548680"/>
            <a:ext cx="4572000" cy="38754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5400" marR="25400" indent="152400" algn="just">
              <a:lnSpc>
                <a:spcPts val="1225"/>
              </a:lnSpc>
              <a:spcAft>
                <a:spcPts val="2260"/>
              </a:spcAft>
            </a:pPr>
            <a:r>
              <a:rPr lang="ru-RU" dirty="0" smtClean="0"/>
              <a:t>Груша</a:t>
            </a:r>
            <a:r>
              <a:rPr lang="ru-RU" dirty="0"/>
              <a:t>. </a:t>
            </a:r>
            <a:endParaRPr lang="ru-RU" dirty="0" smtClean="0"/>
          </a:p>
          <a:p>
            <a:pPr marL="368300" marR="25400" indent="-342900" algn="just">
              <a:lnSpc>
                <a:spcPts val="1225"/>
              </a:lnSpc>
              <a:spcAft>
                <a:spcPts val="2260"/>
              </a:spcAft>
              <a:buAutoNum type="arabicPeriod"/>
            </a:pPr>
            <a:r>
              <a:rPr lang="ru-RU" spc="35" dirty="0" smtClean="0"/>
              <a:t>Раскатать </a:t>
            </a:r>
            <a:r>
              <a:rPr lang="ru-RU" spc="35" dirty="0"/>
              <a:t>два шарика - большой и </a:t>
            </a:r>
            <a:r>
              <a:rPr lang="ru-RU" spc="35" dirty="0" smtClean="0"/>
              <a:t>маленький.</a:t>
            </a:r>
            <a:endParaRPr lang="ru-RU" spc="35" dirty="0"/>
          </a:p>
          <a:p>
            <a:pPr marL="368300" marR="25400" indent="-342900" algn="just">
              <a:lnSpc>
                <a:spcPts val="1225"/>
              </a:lnSpc>
              <a:spcAft>
                <a:spcPts val="2260"/>
              </a:spcAft>
              <a:buAutoNum type="arabicPeriod"/>
            </a:pPr>
            <a:endParaRPr lang="ru-RU" spc="35" dirty="0" smtClean="0"/>
          </a:p>
          <a:p>
            <a:pPr marL="368300" marR="25400" indent="-342900" algn="just">
              <a:lnSpc>
                <a:spcPts val="1225"/>
              </a:lnSpc>
              <a:spcAft>
                <a:spcPts val="2260"/>
              </a:spcAft>
              <a:buAutoNum type="arabicPeriod"/>
            </a:pPr>
            <a:r>
              <a:rPr lang="ru-RU" spc="35" dirty="0" smtClean="0"/>
              <a:t>Положить </a:t>
            </a:r>
            <a:r>
              <a:rPr lang="ru-RU" spc="35" dirty="0"/>
              <a:t>большой шарик на широкую часть силуэта груши</a:t>
            </a:r>
            <a:br>
              <a:rPr lang="ru-RU" spc="35" dirty="0"/>
            </a:br>
            <a:r>
              <a:rPr lang="ru-RU" spc="35" dirty="0"/>
              <a:t>и размять его до краев контура по широкой части, маленький шарик</a:t>
            </a:r>
            <a:br>
              <a:rPr lang="ru-RU" spc="35" dirty="0"/>
            </a:br>
            <a:r>
              <a:rPr lang="ru-RU" spc="35" dirty="0"/>
              <a:t>положить на верхнюю, узкую, часть груши и тоже размять до краев</a:t>
            </a:r>
            <a:br>
              <a:rPr lang="ru-RU" spc="35" dirty="0"/>
            </a:br>
            <a:r>
              <a:rPr lang="ru-RU" spc="35" dirty="0" smtClean="0"/>
              <a:t>контура.</a:t>
            </a:r>
          </a:p>
          <a:p>
            <a:pPr marL="368300" marR="25400" indent="-342900" algn="just">
              <a:lnSpc>
                <a:spcPts val="1225"/>
              </a:lnSpc>
              <a:spcAft>
                <a:spcPts val="2260"/>
              </a:spcAft>
              <a:buAutoNum type="arabicPeriod"/>
            </a:pPr>
            <a:endParaRPr lang="ru-RU" spc="35" dirty="0" smtClean="0"/>
          </a:p>
          <a:p>
            <a:pPr marL="368300" marR="25400" indent="-342900" algn="just">
              <a:lnSpc>
                <a:spcPts val="1225"/>
              </a:lnSpc>
              <a:spcAft>
                <a:spcPts val="2260"/>
              </a:spcAft>
              <a:buAutoNum type="arabicPeriod"/>
            </a:pPr>
            <a:r>
              <a:rPr lang="ru-RU" spc="35" dirty="0"/>
              <a:t>Д</a:t>
            </a:r>
            <a:r>
              <a:rPr lang="ru-RU" spc="35" dirty="0" smtClean="0"/>
              <a:t>алее </a:t>
            </a:r>
            <a:r>
              <a:rPr lang="ru-RU" spc="35" dirty="0"/>
              <a:t>сгладить пальчиками линию соединения двух </a:t>
            </a:r>
            <a:r>
              <a:rPr lang="ru-RU" spc="35" dirty="0" smtClean="0"/>
              <a:t>частей, добавить   второй оттенок для выразительности.</a:t>
            </a:r>
            <a:endParaRPr lang="ru-RU" sz="2000" spc="35" dirty="0">
              <a:latin typeface="Times New Roman"/>
              <a:ea typeface="Times New Roman"/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1187624" y="845096"/>
            <a:ext cx="758333" cy="72008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2452191" y="548680"/>
            <a:ext cx="952653" cy="1016496"/>
          </a:xfrm>
          <a:prstGeom prst="flowChartConnector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image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2443859" y="4249053"/>
            <a:ext cx="10668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46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107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91918" y="620688"/>
            <a:ext cx="2826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Этапы выполнения работы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23728" y="1195465"/>
            <a:ext cx="5837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Изготовление дольки арбуза приемом пластилинографии</a:t>
            </a:r>
            <a:endParaRPr lang="ru-RU" dirty="0"/>
          </a:p>
        </p:txBody>
      </p:sp>
      <p:pic>
        <p:nvPicPr>
          <p:cNvPr id="12290" name="Picture 2" descr="F:\для призентации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88840"/>
            <a:ext cx="2078476" cy="248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66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107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62225" y="3287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39952" y="476672"/>
            <a:ext cx="4572000" cy="39267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marR="12700" indent="88900" algn="just">
              <a:lnSpc>
                <a:spcPts val="1250"/>
              </a:lnSpc>
              <a:spcAft>
                <a:spcPts val="0"/>
              </a:spcAft>
            </a:pPr>
            <a:r>
              <a:rPr lang="ru-RU" dirty="0"/>
              <a:t>Долька арбуза. </a:t>
            </a:r>
            <a:endParaRPr lang="ru-RU" dirty="0" smtClean="0"/>
          </a:p>
          <a:p>
            <a:pPr marL="12700" marR="12700" indent="88900" algn="just">
              <a:lnSpc>
                <a:spcPts val="1250"/>
              </a:lnSpc>
              <a:spcAft>
                <a:spcPts val="0"/>
              </a:spcAft>
            </a:pPr>
            <a:endParaRPr lang="ru-RU" dirty="0" smtClean="0"/>
          </a:p>
          <a:p>
            <a:pPr marL="12700" marR="12700" indent="88900" algn="just">
              <a:lnSpc>
                <a:spcPts val="1250"/>
              </a:lnSpc>
              <a:spcAft>
                <a:spcPts val="0"/>
              </a:spcAft>
            </a:pPr>
            <a:r>
              <a:rPr lang="ru-RU" spc="35" dirty="0" smtClean="0"/>
              <a:t>Корка</a:t>
            </a:r>
            <a:r>
              <a:rPr lang="ru-RU" spc="35" dirty="0"/>
              <a:t>: выгнуть полукругом колбаску зеленого цвета, </a:t>
            </a:r>
            <a:endParaRPr lang="ru-RU" spc="35" dirty="0" smtClean="0"/>
          </a:p>
          <a:p>
            <a:pPr marL="12700" marR="12700" indent="88900" algn="just">
              <a:lnSpc>
                <a:spcPts val="1250"/>
              </a:lnSpc>
              <a:spcAft>
                <a:spcPts val="0"/>
              </a:spcAft>
            </a:pPr>
            <a:endParaRPr lang="ru-RU" spc="35" dirty="0"/>
          </a:p>
          <a:p>
            <a:pPr marL="12700" marR="12700" indent="88900" algn="just">
              <a:lnSpc>
                <a:spcPts val="1250"/>
              </a:lnSpc>
              <a:spcAft>
                <a:spcPts val="0"/>
              </a:spcAft>
            </a:pPr>
            <a:endParaRPr lang="ru-RU" spc="35" dirty="0" smtClean="0"/>
          </a:p>
          <a:p>
            <a:pPr marL="12700" marR="12700" indent="88900" algn="just">
              <a:lnSpc>
                <a:spcPts val="1250"/>
              </a:lnSpc>
              <a:spcAft>
                <a:spcPts val="0"/>
              </a:spcAft>
            </a:pPr>
            <a:endParaRPr lang="ru-RU" spc="35" dirty="0"/>
          </a:p>
          <a:p>
            <a:pPr marL="12700" marR="12700" indent="88900" algn="just">
              <a:lnSpc>
                <a:spcPts val="1250"/>
              </a:lnSpc>
              <a:spcAft>
                <a:spcPts val="0"/>
              </a:spcAft>
            </a:pPr>
            <a:endParaRPr lang="ru-RU" spc="35" dirty="0" smtClean="0"/>
          </a:p>
          <a:p>
            <a:pPr marL="12700" marR="12700" indent="88900" algn="just">
              <a:lnSpc>
                <a:spcPts val="1250"/>
              </a:lnSpc>
              <a:spcAft>
                <a:spcPts val="0"/>
              </a:spcAft>
            </a:pPr>
            <a:r>
              <a:rPr lang="ru-RU" spc="35" dirty="0" smtClean="0"/>
              <a:t>мякоть</a:t>
            </a:r>
            <a:r>
              <a:rPr lang="ru-RU" spc="35" dirty="0"/>
              <a:t>: красными колбасками выложить контур сверху и внутри дольки, а потом заполнить внутреннюю часть мякоти до края готового контура, </a:t>
            </a:r>
            <a:endParaRPr lang="ru-RU" spc="35" dirty="0" smtClean="0"/>
          </a:p>
          <a:p>
            <a:pPr marL="12700" marR="12700" indent="88900" algn="just">
              <a:lnSpc>
                <a:spcPts val="1250"/>
              </a:lnSpc>
              <a:spcAft>
                <a:spcPts val="0"/>
              </a:spcAft>
            </a:pPr>
            <a:endParaRPr lang="ru-RU" spc="35" dirty="0"/>
          </a:p>
          <a:p>
            <a:pPr marL="12700" marR="12700" indent="88900" algn="just">
              <a:lnSpc>
                <a:spcPts val="1250"/>
              </a:lnSpc>
              <a:spcAft>
                <a:spcPts val="0"/>
              </a:spcAft>
            </a:pPr>
            <a:endParaRPr lang="ru-RU" spc="35" dirty="0" smtClean="0"/>
          </a:p>
          <a:p>
            <a:pPr marL="12700" marR="12700" indent="88900" algn="just">
              <a:lnSpc>
                <a:spcPts val="1250"/>
              </a:lnSpc>
              <a:spcAft>
                <a:spcPts val="0"/>
              </a:spcAft>
            </a:pPr>
            <a:endParaRPr lang="ru-RU" spc="35" dirty="0"/>
          </a:p>
          <a:p>
            <a:pPr marL="12700" marR="12700" indent="88900" algn="just">
              <a:lnSpc>
                <a:spcPts val="1250"/>
              </a:lnSpc>
              <a:spcAft>
                <a:spcPts val="0"/>
              </a:spcAft>
            </a:pPr>
            <a:endParaRPr lang="ru-RU" spc="35" dirty="0" smtClean="0"/>
          </a:p>
          <a:p>
            <a:pPr marL="12700" marR="12700" indent="88900" algn="just">
              <a:lnSpc>
                <a:spcPts val="1250"/>
              </a:lnSpc>
              <a:spcAft>
                <a:spcPts val="0"/>
              </a:spcAft>
            </a:pPr>
            <a:endParaRPr lang="ru-RU" spc="35" dirty="0"/>
          </a:p>
          <a:p>
            <a:pPr marL="12700" marR="12700" indent="88900" algn="just">
              <a:lnSpc>
                <a:spcPts val="1250"/>
              </a:lnSpc>
              <a:spcAft>
                <a:spcPts val="0"/>
              </a:spcAft>
            </a:pPr>
            <a:endParaRPr lang="ru-RU" spc="35" dirty="0" smtClean="0"/>
          </a:p>
          <a:p>
            <a:pPr marL="12700" marR="12700" indent="88900" algn="just">
              <a:lnSpc>
                <a:spcPts val="1250"/>
              </a:lnSpc>
              <a:spcAft>
                <a:spcPts val="0"/>
              </a:spcAft>
            </a:pPr>
            <a:r>
              <a:rPr lang="ru-RU" spc="35" dirty="0" smtClean="0"/>
              <a:t>семечки</a:t>
            </a:r>
            <a:r>
              <a:rPr lang="ru-RU" spc="35" dirty="0"/>
              <a:t>: черную колбаску разделить на части и выложить получившиеся полоски поверх красной мя­коти. Можно использовать для оформления настоящие семечки арбуза.</a:t>
            </a:r>
            <a:endParaRPr lang="ru-RU" sz="2000" spc="35" dirty="0">
              <a:latin typeface="Times New Roman"/>
              <a:ea typeface="Times New Roman"/>
            </a:endParaRPr>
          </a:p>
        </p:txBody>
      </p:sp>
      <p:pic>
        <p:nvPicPr>
          <p:cNvPr id="14338" name="Picture 2" descr="imag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49" y="332656"/>
            <a:ext cx="2230363" cy="136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image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653" y="2003093"/>
            <a:ext cx="2211160" cy="1232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image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519" y="3705303"/>
            <a:ext cx="2303107" cy="126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62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107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74134" y="417438"/>
            <a:ext cx="54598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Заключительный этап</a:t>
            </a:r>
          </a:p>
          <a:p>
            <a:pPr algn="ctr"/>
            <a:endParaRPr lang="ru-RU" dirty="0" smtClean="0"/>
          </a:p>
          <a:p>
            <a:pPr algn="ctr"/>
            <a:r>
              <a:rPr lang="ru-RU" sz="2800" dirty="0" smtClean="0"/>
              <a:t>«Накроем скатерть – самобранку»</a:t>
            </a:r>
            <a:endParaRPr lang="ru-RU" sz="2800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2" t="20934" r="22735" b="25108"/>
          <a:stretch/>
        </p:blipFill>
        <p:spPr bwMode="auto">
          <a:xfrm>
            <a:off x="2339752" y="1448099"/>
            <a:ext cx="5328592" cy="3751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2843808" y="5507940"/>
            <a:ext cx="459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Составление натюрморта на ватмане бумаги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380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107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64728" y="417438"/>
            <a:ext cx="4678653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2800" dirty="0" smtClean="0"/>
              <a:t>Знают взрослые и дети:</a:t>
            </a:r>
          </a:p>
          <a:p>
            <a:pPr algn="ctr"/>
            <a:r>
              <a:rPr lang="ru-RU" sz="2800" dirty="0" smtClean="0"/>
              <a:t>Много фруктов есть на свете!</a:t>
            </a:r>
          </a:p>
          <a:p>
            <a:pPr algn="ctr"/>
            <a:r>
              <a:rPr lang="ru-RU" sz="2800" dirty="0" smtClean="0"/>
              <a:t>Яблоки и апельсины, </a:t>
            </a:r>
          </a:p>
          <a:p>
            <a:pPr algn="ctr"/>
            <a:r>
              <a:rPr lang="ru-RU" sz="2800" dirty="0" smtClean="0"/>
              <a:t>Абрикосы, мандарины.</a:t>
            </a:r>
          </a:p>
          <a:p>
            <a:pPr algn="ctr"/>
            <a:r>
              <a:rPr lang="ru-RU" sz="2800" dirty="0" smtClean="0"/>
              <a:t>И бананы и гранаты-</a:t>
            </a:r>
          </a:p>
          <a:p>
            <a:pPr algn="ctr"/>
            <a:r>
              <a:rPr lang="ru-RU" sz="2800" dirty="0" smtClean="0"/>
              <a:t>Витаминами богаты.</a:t>
            </a:r>
          </a:p>
          <a:p>
            <a:pPr algn="ctr"/>
            <a:r>
              <a:rPr lang="ru-RU" sz="2800" dirty="0" smtClean="0"/>
              <a:t>Мы к столу их подадим,</a:t>
            </a:r>
          </a:p>
          <a:p>
            <a:pPr algn="ctr"/>
            <a:r>
              <a:rPr lang="ru-RU" sz="2800" dirty="0" smtClean="0"/>
              <a:t>Фрукты свежими съедим.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6896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246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154" y="0"/>
            <a:ext cx="9192153" cy="6894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3122" y="1184075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i="1" u="sng" dirty="0" smtClean="0">
                <a:solidFill>
                  <a:srgbClr val="FFFF00"/>
                </a:solidFill>
              </a:rPr>
              <a:t>Ходит осень в нашем парке</a:t>
            </a:r>
          </a:p>
          <a:p>
            <a:pPr marL="0" indent="0" algn="ctr">
              <a:buNone/>
            </a:pPr>
            <a:r>
              <a:rPr lang="ru-RU" sz="4000" b="1" i="1" u="sng" dirty="0" smtClean="0">
                <a:solidFill>
                  <a:srgbClr val="FFFF00"/>
                </a:solidFill>
              </a:rPr>
              <a:t>Дарит осень всем подарки:</a:t>
            </a:r>
          </a:p>
          <a:p>
            <a:pPr marL="0" indent="0" algn="ctr">
              <a:buNone/>
            </a:pPr>
            <a:r>
              <a:rPr lang="ru-RU" sz="4000" b="1" i="1" u="sng" dirty="0" smtClean="0">
                <a:solidFill>
                  <a:srgbClr val="FFFF00"/>
                </a:solidFill>
              </a:rPr>
              <a:t>Бусы красные – рябине,</a:t>
            </a:r>
          </a:p>
          <a:p>
            <a:pPr marL="0" indent="0" algn="ctr">
              <a:buNone/>
            </a:pPr>
            <a:r>
              <a:rPr lang="ru-RU" sz="4000" b="1" i="1" u="sng" dirty="0" smtClean="0">
                <a:solidFill>
                  <a:srgbClr val="FFFF00"/>
                </a:solidFill>
              </a:rPr>
              <a:t>Фартук розовый – осине,</a:t>
            </a:r>
          </a:p>
          <a:p>
            <a:pPr marL="0" indent="0" algn="ctr">
              <a:buNone/>
            </a:pPr>
            <a:r>
              <a:rPr lang="ru-RU" sz="4000" b="1" i="1" u="sng" dirty="0" smtClean="0">
                <a:solidFill>
                  <a:srgbClr val="FFFF00"/>
                </a:solidFill>
              </a:rPr>
              <a:t>Зонтик желтый – тополям.</a:t>
            </a:r>
          </a:p>
          <a:p>
            <a:pPr marL="0" indent="0" algn="ctr">
              <a:buNone/>
            </a:pPr>
            <a:r>
              <a:rPr lang="ru-RU" sz="4000" b="1" i="1" u="sng" dirty="0" smtClean="0">
                <a:solidFill>
                  <a:srgbClr val="FFFF00"/>
                </a:solidFill>
              </a:rPr>
              <a:t>Что подарит осень нам?</a:t>
            </a:r>
            <a:endParaRPr lang="ru-RU" sz="4000" b="1" i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37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107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1072" y="1484784"/>
            <a:ext cx="900855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/>
              <a:t>Давайте заглянем в погребок,</a:t>
            </a:r>
          </a:p>
          <a:p>
            <a:pPr algn="ctr"/>
            <a:r>
              <a:rPr lang="ru-RU" sz="5400" dirty="0" smtClean="0"/>
              <a:t>Что упрятали там в прок!?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503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107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39982" y="1052736"/>
            <a:ext cx="7130735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Эта скатерть знаменита, </a:t>
            </a:r>
          </a:p>
          <a:p>
            <a:r>
              <a:rPr lang="ru-RU" sz="4400" dirty="0" smtClean="0"/>
              <a:t>Тем, что кормит всех досыта,</a:t>
            </a:r>
          </a:p>
          <a:p>
            <a:r>
              <a:rPr lang="ru-RU" sz="4400" dirty="0" smtClean="0"/>
              <a:t>Что сама собой она</a:t>
            </a:r>
          </a:p>
          <a:p>
            <a:r>
              <a:rPr lang="ru-RU" sz="4400" dirty="0" smtClean="0"/>
              <a:t>Вкусных кушаний полна.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6876256" y="344850"/>
            <a:ext cx="18569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Загадка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60791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64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798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107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58568" y="548680"/>
            <a:ext cx="2826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Этапы выполнения работы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75656" y="1028967"/>
            <a:ext cx="7001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Изготовление яблока, апельсина, сливы приемом пластилинографии</a:t>
            </a:r>
            <a:endParaRPr lang="ru-RU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9359">
            <a:off x="316549" y="1700808"/>
            <a:ext cx="2713306" cy="292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F:\для призентации\загруженное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4" y="1691900"/>
            <a:ext cx="2220069" cy="297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F:\для призентации\загруженное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1342">
            <a:off x="6395677" y="2564905"/>
            <a:ext cx="2731983" cy="210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20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107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image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14" r="90514" b="27470"/>
          <a:stretch/>
        </p:blipFill>
        <p:spPr bwMode="auto">
          <a:xfrm>
            <a:off x="701590" y="476672"/>
            <a:ext cx="135952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image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09" r="23966"/>
          <a:stretch/>
        </p:blipFill>
        <p:spPr bwMode="auto">
          <a:xfrm>
            <a:off x="332136" y="1848272"/>
            <a:ext cx="1862116" cy="144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image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04"/>
          <a:stretch/>
        </p:blipFill>
        <p:spPr bwMode="auto">
          <a:xfrm>
            <a:off x="362549" y="3356992"/>
            <a:ext cx="2037604" cy="177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562225" y="2735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00176" y="642382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12700" lvl="0" indent="-342900" algn="just">
              <a:lnSpc>
                <a:spcPts val="1250"/>
              </a:lnSpc>
              <a:spcAft>
                <a:spcPts val="0"/>
              </a:spcAft>
              <a:buClr>
                <a:srgbClr val="000000"/>
              </a:buClr>
              <a:buSzPts val="900"/>
              <a:buFont typeface="+mj-lt"/>
              <a:buAutoNum type="arabicPeriod"/>
              <a:tabLst>
                <a:tab pos="258445" algn="l"/>
              </a:tabLst>
            </a:pPr>
            <a:r>
              <a:rPr lang="ru-RU" spc="35" dirty="0"/>
              <a:t> Раска­тать шарики соответствующего </a:t>
            </a:r>
            <a:r>
              <a:rPr lang="ru-RU" spc="35" dirty="0" smtClean="0"/>
              <a:t>цвета</a:t>
            </a:r>
          </a:p>
          <a:p>
            <a:pPr marL="342900" marR="12700" lvl="0" indent="-342900" algn="just">
              <a:lnSpc>
                <a:spcPts val="1250"/>
              </a:lnSpc>
              <a:spcAft>
                <a:spcPts val="0"/>
              </a:spcAft>
              <a:buClr>
                <a:srgbClr val="000000"/>
              </a:buClr>
              <a:buSzPts val="900"/>
              <a:buFont typeface="+mj-lt"/>
              <a:buAutoNum type="arabicPeriod"/>
              <a:tabLst>
                <a:tab pos="258445" algn="l"/>
              </a:tabLst>
            </a:pPr>
            <a:endParaRPr lang="ru-RU" spc="35" dirty="0"/>
          </a:p>
          <a:p>
            <a:pPr marL="342900" marR="12700" lvl="0" indent="-342900" algn="just">
              <a:lnSpc>
                <a:spcPts val="1250"/>
              </a:lnSpc>
              <a:spcAft>
                <a:spcPts val="0"/>
              </a:spcAft>
              <a:buClr>
                <a:srgbClr val="000000"/>
              </a:buClr>
              <a:buSzPts val="900"/>
              <a:buFont typeface="+mj-lt"/>
              <a:buAutoNum type="arabicPeriod"/>
              <a:tabLst>
                <a:tab pos="258445" algn="l"/>
              </a:tabLst>
            </a:pPr>
            <a:endParaRPr lang="ru-RU" spc="35" dirty="0" smtClean="0"/>
          </a:p>
          <a:p>
            <a:pPr marL="342900" marR="12700" lvl="0" indent="-342900" algn="just">
              <a:lnSpc>
                <a:spcPts val="1250"/>
              </a:lnSpc>
              <a:spcAft>
                <a:spcPts val="0"/>
              </a:spcAft>
              <a:buClr>
                <a:srgbClr val="000000"/>
              </a:buClr>
              <a:buSzPts val="900"/>
              <a:buFont typeface="+mj-lt"/>
              <a:buAutoNum type="arabicPeriod"/>
              <a:tabLst>
                <a:tab pos="258445" algn="l"/>
              </a:tabLst>
            </a:pPr>
            <a:endParaRPr lang="ru-RU" spc="35" dirty="0"/>
          </a:p>
          <a:p>
            <a:pPr marL="342900" marR="12700" lvl="0" indent="-342900" algn="just">
              <a:lnSpc>
                <a:spcPts val="1250"/>
              </a:lnSpc>
              <a:spcAft>
                <a:spcPts val="0"/>
              </a:spcAft>
              <a:buClr>
                <a:srgbClr val="000000"/>
              </a:buClr>
              <a:buSzPts val="900"/>
              <a:buFont typeface="+mj-lt"/>
              <a:buAutoNum type="arabicPeriod"/>
              <a:tabLst>
                <a:tab pos="258445" algn="l"/>
              </a:tabLst>
            </a:pPr>
            <a:endParaRPr lang="ru-RU" spc="35" dirty="0" smtClean="0"/>
          </a:p>
          <a:p>
            <a:pPr marL="342900" marR="12700" lvl="0" indent="-342900" algn="just">
              <a:lnSpc>
                <a:spcPts val="1250"/>
              </a:lnSpc>
              <a:spcAft>
                <a:spcPts val="0"/>
              </a:spcAft>
              <a:buClr>
                <a:srgbClr val="000000"/>
              </a:buClr>
              <a:buSzPts val="900"/>
              <a:buFont typeface="+mj-lt"/>
              <a:buAutoNum type="arabicPeriod"/>
              <a:tabLst>
                <a:tab pos="258445" algn="l"/>
              </a:tabLst>
            </a:pPr>
            <a:endParaRPr lang="ru-RU" spc="35" dirty="0"/>
          </a:p>
          <a:p>
            <a:pPr marL="342900" marR="12700" lvl="0" indent="-342900" algn="just">
              <a:lnSpc>
                <a:spcPts val="1250"/>
              </a:lnSpc>
              <a:spcAft>
                <a:spcPts val="0"/>
              </a:spcAft>
              <a:buClr>
                <a:srgbClr val="000000"/>
              </a:buClr>
              <a:buSzPts val="900"/>
              <a:buFont typeface="+mj-lt"/>
              <a:buAutoNum type="arabicPeriod"/>
              <a:tabLst>
                <a:tab pos="258445" algn="l"/>
              </a:tabLst>
            </a:pPr>
            <a:endParaRPr lang="ru-RU" spc="35" dirty="0" smtClean="0"/>
          </a:p>
          <a:p>
            <a:pPr marL="342900" marR="12700" lvl="0" indent="-342900" algn="just">
              <a:lnSpc>
                <a:spcPts val="1250"/>
              </a:lnSpc>
              <a:spcAft>
                <a:spcPts val="0"/>
              </a:spcAft>
              <a:buClr>
                <a:srgbClr val="000000"/>
              </a:buClr>
              <a:buSzPts val="900"/>
              <a:buFont typeface="+mj-lt"/>
              <a:buAutoNum type="arabicPeriod"/>
              <a:tabLst>
                <a:tab pos="258445" algn="l"/>
              </a:tabLst>
            </a:pPr>
            <a:endParaRPr lang="ru-RU" spc="35" dirty="0"/>
          </a:p>
          <a:p>
            <a:pPr marL="342900" marR="12700" lvl="0" indent="-342900" algn="just">
              <a:lnSpc>
                <a:spcPts val="1250"/>
              </a:lnSpc>
              <a:spcAft>
                <a:spcPts val="0"/>
              </a:spcAft>
              <a:buClr>
                <a:srgbClr val="000000"/>
              </a:buClr>
              <a:buSzPts val="900"/>
              <a:buFont typeface="+mj-lt"/>
              <a:buAutoNum type="arabicPeriod"/>
              <a:tabLst>
                <a:tab pos="258445" algn="l"/>
              </a:tabLst>
            </a:pPr>
            <a:endParaRPr lang="ru-RU" spc="35" dirty="0" smtClean="0"/>
          </a:p>
          <a:p>
            <a:pPr marL="342900" marR="12700" lvl="0" indent="-342900" algn="just">
              <a:lnSpc>
                <a:spcPts val="1250"/>
              </a:lnSpc>
              <a:spcAft>
                <a:spcPts val="0"/>
              </a:spcAft>
              <a:buClr>
                <a:srgbClr val="000000"/>
              </a:buClr>
              <a:buSzPts val="900"/>
              <a:buFont typeface="+mj-lt"/>
              <a:buAutoNum type="arabicPeriod"/>
              <a:tabLst>
                <a:tab pos="258445" algn="l"/>
              </a:tabLst>
            </a:pPr>
            <a:r>
              <a:rPr lang="ru-RU" spc="35" dirty="0" smtClean="0"/>
              <a:t>Положить </a:t>
            </a:r>
            <a:r>
              <a:rPr lang="ru-RU" spc="35" dirty="0"/>
              <a:t>готовый шарик на середину выполненного силуэта фрукта и слегка нажать, далее размять края шарика до границ контура. </a:t>
            </a:r>
            <a:endParaRPr lang="ru-RU" spc="35" dirty="0" smtClean="0"/>
          </a:p>
          <a:p>
            <a:pPr marL="342900" marR="12700" lvl="0" indent="-342900" algn="just">
              <a:lnSpc>
                <a:spcPts val="1250"/>
              </a:lnSpc>
              <a:spcAft>
                <a:spcPts val="0"/>
              </a:spcAft>
              <a:buClr>
                <a:srgbClr val="000000"/>
              </a:buClr>
              <a:buSzPts val="900"/>
              <a:buFont typeface="+mj-lt"/>
              <a:buAutoNum type="arabicPeriod"/>
              <a:tabLst>
                <a:tab pos="258445" algn="l"/>
              </a:tabLst>
            </a:pPr>
            <a:endParaRPr lang="ru-RU" spc="35" dirty="0"/>
          </a:p>
          <a:p>
            <a:pPr marL="342900" marR="12700" lvl="0" indent="-342900" algn="just">
              <a:lnSpc>
                <a:spcPts val="1250"/>
              </a:lnSpc>
              <a:spcAft>
                <a:spcPts val="0"/>
              </a:spcAft>
              <a:buClr>
                <a:srgbClr val="000000"/>
              </a:buClr>
              <a:buSzPts val="900"/>
              <a:buFont typeface="+mj-lt"/>
              <a:buAutoNum type="arabicPeriod"/>
              <a:tabLst>
                <a:tab pos="258445" algn="l"/>
              </a:tabLst>
            </a:pPr>
            <a:endParaRPr lang="ru-RU" spc="35" dirty="0" smtClean="0"/>
          </a:p>
          <a:p>
            <a:pPr marL="342900" marR="12700" lvl="0" indent="-342900" algn="just">
              <a:lnSpc>
                <a:spcPts val="1250"/>
              </a:lnSpc>
              <a:spcAft>
                <a:spcPts val="0"/>
              </a:spcAft>
              <a:buClr>
                <a:srgbClr val="000000"/>
              </a:buClr>
              <a:buSzPts val="900"/>
              <a:buFont typeface="+mj-lt"/>
              <a:buAutoNum type="arabicPeriod"/>
              <a:tabLst>
                <a:tab pos="258445" algn="l"/>
              </a:tabLst>
            </a:pPr>
            <a:endParaRPr lang="ru-RU" spc="35" dirty="0"/>
          </a:p>
          <a:p>
            <a:pPr marL="342900" marR="12700" lvl="0" indent="-342900" algn="just">
              <a:lnSpc>
                <a:spcPts val="1250"/>
              </a:lnSpc>
              <a:spcAft>
                <a:spcPts val="0"/>
              </a:spcAft>
              <a:buClr>
                <a:srgbClr val="000000"/>
              </a:buClr>
              <a:buSzPts val="900"/>
              <a:buFont typeface="+mj-lt"/>
              <a:buAutoNum type="arabicPeriod"/>
              <a:tabLst>
                <a:tab pos="258445" algn="l"/>
              </a:tabLst>
            </a:pPr>
            <a:endParaRPr lang="ru-RU" spc="35" dirty="0" smtClean="0"/>
          </a:p>
          <a:p>
            <a:pPr marL="342900" marR="12700" lvl="0" indent="-342900" algn="just">
              <a:lnSpc>
                <a:spcPts val="1250"/>
              </a:lnSpc>
              <a:spcAft>
                <a:spcPts val="0"/>
              </a:spcAft>
              <a:buClr>
                <a:srgbClr val="000000"/>
              </a:buClr>
              <a:buSzPts val="900"/>
              <a:buFont typeface="+mj-lt"/>
              <a:buAutoNum type="arabicPeriod"/>
              <a:tabLst>
                <a:tab pos="258445" algn="l"/>
              </a:tabLst>
            </a:pPr>
            <a:endParaRPr lang="ru-RU" spc="35" dirty="0"/>
          </a:p>
          <a:p>
            <a:pPr marL="342900" marR="12700" lvl="0" indent="-342900" algn="just">
              <a:lnSpc>
                <a:spcPts val="1250"/>
              </a:lnSpc>
              <a:spcAft>
                <a:spcPts val="0"/>
              </a:spcAft>
              <a:buClr>
                <a:srgbClr val="000000"/>
              </a:buClr>
              <a:buSzPts val="900"/>
              <a:buFont typeface="+mj-lt"/>
              <a:buAutoNum type="arabicPeriod"/>
              <a:tabLst>
                <a:tab pos="258445" algn="l"/>
              </a:tabLst>
            </a:pPr>
            <a:endParaRPr lang="ru-RU" spc="35" dirty="0" smtClean="0"/>
          </a:p>
          <a:p>
            <a:pPr marL="342900" marR="12700" lvl="0" indent="-342900" algn="just">
              <a:lnSpc>
                <a:spcPts val="1250"/>
              </a:lnSpc>
              <a:spcAft>
                <a:spcPts val="0"/>
              </a:spcAft>
              <a:buClr>
                <a:srgbClr val="000000"/>
              </a:buClr>
              <a:buSzPts val="900"/>
              <a:buFont typeface="+mj-lt"/>
              <a:buAutoNum type="arabicPeriod"/>
              <a:tabLst>
                <a:tab pos="258445" algn="l"/>
              </a:tabLst>
            </a:pPr>
            <a:endParaRPr lang="ru-RU" spc="35" dirty="0"/>
          </a:p>
          <a:p>
            <a:pPr marL="342900" marR="12700" lvl="0" indent="-342900" algn="just">
              <a:lnSpc>
                <a:spcPts val="1250"/>
              </a:lnSpc>
              <a:spcAft>
                <a:spcPts val="0"/>
              </a:spcAft>
              <a:buClr>
                <a:srgbClr val="000000"/>
              </a:buClr>
              <a:buSzPts val="900"/>
              <a:buFont typeface="+mj-lt"/>
              <a:buAutoNum type="arabicPeriod"/>
              <a:tabLst>
                <a:tab pos="258445" algn="l"/>
              </a:tabLst>
            </a:pPr>
            <a:r>
              <a:rPr lang="ru-RU" spc="35" dirty="0" smtClean="0"/>
              <a:t>Дополнить </a:t>
            </a:r>
            <a:r>
              <a:rPr lang="ru-RU" spc="35" dirty="0"/>
              <a:t>изображение чашелистиками, </a:t>
            </a:r>
            <a:r>
              <a:rPr lang="ru-RU" spc="35" dirty="0" smtClean="0"/>
              <a:t>палочками-черенками</a:t>
            </a:r>
            <a:r>
              <a:rPr lang="ru-RU" spc="35" dirty="0"/>
              <a:t>.</a:t>
            </a:r>
            <a:endParaRPr lang="ru-RU" spc="35" dirty="0"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9382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107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7" name="Picture 1" descr="F:\для призентации\загруженное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195" y="2132856"/>
            <a:ext cx="3252310" cy="243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58568" y="548680"/>
            <a:ext cx="2826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Этапы выполнения работы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23728" y="1195465"/>
            <a:ext cx="5448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Изготовление винограда приемом пластилинографии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772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107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62225" y="3297238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562225" y="3367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67944" y="620688"/>
            <a:ext cx="4572000" cy="3593291"/>
          </a:xfrm>
          <a:prstGeom prst="rect">
            <a:avLst/>
          </a:prstGeom>
        </p:spPr>
        <p:txBody>
          <a:bodyPr>
            <a:spAutoFit/>
          </a:bodyPr>
          <a:lstStyle/>
          <a:p>
            <a:pPr marR="12700" lvl="0" algn="just">
              <a:lnSpc>
                <a:spcPts val="1250"/>
              </a:lnSpc>
              <a:spcAft>
                <a:spcPts val="0"/>
              </a:spcAft>
              <a:buClr>
                <a:srgbClr val="000000"/>
              </a:buClr>
              <a:buSzPts val="900"/>
              <a:tabLst>
                <a:tab pos="258445" algn="l"/>
              </a:tabLst>
            </a:pPr>
            <a:r>
              <a:rPr lang="ru-RU" spc="35" dirty="0"/>
              <a:t>Фрукты, состоящие из нескольких частей, выполнить следую­щим образом</a:t>
            </a:r>
            <a:r>
              <a:rPr lang="ru-RU" spc="35" dirty="0" smtClean="0"/>
              <a:t>:</a:t>
            </a:r>
          </a:p>
          <a:p>
            <a:pPr marL="342900" marR="12700" lvl="0" indent="-342900" algn="just">
              <a:lnSpc>
                <a:spcPts val="1250"/>
              </a:lnSpc>
              <a:spcAft>
                <a:spcPts val="0"/>
              </a:spcAft>
              <a:buClr>
                <a:srgbClr val="000000"/>
              </a:buClr>
              <a:buSzPts val="900"/>
              <a:buFont typeface="+mj-lt"/>
              <a:buAutoNum type="arabicPeriod"/>
              <a:tabLst>
                <a:tab pos="258445" algn="l"/>
              </a:tabLst>
            </a:pPr>
            <a:endParaRPr lang="ru-RU" spc="35" dirty="0"/>
          </a:p>
          <a:p>
            <a:pPr marL="342900" marR="12700" lvl="0" indent="-342900" algn="just">
              <a:lnSpc>
                <a:spcPts val="1250"/>
              </a:lnSpc>
              <a:spcAft>
                <a:spcPts val="0"/>
              </a:spcAft>
              <a:buClr>
                <a:srgbClr val="000000"/>
              </a:buClr>
              <a:buSzPts val="900"/>
              <a:buFont typeface="+mj-lt"/>
              <a:buAutoNum type="arabicPeriod"/>
              <a:tabLst>
                <a:tab pos="258445" algn="l"/>
              </a:tabLst>
            </a:pPr>
            <a:endParaRPr lang="ru-RU" spc="35" dirty="0"/>
          </a:p>
          <a:p>
            <a:pPr marL="12700" marR="12700" indent="114300" algn="just">
              <a:lnSpc>
                <a:spcPts val="1250"/>
              </a:lnSpc>
              <a:spcAft>
                <a:spcPts val="0"/>
              </a:spcAft>
            </a:pPr>
            <a:r>
              <a:rPr lang="ru-RU" dirty="0"/>
              <a:t>Виноград. </a:t>
            </a:r>
            <a:endParaRPr lang="ru-RU" dirty="0" smtClean="0"/>
          </a:p>
          <a:p>
            <a:pPr marL="12700" marR="12700" indent="114300" algn="just">
              <a:lnSpc>
                <a:spcPts val="1250"/>
              </a:lnSpc>
              <a:spcAft>
                <a:spcPts val="0"/>
              </a:spcAft>
            </a:pPr>
            <a:endParaRPr lang="ru-RU" spc="35" dirty="0"/>
          </a:p>
          <a:p>
            <a:pPr marL="12700" marR="12700" indent="114300" algn="just">
              <a:lnSpc>
                <a:spcPts val="1250"/>
              </a:lnSpc>
              <a:spcAft>
                <a:spcPts val="0"/>
              </a:spcAft>
            </a:pPr>
            <a:r>
              <a:rPr lang="ru-RU" spc="35" dirty="0" smtClean="0"/>
              <a:t>1. Раскатать </a:t>
            </a:r>
            <a:r>
              <a:rPr lang="ru-RU" spc="35" dirty="0"/>
              <a:t>толстую </a:t>
            </a:r>
            <a:r>
              <a:rPr lang="ru-RU" spc="35" dirty="0" smtClean="0"/>
              <a:t>колбаску, </a:t>
            </a:r>
            <a:r>
              <a:rPr lang="ru-RU" spc="35" dirty="0"/>
              <a:t>стеком раз­делить ее на </a:t>
            </a:r>
            <a:r>
              <a:rPr lang="ru-RU" spc="35" dirty="0" smtClean="0"/>
              <a:t>части.</a:t>
            </a:r>
          </a:p>
          <a:p>
            <a:pPr marL="12700" marR="12700" indent="114300" algn="just">
              <a:lnSpc>
                <a:spcPts val="1250"/>
              </a:lnSpc>
              <a:spcAft>
                <a:spcPts val="0"/>
              </a:spcAft>
            </a:pPr>
            <a:endParaRPr lang="ru-RU" spc="35" dirty="0"/>
          </a:p>
          <a:p>
            <a:pPr marL="12700" marR="12700" indent="114300" algn="just">
              <a:lnSpc>
                <a:spcPts val="1250"/>
              </a:lnSpc>
              <a:spcAft>
                <a:spcPts val="0"/>
              </a:spcAft>
            </a:pPr>
            <a:endParaRPr lang="ru-RU" spc="35" dirty="0" smtClean="0"/>
          </a:p>
          <a:p>
            <a:pPr marL="12700" marR="12700" indent="114300" algn="just">
              <a:lnSpc>
                <a:spcPts val="1250"/>
              </a:lnSpc>
              <a:spcAft>
                <a:spcPts val="0"/>
              </a:spcAft>
            </a:pPr>
            <a:endParaRPr lang="ru-RU" spc="35" dirty="0" smtClean="0"/>
          </a:p>
          <a:p>
            <a:pPr marL="12700" marR="12700" indent="114300" algn="just">
              <a:lnSpc>
                <a:spcPts val="1250"/>
              </a:lnSpc>
              <a:spcAft>
                <a:spcPts val="0"/>
              </a:spcAft>
            </a:pPr>
            <a:endParaRPr lang="ru-RU" spc="35" dirty="0"/>
          </a:p>
          <a:p>
            <a:pPr marL="12700" marR="12700" indent="114300" algn="just">
              <a:lnSpc>
                <a:spcPts val="1250"/>
              </a:lnSpc>
              <a:spcAft>
                <a:spcPts val="0"/>
              </a:spcAft>
            </a:pPr>
            <a:r>
              <a:rPr lang="ru-RU" spc="35" dirty="0" smtClean="0"/>
              <a:t>2. Скатать </a:t>
            </a:r>
            <a:r>
              <a:rPr lang="ru-RU" spc="35" dirty="0"/>
              <a:t>шарики. </a:t>
            </a:r>
            <a:endParaRPr lang="ru-RU" spc="35" dirty="0" smtClean="0"/>
          </a:p>
          <a:p>
            <a:pPr marL="12700" marR="12700" indent="114300" algn="just">
              <a:lnSpc>
                <a:spcPts val="1250"/>
              </a:lnSpc>
              <a:spcAft>
                <a:spcPts val="0"/>
              </a:spcAft>
            </a:pPr>
            <a:endParaRPr lang="ru-RU" spc="35" dirty="0"/>
          </a:p>
          <a:p>
            <a:pPr marL="12700" marR="12700" indent="114300" algn="just">
              <a:lnSpc>
                <a:spcPts val="1250"/>
              </a:lnSpc>
              <a:spcAft>
                <a:spcPts val="0"/>
              </a:spcAft>
            </a:pPr>
            <a:endParaRPr lang="ru-RU" spc="35" dirty="0" smtClean="0"/>
          </a:p>
          <a:p>
            <a:pPr marL="12700" marR="12700" indent="114300" algn="just">
              <a:lnSpc>
                <a:spcPts val="1250"/>
              </a:lnSpc>
              <a:spcAft>
                <a:spcPts val="0"/>
              </a:spcAft>
            </a:pPr>
            <a:endParaRPr lang="ru-RU" spc="35" dirty="0"/>
          </a:p>
          <a:p>
            <a:pPr marL="12700" marR="12700" indent="114300" algn="just">
              <a:lnSpc>
                <a:spcPts val="1250"/>
              </a:lnSpc>
              <a:spcAft>
                <a:spcPts val="0"/>
              </a:spcAft>
            </a:pPr>
            <a:endParaRPr lang="ru-RU" spc="35" dirty="0" smtClean="0"/>
          </a:p>
          <a:p>
            <a:pPr marL="12700" marR="12700" indent="114300" algn="just">
              <a:lnSpc>
                <a:spcPts val="1250"/>
              </a:lnSpc>
              <a:spcAft>
                <a:spcPts val="0"/>
              </a:spcAft>
            </a:pPr>
            <a:r>
              <a:rPr lang="ru-RU" spc="35" dirty="0" smtClean="0"/>
              <a:t>3. Каждый </a:t>
            </a:r>
            <a:r>
              <a:rPr lang="ru-RU" spc="35" dirty="0"/>
              <a:t>шарик положить на контур ягоды и слегка прижать к основе, но не сильно, чтобы ягода сохранила объем. Цвет ягод может быть разного цвета.</a:t>
            </a:r>
            <a:endParaRPr lang="ru-RU" spc="35" dirty="0">
              <a:latin typeface="Times New Roman"/>
              <a:ea typeface="Times New Roman"/>
            </a:endParaRPr>
          </a:p>
        </p:txBody>
      </p:sp>
      <p:pic>
        <p:nvPicPr>
          <p:cNvPr id="7171" name="Picture 3" descr="image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76" b="67659"/>
          <a:stretch/>
        </p:blipFill>
        <p:spPr bwMode="auto">
          <a:xfrm>
            <a:off x="399224" y="1412776"/>
            <a:ext cx="3522837" cy="888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image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6" r="50000" b="24656"/>
          <a:stretch/>
        </p:blipFill>
        <p:spPr bwMode="auto">
          <a:xfrm>
            <a:off x="374012" y="2552008"/>
            <a:ext cx="3522837" cy="149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image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0"/>
          <a:stretch/>
        </p:blipFill>
        <p:spPr bwMode="auto">
          <a:xfrm>
            <a:off x="2160642" y="4213979"/>
            <a:ext cx="2125979" cy="269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10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313</Words>
  <Application>Microsoft Office PowerPoint</Application>
  <PresentationFormat>Экран (4:3)</PresentationFormat>
  <Paragraphs>97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Вот и осень наступила. Что же осень подарила? Мастер – класс изготовления фруктов  приемом пластилинографии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Вот и осень наступила. Что же осень подарила?</dc:title>
  <dc:creator>1</dc:creator>
  <cp:lastModifiedBy>123</cp:lastModifiedBy>
  <cp:revision>12</cp:revision>
  <dcterms:created xsi:type="dcterms:W3CDTF">2014-10-13T07:24:53Z</dcterms:created>
  <dcterms:modified xsi:type="dcterms:W3CDTF">2014-10-13T17:12:29Z</dcterms:modified>
</cp:coreProperties>
</file>