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73" r:id="rId2"/>
    <p:sldId id="259" r:id="rId3"/>
    <p:sldId id="257" r:id="rId4"/>
    <p:sldId id="264" r:id="rId5"/>
    <p:sldId id="258" r:id="rId6"/>
    <p:sldId id="262" r:id="rId7"/>
    <p:sldId id="266" r:id="rId8"/>
    <p:sldId id="260" r:id="rId9"/>
    <p:sldId id="269" r:id="rId10"/>
    <p:sldId id="270" r:id="rId11"/>
    <p:sldId id="261" r:id="rId12"/>
    <p:sldId id="26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0000CC"/>
    <a:srgbClr val="FFCC66"/>
    <a:srgbClr val="000099"/>
    <a:srgbClr val="FFCC99"/>
    <a:srgbClr val="800000"/>
    <a:srgbClr val="FF9933"/>
    <a:srgbClr val="CC9900"/>
    <a:srgbClr val="FF3300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89065" autoAdjust="0"/>
  </p:normalViewPr>
  <p:slideViewPr>
    <p:cSldViewPr>
      <p:cViewPr varScale="1">
        <p:scale>
          <a:sx n="62" d="100"/>
          <a:sy n="62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F105-BCC7-4A24-ABFB-72E1B31E8E1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006F-6481-4CA1-9BEE-9F022D8BB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3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C29-3FD9-4957-A797-18840CA89F5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87F0-573A-454D-A844-2C24E186F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C29-3FD9-4957-A797-18840CA89F5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87F0-573A-454D-A844-2C24E186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C29-3FD9-4957-A797-18840CA89F5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87F0-573A-454D-A844-2C24E186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C29-3FD9-4957-A797-18840CA89F5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87F0-573A-454D-A844-2C24E186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C29-3FD9-4957-A797-18840CA89F5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9D87F0-573A-454D-A844-2C24E186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C29-3FD9-4957-A797-18840CA89F5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87F0-573A-454D-A844-2C24E186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C29-3FD9-4957-A797-18840CA89F5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87F0-573A-454D-A844-2C24E186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C29-3FD9-4957-A797-18840CA89F5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87F0-573A-454D-A844-2C24E186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C29-3FD9-4957-A797-18840CA89F5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87F0-573A-454D-A844-2C24E186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C29-3FD9-4957-A797-18840CA89F5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87F0-573A-454D-A844-2C24E186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C29-3FD9-4957-A797-18840CA89F5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87F0-573A-454D-A844-2C24E186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540C29-3FD9-4957-A797-18840CA89F5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9D87F0-573A-454D-A844-2C24E186F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процесс 18"/>
          <p:cNvSpPr/>
          <p:nvPr/>
        </p:nvSpPr>
        <p:spPr>
          <a:xfrm>
            <a:off x="571472" y="1142984"/>
            <a:ext cx="7888960" cy="4357064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1472" y="5373216"/>
            <a:ext cx="7888960" cy="1484784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Месяц 3"/>
          <p:cNvSpPr/>
          <p:nvPr/>
        </p:nvSpPr>
        <p:spPr>
          <a:xfrm rot="5400000">
            <a:off x="3601592" y="-1294175"/>
            <a:ext cx="1796799" cy="7920879"/>
          </a:xfrm>
          <a:prstGeom prst="moon">
            <a:avLst>
              <a:gd name="adj" fmla="val 19815"/>
            </a:avLst>
          </a:prstGeom>
          <a:solidFill>
            <a:srgbClr val="905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Месяц 4"/>
          <p:cNvSpPr/>
          <p:nvPr/>
        </p:nvSpPr>
        <p:spPr>
          <a:xfrm rot="5400000">
            <a:off x="3601592" y="-1073200"/>
            <a:ext cx="1796799" cy="7920879"/>
          </a:xfrm>
          <a:prstGeom prst="moon">
            <a:avLst>
              <a:gd name="adj" fmla="val 19815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Месяц 5"/>
          <p:cNvSpPr/>
          <p:nvPr/>
        </p:nvSpPr>
        <p:spPr>
          <a:xfrm rot="5400000">
            <a:off x="3601592" y="-785168"/>
            <a:ext cx="1796799" cy="7920879"/>
          </a:xfrm>
          <a:prstGeom prst="moon">
            <a:avLst>
              <a:gd name="adj" fmla="val 19815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Месяц 6"/>
          <p:cNvSpPr/>
          <p:nvPr/>
        </p:nvSpPr>
        <p:spPr>
          <a:xfrm rot="5400000">
            <a:off x="3601592" y="-497136"/>
            <a:ext cx="1796799" cy="7920879"/>
          </a:xfrm>
          <a:prstGeom prst="moon">
            <a:avLst>
              <a:gd name="adj" fmla="val 19815"/>
            </a:avLst>
          </a:prstGeom>
          <a:solidFill>
            <a:srgbClr val="43F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Месяц 7"/>
          <p:cNvSpPr/>
          <p:nvPr/>
        </p:nvSpPr>
        <p:spPr>
          <a:xfrm rot="5400000">
            <a:off x="3601592" y="-209104"/>
            <a:ext cx="1796799" cy="7920879"/>
          </a:xfrm>
          <a:prstGeom prst="moon">
            <a:avLst>
              <a:gd name="adj" fmla="val 1981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Месяц 8"/>
          <p:cNvSpPr/>
          <p:nvPr/>
        </p:nvSpPr>
        <p:spPr>
          <a:xfrm rot="5400000">
            <a:off x="3601592" y="78928"/>
            <a:ext cx="1796799" cy="7920879"/>
          </a:xfrm>
          <a:prstGeom prst="moon">
            <a:avLst>
              <a:gd name="adj" fmla="val 19815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Месяц 9"/>
          <p:cNvSpPr/>
          <p:nvPr/>
        </p:nvSpPr>
        <p:spPr>
          <a:xfrm rot="5400000">
            <a:off x="3565587" y="330956"/>
            <a:ext cx="1796799" cy="7992888"/>
          </a:xfrm>
          <a:prstGeom prst="moon">
            <a:avLst>
              <a:gd name="adj" fmla="val 198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1187624" y="2708920"/>
            <a:ext cx="7344816" cy="2191496"/>
          </a:xfrm>
          <a:prstGeom prst="cloud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66FF"/>
                </a:solidFill>
              </a:rPr>
              <a:t>Занятие по рисованию</a:t>
            </a:r>
          </a:p>
          <a:p>
            <a:pPr algn="ctr"/>
            <a:r>
              <a:rPr lang="ru-RU" sz="36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66FF"/>
                </a:solidFill>
              </a:rPr>
              <a:t>«КАКИЕ БЫВАЮТ ЦВЕТА?»</a:t>
            </a:r>
            <a:endParaRPr lang="ru-RU" sz="3600" b="1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0066FF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71438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err="1" smtClean="0">
                <a:solidFill>
                  <a:srgbClr val="000099"/>
                </a:solidFill>
              </a:rPr>
              <a:t>МКДОУ</a:t>
            </a:r>
            <a:r>
              <a:rPr lang="ru-RU" sz="3600" b="1" dirty="0" smtClean="0">
                <a:solidFill>
                  <a:srgbClr val="000099"/>
                </a:solidFill>
              </a:rPr>
              <a:t> </a:t>
            </a:r>
            <a:r>
              <a:rPr lang="ru-RU" sz="3600" b="1" dirty="0" err="1" smtClean="0">
                <a:solidFill>
                  <a:srgbClr val="000099"/>
                </a:solidFill>
              </a:rPr>
              <a:t>Бутурлиновский</a:t>
            </a:r>
            <a:r>
              <a:rPr lang="ru-RU" sz="3600" b="1" dirty="0" smtClean="0">
                <a:solidFill>
                  <a:srgbClr val="000099"/>
                </a:solidFill>
              </a:rPr>
              <a:t> д/с №1</a:t>
            </a:r>
          </a:p>
          <a:p>
            <a:endParaRPr lang="ru-RU" b="1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3491880" y="6429396"/>
            <a:ext cx="2016224" cy="239964"/>
          </a:xfrm>
          <a:prstGeom prst="flowChartProcess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571472" y="5000636"/>
            <a:ext cx="7929618" cy="1143008"/>
          </a:xfrm>
          <a:prstGeom prst="flowChartProcess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 smtClean="0">
                <a:solidFill>
                  <a:srgbClr val="0000CC"/>
                </a:solidFill>
              </a:rPr>
              <a:t>Воспитатель: </a:t>
            </a:r>
            <a:r>
              <a:rPr lang="ru-RU" sz="2800" dirty="0" err="1" smtClean="0">
                <a:solidFill>
                  <a:srgbClr val="0000CC"/>
                </a:solidFill>
              </a:rPr>
              <a:t>Веприцкая</a:t>
            </a:r>
            <a:r>
              <a:rPr lang="ru-RU" sz="2800" dirty="0" smtClean="0">
                <a:solidFill>
                  <a:srgbClr val="0000CC"/>
                </a:solidFill>
              </a:rPr>
              <a:t> Лариса Евгеньевна</a:t>
            </a:r>
          </a:p>
        </p:txBody>
      </p:sp>
      <p:sp>
        <p:nvSpPr>
          <p:cNvPr id="22" name="Облако 21"/>
          <p:cNvSpPr/>
          <p:nvPr/>
        </p:nvSpPr>
        <p:spPr>
          <a:xfrm>
            <a:off x="1857356" y="1785926"/>
            <a:ext cx="2664296" cy="1080120"/>
          </a:xfrm>
          <a:prstGeom prst="cloud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блако 22"/>
          <p:cNvSpPr/>
          <p:nvPr/>
        </p:nvSpPr>
        <p:spPr>
          <a:xfrm>
            <a:off x="214282" y="1214422"/>
            <a:ext cx="1922512" cy="648072"/>
          </a:xfrm>
          <a:prstGeom prst="cloud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6143636" y="3143248"/>
            <a:ext cx="2232248" cy="914400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5143504" y="1500174"/>
            <a:ext cx="3792440" cy="1071570"/>
          </a:xfrm>
          <a:prstGeom prst="cloud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СРЕДНЯЯ ГРУППА « А»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« РАДУГА»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817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uild="allAtOnce" animBg="1"/>
      <p:bldP spid="20" grpId="0" animBg="1"/>
      <p:bldP spid="21" grpId="0" animBg="1"/>
      <p:bldP spid="22" grpId="0" animBg="1"/>
      <p:bldP spid="23" grpId="0" animBg="1"/>
      <p:bldP spid="24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документ 12"/>
          <p:cNvSpPr/>
          <p:nvPr/>
        </p:nvSpPr>
        <p:spPr>
          <a:xfrm>
            <a:off x="4572000" y="3357562"/>
            <a:ext cx="4310790" cy="3087794"/>
          </a:xfrm>
          <a:prstGeom prst="flowChartDocumen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95536" y="1268760"/>
            <a:ext cx="3890712" cy="3731876"/>
          </a:xfrm>
          <a:prstGeom prst="horizontalScrol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Х</a:t>
            </a:r>
            <a:r>
              <a:rPr lang="ru-RU" dirty="0" smtClean="0">
                <a:solidFill>
                  <a:srgbClr val="0000CC"/>
                </a:solidFill>
              </a:rPr>
              <a:t>о</a:t>
            </a:r>
            <a:r>
              <a:rPr lang="ru-RU" dirty="0" smtClean="0">
                <a:solidFill>
                  <a:srgbClr val="0033CC"/>
                </a:solidFill>
              </a:rPr>
              <a:t>л</a:t>
            </a:r>
            <a:r>
              <a:rPr lang="ru-RU" dirty="0" smtClean="0">
                <a:solidFill>
                  <a:srgbClr val="3333CC"/>
                </a:solidFill>
              </a:rPr>
              <a:t>о</a:t>
            </a:r>
            <a:r>
              <a:rPr lang="ru-RU" dirty="0" smtClean="0">
                <a:solidFill>
                  <a:srgbClr val="3333FF"/>
                </a:solidFill>
              </a:rPr>
              <a:t>д</a:t>
            </a:r>
            <a:r>
              <a:rPr lang="ru-RU" dirty="0" smtClean="0">
                <a:solidFill>
                  <a:srgbClr val="0066FF"/>
                </a:solidFill>
              </a:rPr>
              <a:t>н</a:t>
            </a:r>
            <a:r>
              <a:rPr lang="ru-RU" dirty="0" smtClean="0">
                <a:solidFill>
                  <a:srgbClr val="6699FF"/>
                </a:solidFill>
              </a:rPr>
              <a:t>ы</a:t>
            </a:r>
            <a:r>
              <a:rPr lang="ru-RU" dirty="0" smtClean="0">
                <a:solidFill>
                  <a:srgbClr val="00CCFF"/>
                </a:solidFill>
              </a:rPr>
              <a:t>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6600FF"/>
                </a:solidFill>
              </a:rPr>
              <a:t>ц</a:t>
            </a:r>
            <a:r>
              <a:rPr lang="ru-RU" dirty="0" smtClean="0">
                <a:solidFill>
                  <a:srgbClr val="6600CC"/>
                </a:solidFill>
              </a:rPr>
              <a:t>в</a:t>
            </a:r>
            <a:r>
              <a:rPr lang="ru-RU" dirty="0" smtClean="0">
                <a:solidFill>
                  <a:srgbClr val="9900FF"/>
                </a:solidFill>
              </a:rPr>
              <a:t>е</a:t>
            </a:r>
            <a:r>
              <a:rPr lang="ru-RU" dirty="0" smtClean="0">
                <a:solidFill>
                  <a:srgbClr val="33CCCC"/>
                </a:solidFill>
              </a:rPr>
              <a:t>т</a:t>
            </a:r>
            <a:r>
              <a:rPr lang="ru-RU" dirty="0" smtClean="0">
                <a:solidFill>
                  <a:srgbClr val="99CCFF"/>
                </a:solidFill>
              </a:rPr>
              <a:t>а</a:t>
            </a:r>
            <a:endParaRPr lang="ru-RU" dirty="0">
              <a:solidFill>
                <a:srgbClr val="99CCFF"/>
              </a:solidFill>
            </a:endParaRPr>
          </a:p>
        </p:txBody>
      </p:sp>
      <p:pic>
        <p:nvPicPr>
          <p:cNvPr id="5" name="Рисунок 4" descr="18 декабря 700.jpg"/>
          <p:cNvPicPr>
            <a:picLocks noChangeAspect="1"/>
          </p:cNvPicPr>
          <p:nvPr/>
        </p:nvPicPr>
        <p:blipFill>
          <a:blip r:embed="rId3" cstate="print"/>
          <a:srcRect t="10184" b="11151"/>
          <a:stretch>
            <a:fillRect/>
          </a:stretch>
        </p:blipFill>
        <p:spPr>
          <a:xfrm>
            <a:off x="4857752" y="3571876"/>
            <a:ext cx="3714776" cy="2500330"/>
          </a:xfrm>
          <a:prstGeom prst="flowChartDocument">
            <a:avLst/>
          </a:prstGeom>
        </p:spPr>
      </p:pic>
      <p:pic>
        <p:nvPicPr>
          <p:cNvPr id="10" name="Рисунок 9" descr="18 декабря 688.jpg"/>
          <p:cNvPicPr>
            <a:picLocks noChangeAspect="1"/>
          </p:cNvPicPr>
          <p:nvPr/>
        </p:nvPicPr>
        <p:blipFill>
          <a:blip r:embed="rId4" cstate="print"/>
          <a:srcRect l="7476" r="5113" b="6946"/>
          <a:stretch>
            <a:fillRect/>
          </a:stretch>
        </p:blipFill>
        <p:spPr>
          <a:xfrm>
            <a:off x="611560" y="1628800"/>
            <a:ext cx="3531812" cy="3014646"/>
          </a:xfrm>
          <a:prstGeom prst="horizontalScroll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28807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242" name="Picture 2" descr="http://t2.gstatic.com/images?q=tbn:ANd9GcTw2RAfZnpcvjvjYXeQiwhxhjuisESC-Uh6FEf9gV7QZkVtPsnFL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1512168" cy="100811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145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rgbClr val="00FFFF"/>
                </a:solidFill>
              </a:rPr>
              <a:t>Звонкие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глухие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цвета: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Капля 12"/>
          <p:cNvSpPr/>
          <p:nvPr/>
        </p:nvSpPr>
        <p:spPr>
          <a:xfrm>
            <a:off x="6143636" y="1285860"/>
            <a:ext cx="2016224" cy="163448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32-конечная звезда 3"/>
          <p:cNvSpPr/>
          <p:nvPr/>
        </p:nvSpPr>
        <p:spPr>
          <a:xfrm>
            <a:off x="1043608" y="1340768"/>
            <a:ext cx="2592288" cy="2448272"/>
          </a:xfrm>
          <a:prstGeom prst="star32">
            <a:avLst>
              <a:gd name="adj" fmla="val 15211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32-конечная звезда 6"/>
          <p:cNvSpPr/>
          <p:nvPr/>
        </p:nvSpPr>
        <p:spPr>
          <a:xfrm>
            <a:off x="2123728" y="908720"/>
            <a:ext cx="2592288" cy="2448272"/>
          </a:xfrm>
          <a:prstGeom prst="star32">
            <a:avLst>
              <a:gd name="adj" fmla="val 15211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Капля 13"/>
          <p:cNvSpPr/>
          <p:nvPr/>
        </p:nvSpPr>
        <p:spPr>
          <a:xfrm>
            <a:off x="5076056" y="1988840"/>
            <a:ext cx="2016224" cy="1634480"/>
          </a:xfrm>
          <a:prstGeom prst="teardrop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Капля 14"/>
          <p:cNvSpPr/>
          <p:nvPr/>
        </p:nvSpPr>
        <p:spPr>
          <a:xfrm>
            <a:off x="6215074" y="2071678"/>
            <a:ext cx="2304256" cy="1634480"/>
          </a:xfrm>
          <a:prstGeom prst="teardrop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Капля 15"/>
          <p:cNvSpPr/>
          <p:nvPr/>
        </p:nvSpPr>
        <p:spPr>
          <a:xfrm>
            <a:off x="5357818" y="2786058"/>
            <a:ext cx="2016224" cy="1634480"/>
          </a:xfrm>
          <a:prstGeom prst="teardrop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Капля 16"/>
          <p:cNvSpPr/>
          <p:nvPr/>
        </p:nvSpPr>
        <p:spPr>
          <a:xfrm>
            <a:off x="6715140" y="3071810"/>
            <a:ext cx="2016224" cy="1634480"/>
          </a:xfrm>
          <a:prstGeom prst="teardrop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Капля 17"/>
          <p:cNvSpPr/>
          <p:nvPr/>
        </p:nvSpPr>
        <p:spPr>
          <a:xfrm>
            <a:off x="5357818" y="3857628"/>
            <a:ext cx="2016224" cy="1634480"/>
          </a:xfrm>
          <a:prstGeom prst="teardrop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Капля 18"/>
          <p:cNvSpPr/>
          <p:nvPr/>
        </p:nvSpPr>
        <p:spPr>
          <a:xfrm>
            <a:off x="6929454" y="4000504"/>
            <a:ext cx="2016224" cy="1634480"/>
          </a:xfrm>
          <a:prstGeom prst="teardrop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357158" y="5143512"/>
            <a:ext cx="8143932" cy="1214446"/>
          </a:xfrm>
          <a:prstGeom prst="horizontalScroll">
            <a:avLst>
              <a:gd name="adj" fmla="val 24110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Выбор цвета зависит от настроения в работе…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9" name="32-конечная звезда 8"/>
          <p:cNvSpPr/>
          <p:nvPr/>
        </p:nvSpPr>
        <p:spPr>
          <a:xfrm>
            <a:off x="0" y="3284984"/>
            <a:ext cx="2592288" cy="2448272"/>
          </a:xfrm>
          <a:prstGeom prst="star32">
            <a:avLst>
              <a:gd name="adj" fmla="val 15211"/>
            </a:avLst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32-конечная звезда 4"/>
          <p:cNvSpPr/>
          <p:nvPr/>
        </p:nvSpPr>
        <p:spPr>
          <a:xfrm>
            <a:off x="0" y="2132856"/>
            <a:ext cx="2592288" cy="2448272"/>
          </a:xfrm>
          <a:prstGeom prst="star32">
            <a:avLst>
              <a:gd name="adj" fmla="val 15211"/>
            </a:avLst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32-конечная звезда 7"/>
          <p:cNvSpPr/>
          <p:nvPr/>
        </p:nvSpPr>
        <p:spPr>
          <a:xfrm>
            <a:off x="1475656" y="2924944"/>
            <a:ext cx="2592288" cy="2448272"/>
          </a:xfrm>
          <a:prstGeom prst="star32">
            <a:avLst>
              <a:gd name="adj" fmla="val 15211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32-конечная звезда 10"/>
          <p:cNvSpPr/>
          <p:nvPr/>
        </p:nvSpPr>
        <p:spPr>
          <a:xfrm>
            <a:off x="0" y="836712"/>
            <a:ext cx="2592288" cy="2448272"/>
          </a:xfrm>
          <a:prstGeom prst="star32">
            <a:avLst>
              <a:gd name="adj" fmla="val 15211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32-конечная звезда 20"/>
          <p:cNvSpPr/>
          <p:nvPr/>
        </p:nvSpPr>
        <p:spPr>
          <a:xfrm>
            <a:off x="2771800" y="3284984"/>
            <a:ext cx="2592288" cy="2448272"/>
          </a:xfrm>
          <a:prstGeom prst="star32">
            <a:avLst>
              <a:gd name="adj" fmla="val 15211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32-конечная звезда 9"/>
          <p:cNvSpPr/>
          <p:nvPr/>
        </p:nvSpPr>
        <p:spPr>
          <a:xfrm>
            <a:off x="3357554" y="2143116"/>
            <a:ext cx="2592288" cy="2448272"/>
          </a:xfrm>
          <a:prstGeom prst="star32">
            <a:avLst>
              <a:gd name="adj" fmla="val 1521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5173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4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9" grpId="0" animBg="1"/>
      <p:bldP spid="5" grpId="0" animBg="1"/>
      <p:bldP spid="8" grpId="0" animBg="1"/>
      <p:bldP spid="8" grpId="1" animBg="1"/>
      <p:bldP spid="11" grpId="0" animBg="1"/>
      <p:bldP spid="11" grpId="1" animBg="1"/>
      <p:bldP spid="2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4-конечная звезда 22"/>
          <p:cNvSpPr/>
          <p:nvPr/>
        </p:nvSpPr>
        <p:spPr>
          <a:xfrm>
            <a:off x="4139952" y="2924944"/>
            <a:ext cx="2952328" cy="2642592"/>
          </a:xfrm>
          <a:prstGeom prst="star24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Близкие цвета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47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24-конечная звезда 19"/>
          <p:cNvSpPr/>
          <p:nvPr/>
        </p:nvSpPr>
        <p:spPr>
          <a:xfrm>
            <a:off x="323528" y="1700808"/>
            <a:ext cx="2880320" cy="2786608"/>
          </a:xfrm>
          <a:prstGeom prst="star24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24-конечная звезда 20"/>
          <p:cNvSpPr/>
          <p:nvPr/>
        </p:nvSpPr>
        <p:spPr>
          <a:xfrm>
            <a:off x="755576" y="2060848"/>
            <a:ext cx="1944216" cy="2016224"/>
          </a:xfrm>
          <a:prstGeom prst="star24">
            <a:avLst>
              <a:gd name="adj" fmla="val 29820"/>
            </a:avLst>
          </a:prstGeom>
          <a:solidFill>
            <a:srgbClr val="FFFF6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24-конечная звезда 21"/>
          <p:cNvSpPr/>
          <p:nvPr/>
        </p:nvSpPr>
        <p:spPr>
          <a:xfrm>
            <a:off x="1331640" y="2564904"/>
            <a:ext cx="792088" cy="842392"/>
          </a:xfrm>
          <a:prstGeom prst="star24">
            <a:avLst>
              <a:gd name="adj" fmla="val 25245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24-конечная звезда 23"/>
          <p:cNvSpPr/>
          <p:nvPr/>
        </p:nvSpPr>
        <p:spPr>
          <a:xfrm>
            <a:off x="4716016" y="3429000"/>
            <a:ext cx="1872208" cy="1800200"/>
          </a:xfrm>
          <a:prstGeom prst="star24">
            <a:avLst>
              <a:gd name="adj" fmla="val 29307"/>
            </a:avLst>
          </a:prstGeom>
          <a:solidFill>
            <a:srgbClr val="3399FF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24-конечная звезда 24"/>
          <p:cNvSpPr/>
          <p:nvPr/>
        </p:nvSpPr>
        <p:spPr>
          <a:xfrm>
            <a:off x="5220072" y="3933056"/>
            <a:ext cx="792088" cy="792088"/>
          </a:xfrm>
          <a:prstGeom prst="star24">
            <a:avLst>
              <a:gd name="adj" fmla="val 28190"/>
            </a:avLst>
          </a:prstGeom>
          <a:solidFill>
            <a:srgbClr val="66CC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24-конечная звезда 25"/>
          <p:cNvSpPr/>
          <p:nvPr/>
        </p:nvSpPr>
        <p:spPr>
          <a:xfrm>
            <a:off x="6156176" y="1052736"/>
            <a:ext cx="2592288" cy="2736304"/>
          </a:xfrm>
          <a:prstGeom prst="star24">
            <a:avLst/>
          </a:prstGeom>
          <a:solidFill>
            <a:srgbClr val="660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24-конечная звезда 27"/>
          <p:cNvSpPr/>
          <p:nvPr/>
        </p:nvSpPr>
        <p:spPr>
          <a:xfrm>
            <a:off x="6572264" y="1500174"/>
            <a:ext cx="1714512" cy="1857388"/>
          </a:xfrm>
          <a:prstGeom prst="star24">
            <a:avLst>
              <a:gd name="adj" fmla="val 26814"/>
            </a:avLst>
          </a:prstGeom>
          <a:solidFill>
            <a:srgbClr val="99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24-конечная звезда 28"/>
          <p:cNvSpPr/>
          <p:nvPr/>
        </p:nvSpPr>
        <p:spPr>
          <a:xfrm>
            <a:off x="7092280" y="2060848"/>
            <a:ext cx="648072" cy="648072"/>
          </a:xfrm>
          <a:prstGeom prst="star24">
            <a:avLst/>
          </a:prstGeom>
          <a:solidFill>
            <a:srgbClr val="CC66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059832" y="1714488"/>
            <a:ext cx="2426568" cy="2362584"/>
          </a:xfrm>
          <a:prstGeom prst="ellipse">
            <a:avLst/>
          </a:prstGeom>
          <a:solidFill>
            <a:srgbClr val="9933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3347864" y="1988840"/>
            <a:ext cx="1872208" cy="1800200"/>
          </a:xfrm>
          <a:prstGeom prst="ellipse">
            <a:avLst/>
          </a:prstGeom>
          <a:solidFill>
            <a:srgbClr val="CC66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3635896" y="2276872"/>
            <a:ext cx="1296144" cy="1224136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3995936" y="2564904"/>
            <a:ext cx="576064" cy="576064"/>
          </a:xfrm>
          <a:prstGeom prst="ellipse">
            <a:avLst/>
          </a:prstGeom>
          <a:solidFill>
            <a:srgbClr val="FFCC6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2627784" y="4500570"/>
            <a:ext cx="2520280" cy="2357430"/>
          </a:xfrm>
          <a:prstGeom prst="ellipse">
            <a:avLst/>
          </a:prstGeom>
          <a:solidFill>
            <a:srgbClr val="CC0099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2915816" y="4786322"/>
            <a:ext cx="1944216" cy="181103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3203848" y="5072074"/>
            <a:ext cx="1368152" cy="1237246"/>
          </a:xfrm>
          <a:prstGeom prst="ellipse">
            <a:avLst/>
          </a:prstGeom>
          <a:solidFill>
            <a:srgbClr val="FF66CC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3563888" y="5429264"/>
            <a:ext cx="579484" cy="520016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олнце 39"/>
          <p:cNvSpPr/>
          <p:nvPr/>
        </p:nvSpPr>
        <p:spPr>
          <a:xfrm>
            <a:off x="5652120" y="4221088"/>
            <a:ext cx="3024336" cy="2852936"/>
          </a:xfrm>
          <a:prstGeom prst="sun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олнце 40"/>
          <p:cNvSpPr/>
          <p:nvPr/>
        </p:nvSpPr>
        <p:spPr>
          <a:xfrm rot="20280310">
            <a:off x="6096477" y="4640580"/>
            <a:ext cx="2139165" cy="2050107"/>
          </a:xfrm>
          <a:prstGeom prst="sun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Блок-схема: документ 42"/>
          <p:cNvSpPr/>
          <p:nvPr/>
        </p:nvSpPr>
        <p:spPr>
          <a:xfrm>
            <a:off x="179512" y="4437112"/>
            <a:ext cx="3240360" cy="2016224"/>
          </a:xfrm>
          <a:prstGeom prst="flowChartDocument">
            <a:avLst/>
          </a:prstGeom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С помощью близких цветов  получают плавный переход одного цвета в другой.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42" name="Солнце 41"/>
          <p:cNvSpPr/>
          <p:nvPr/>
        </p:nvSpPr>
        <p:spPr>
          <a:xfrm>
            <a:off x="6660232" y="5157192"/>
            <a:ext cx="986408" cy="1008112"/>
          </a:xfrm>
          <a:prstGeom prst="sun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8" descr="http://t0.gstatic.com/images?q=tbn:ANd9GcQo-DEZB5UKbf1v6H1-mNZgKd3-ppZSiebO5RmRMbN820uLQAn0TA"/>
          <p:cNvPicPr>
            <a:picLocks noChangeAspect="1" noChangeArrowheads="1"/>
          </p:cNvPicPr>
          <p:nvPr/>
        </p:nvPicPr>
        <p:blipFill>
          <a:blip r:embed="rId3" cstate="print"/>
          <a:srcRect l="15971" t="11724" r="6896" b="10656"/>
          <a:stretch>
            <a:fillRect/>
          </a:stretch>
        </p:blipFill>
        <p:spPr bwMode="auto">
          <a:xfrm>
            <a:off x="755576" y="260648"/>
            <a:ext cx="1224136" cy="1152128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9264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FF00"/>
                </a:solidFill>
                <a:effectLst/>
              </a:rPr>
              <a:t>Я склонилась над столом</a:t>
            </a:r>
            <a:br>
              <a:rPr lang="ru-RU" sz="3100" dirty="0">
                <a:solidFill>
                  <a:srgbClr val="FFFF00"/>
                </a:solidFill>
                <a:effectLst/>
              </a:rPr>
            </a:br>
            <a:r>
              <a:rPr lang="ru-RU" sz="3100" dirty="0">
                <a:solidFill>
                  <a:srgbClr val="FFFF00"/>
                </a:solidFill>
                <a:effectLst/>
              </a:rPr>
              <a:t>И сижу, рисую: </a:t>
            </a:r>
            <a:br>
              <a:rPr lang="ru-RU" sz="3100" dirty="0">
                <a:solidFill>
                  <a:srgbClr val="FFFF00"/>
                </a:solidFill>
                <a:effectLst/>
              </a:rPr>
            </a:br>
            <a:r>
              <a:rPr lang="ru-RU" sz="3100" dirty="0">
                <a:solidFill>
                  <a:srgbClr val="FFFF00"/>
                </a:solidFill>
                <a:effectLst/>
              </a:rPr>
              <a:t>Двухэтажный белый дом,</a:t>
            </a:r>
            <a:br>
              <a:rPr lang="ru-RU" sz="3100" dirty="0">
                <a:solidFill>
                  <a:srgbClr val="FFFF00"/>
                </a:solidFill>
                <a:effectLst/>
              </a:rPr>
            </a:br>
            <a:r>
              <a:rPr lang="ru-RU" sz="3100" dirty="0">
                <a:solidFill>
                  <a:srgbClr val="FFFF00"/>
                </a:solidFill>
                <a:effectLst/>
              </a:rPr>
              <a:t>Речку </a:t>
            </a:r>
            <a:r>
              <a:rPr lang="ru-RU" sz="3100" dirty="0" smtClean="0">
                <a:solidFill>
                  <a:srgbClr val="FFFF00"/>
                </a:solidFill>
                <a:effectLst/>
              </a:rPr>
              <a:t>голубую…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87564">
            <a:off x="457200" y="2348706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01747">
            <a:off x="4363288" y="2918577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28170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33CC33"/>
                </a:solidFill>
                <a:effectLst/>
              </a:rPr>
              <a:t>Нарисую солнце я, </a:t>
            </a:r>
            <a:br>
              <a:rPr lang="ru-RU" sz="3200" dirty="0">
                <a:solidFill>
                  <a:srgbClr val="33CC33"/>
                </a:solidFill>
                <a:effectLst/>
              </a:rPr>
            </a:br>
            <a:r>
              <a:rPr lang="ru-RU" sz="3200" dirty="0">
                <a:solidFill>
                  <a:srgbClr val="33CC33"/>
                </a:solidFill>
                <a:effectLst/>
              </a:rPr>
              <a:t>Лес, листвой одетый, </a:t>
            </a:r>
            <a:br>
              <a:rPr lang="ru-RU" sz="3200" dirty="0">
                <a:solidFill>
                  <a:srgbClr val="33CC33"/>
                </a:solidFill>
                <a:effectLst/>
              </a:rPr>
            </a:br>
            <a:r>
              <a:rPr lang="ru-RU" sz="3200" dirty="0">
                <a:solidFill>
                  <a:srgbClr val="33CC33"/>
                </a:solidFill>
                <a:effectLst/>
              </a:rPr>
              <a:t>Потому что у меня</a:t>
            </a:r>
            <a:br>
              <a:rPr lang="ru-RU" sz="3200" dirty="0">
                <a:solidFill>
                  <a:srgbClr val="33CC33"/>
                </a:solidFill>
                <a:effectLst/>
              </a:rPr>
            </a:br>
            <a:r>
              <a:rPr lang="ru-RU" sz="3200" dirty="0">
                <a:solidFill>
                  <a:srgbClr val="33CC33"/>
                </a:solidFill>
                <a:effectLst/>
              </a:rPr>
              <a:t>На рисунке лето.</a:t>
            </a:r>
            <a:endParaRPr lang="ru-RU" sz="3200" dirty="0">
              <a:solidFill>
                <a:srgbClr val="33CC3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420888"/>
            <a:ext cx="2775755" cy="37010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2045" y="2492896"/>
            <a:ext cx="4704755" cy="3672408"/>
          </a:xfrm>
        </p:spPr>
      </p:pic>
    </p:spTree>
    <p:extLst>
      <p:ext uri="{BB962C8B-B14F-4D97-AF65-F5344CB8AC3E}">
        <p14:creationId xmlns:p14="http://schemas.microsoft.com/office/powerpoint/2010/main" xmlns="" val="1710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88640"/>
            <a:ext cx="7086600" cy="4320480"/>
          </a:xfrm>
        </p:spPr>
        <p:txBody>
          <a:bodyPr/>
          <a:lstStyle/>
          <a:p>
            <a:pPr algn="ctr"/>
            <a:r>
              <a:rPr lang="ru-RU" sz="6600" dirty="0" smtClean="0"/>
              <a:t>СПАСИБО ЗА </a:t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ВНИМАНИЕ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908720"/>
            <a:ext cx="7086600" cy="237626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10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4071934" y="1714488"/>
            <a:ext cx="4388498" cy="2002544"/>
          </a:xfrm>
          <a:prstGeom prst="wedgeRectCallout">
            <a:avLst>
              <a:gd name="adj1" fmla="val -20583"/>
              <a:gd name="adj2" fmla="val 50302"/>
            </a:avLst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« Художники,                                              не являющиеся колористами, занимаются раскрашиванием,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а не живописью.»</a:t>
            </a:r>
            <a:r>
              <a:rPr lang="ru-RU" b="1" dirty="0" smtClean="0">
                <a:solidFill>
                  <a:schemeClr val="bg1"/>
                </a:solidFill>
              </a:rPr>
              <a:t> 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ru-RU" b="1" i="1" dirty="0" err="1" smtClean="0">
                <a:solidFill>
                  <a:schemeClr val="bg1"/>
                </a:solidFill>
              </a:rPr>
              <a:t>Эжен</a:t>
            </a:r>
            <a:r>
              <a:rPr lang="ru-RU" b="1" i="1" dirty="0" smtClean="0">
                <a:solidFill>
                  <a:schemeClr val="bg1"/>
                </a:solidFill>
              </a:rPr>
              <a:t> Делакруа</a:t>
            </a: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Мосфильм 355.jpg"/>
          <p:cNvPicPr>
            <a:picLocks noChangeAspect="1"/>
          </p:cNvPicPr>
          <p:nvPr/>
        </p:nvPicPr>
        <p:blipFill>
          <a:blip r:embed="rId4" cstate="print"/>
          <a:srcRect l="9051" t="16400" r="27163" b="11151"/>
          <a:stretch>
            <a:fillRect/>
          </a:stretch>
        </p:blipFill>
        <p:spPr>
          <a:xfrm>
            <a:off x="539552" y="1700808"/>
            <a:ext cx="3312368" cy="2664296"/>
          </a:xfrm>
          <a:prstGeom prst="flowChartOr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10146"/>
          </a:xfrm>
          <a:blipFill>
            <a:blip r:embed="rId5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Работы, написанные красками, называют </a:t>
            </a:r>
            <a:r>
              <a:rPr lang="ru-RU" i="1" dirty="0" smtClean="0">
                <a:solidFill>
                  <a:srgbClr val="800000"/>
                </a:solidFill>
              </a:rPr>
              <a:t>живописью.</a:t>
            </a:r>
            <a:endParaRPr lang="ru-RU" i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435280" cy="2808312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Clr>
                <a:srgbClr val="800000"/>
              </a:buClr>
            </a:pPr>
            <a:r>
              <a:rPr lang="ru-RU" sz="2000" b="1" dirty="0" smtClean="0">
                <a:solidFill>
                  <a:srgbClr val="800000"/>
                </a:solidFill>
              </a:rPr>
              <a:t>Краски бывают разные: акварельные, масляные, гуашь…                      Красками пишут, а не рисуют!</a:t>
            </a:r>
          </a:p>
          <a:p>
            <a:pPr>
              <a:buClr>
                <a:srgbClr val="800000"/>
              </a:buClr>
            </a:pPr>
            <a:r>
              <a:rPr lang="ru-RU" sz="2000" b="1" dirty="0" smtClean="0">
                <a:solidFill>
                  <a:srgbClr val="800000"/>
                </a:solidFill>
              </a:rPr>
              <a:t>Чтобы удобнее было писать картину красками, художник ставит ее на мольберт.</a:t>
            </a:r>
          </a:p>
          <a:p>
            <a:pPr>
              <a:buClr>
                <a:srgbClr val="800000"/>
              </a:buClr>
            </a:pPr>
            <a:r>
              <a:rPr lang="ru-RU" sz="2000" b="1" dirty="0" smtClean="0">
                <a:solidFill>
                  <a:srgbClr val="800000"/>
                </a:solidFill>
              </a:rPr>
              <a:t>Краски смешивают кистями или мастихином на пластмассовой (деревянной)  дощечке – палитре.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631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1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1187624" y="1484784"/>
            <a:ext cx="2232248" cy="2880320"/>
          </a:xfrm>
          <a:prstGeom prst="flowChartAlternate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Цвет – главное выразительное средство живописи. 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000496" y="1340768"/>
            <a:ext cx="5143504" cy="5256584"/>
          </a:xfrm>
          <a:prstGeom prst="vertic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sz="2400" b="1" dirty="0" smtClean="0">
              <a:solidFill>
                <a:srgbClr val="80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ru-RU" sz="2400" b="1" dirty="0" smtClean="0">
              <a:solidFill>
                <a:srgbClr val="80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800000"/>
                </a:solidFill>
              </a:rPr>
              <a:t>Цвета можно разделить</a:t>
            </a:r>
            <a:endParaRPr lang="ru-RU" sz="2400" dirty="0" smtClean="0"/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800000"/>
                </a:solidFill>
              </a:rPr>
              <a:t>на основные и дополнительные. </a:t>
            </a:r>
          </a:p>
          <a:p>
            <a:pPr algn="ctr"/>
            <a:endParaRPr lang="ru-RU" sz="2400" b="1" dirty="0" smtClean="0">
              <a:solidFill>
                <a:srgbClr val="80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800000"/>
                </a:solidFill>
              </a:rPr>
              <a:t>Цвета можно разделить на близкие и противоположные.</a:t>
            </a:r>
          </a:p>
          <a:p>
            <a:pPr algn="ctr">
              <a:buFont typeface="Arial" pitchFamily="34" charset="0"/>
              <a:buChar char="•"/>
            </a:pPr>
            <a:endParaRPr lang="ru-RU" sz="2400" b="1" dirty="0" smtClean="0">
              <a:solidFill>
                <a:srgbClr val="80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800000"/>
                </a:solidFill>
              </a:rPr>
              <a:t>Цвета можно разделить на теплые и холодные, звонкие (яркие)и глухие (спокойные)  и  т.д.</a:t>
            </a:r>
          </a:p>
          <a:p>
            <a:pPr algn="ctr"/>
            <a:endParaRPr lang="ru-RU" dirty="0"/>
          </a:p>
        </p:txBody>
      </p:sp>
      <p:pic>
        <p:nvPicPr>
          <p:cNvPr id="9" name="Picture 4" descr="http://t1.gstatic.com/images?q=tbn:ANd9GcRrKutDqqT2bIeQS4NJ9FcUzEXjFcAEF4cvkxSiR3xmOfsjg0X9W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700808"/>
            <a:ext cx="1800200" cy="2448272"/>
          </a:xfrm>
          <a:prstGeom prst="flowChartAlternateProcess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4437112"/>
            <a:ext cx="4429124" cy="2088232"/>
          </a:xfrm>
          <a:prstGeom prst="wedgeRoundRectCallout">
            <a:avLst>
              <a:gd name="adj1" fmla="val -21578"/>
              <a:gd name="adj2" fmla="val 49787"/>
              <a:gd name="adj3" fmla="val 16667"/>
            </a:avLst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"Есть художники, превращающие солнце в жёлтое пятно.                                Но есть и те, кто, используя своё искусство и ум,                                превращают жёлтое пятно в солнце».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ru-RU" b="1" i="1" dirty="0" smtClean="0">
                <a:solidFill>
                  <a:schemeClr val="bg1"/>
                </a:solidFill>
              </a:rPr>
              <a:t>Пабло Пикассо</a:t>
            </a:r>
          </a:p>
        </p:txBody>
      </p:sp>
    </p:spTree>
    <p:custDataLst>
      <p:tags r:id="rId1"/>
    </p:custDataLst>
  </p:cSld>
  <p:clrMapOvr>
    <a:masterClrMapping/>
  </p:clrMapOvr>
  <p:transition advTm="1995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5" grpId="0" build="allAtOnce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пля 8"/>
          <p:cNvSpPr/>
          <p:nvPr/>
        </p:nvSpPr>
        <p:spPr>
          <a:xfrm rot="5400000">
            <a:off x="2447764" y="1376772"/>
            <a:ext cx="1872208" cy="1656184"/>
          </a:xfrm>
          <a:prstGeom prst="teardrop">
            <a:avLst>
              <a:gd name="adj" fmla="val 155614"/>
            </a:avLst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Капля 9"/>
          <p:cNvSpPr/>
          <p:nvPr/>
        </p:nvSpPr>
        <p:spPr>
          <a:xfrm rot="3331901">
            <a:off x="1919438" y="2341130"/>
            <a:ext cx="1872208" cy="1656184"/>
          </a:xfrm>
          <a:prstGeom prst="teardrop">
            <a:avLst>
              <a:gd name="adj" fmla="val 155614"/>
            </a:avLst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Капля 15"/>
          <p:cNvSpPr/>
          <p:nvPr/>
        </p:nvSpPr>
        <p:spPr>
          <a:xfrm rot="2269534">
            <a:off x="1786798" y="2964980"/>
            <a:ext cx="1872208" cy="1656184"/>
          </a:xfrm>
          <a:prstGeom prst="teardrop">
            <a:avLst>
              <a:gd name="adj" fmla="val 155614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Капля 6"/>
          <p:cNvSpPr/>
          <p:nvPr/>
        </p:nvSpPr>
        <p:spPr>
          <a:xfrm rot="982621">
            <a:off x="2031202" y="3659344"/>
            <a:ext cx="1872208" cy="1656184"/>
          </a:xfrm>
          <a:prstGeom prst="teardrop">
            <a:avLst>
              <a:gd name="adj" fmla="val 155614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Капля 10"/>
          <p:cNvSpPr/>
          <p:nvPr/>
        </p:nvSpPr>
        <p:spPr>
          <a:xfrm rot="20484744">
            <a:off x="2698896" y="4476279"/>
            <a:ext cx="1872208" cy="1656184"/>
          </a:xfrm>
          <a:prstGeom prst="teardrop">
            <a:avLst>
              <a:gd name="adj" fmla="val 155614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Капля 12"/>
          <p:cNvSpPr/>
          <p:nvPr/>
        </p:nvSpPr>
        <p:spPr>
          <a:xfrm rot="18856055">
            <a:off x="3442133" y="4781558"/>
            <a:ext cx="1872208" cy="1656184"/>
          </a:xfrm>
          <a:prstGeom prst="teardrop">
            <a:avLst>
              <a:gd name="adj" fmla="val 155614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Капля 13"/>
          <p:cNvSpPr/>
          <p:nvPr/>
        </p:nvSpPr>
        <p:spPr>
          <a:xfrm rot="17258038">
            <a:off x="4420623" y="4535971"/>
            <a:ext cx="1872208" cy="1656184"/>
          </a:xfrm>
          <a:prstGeom prst="teardrop">
            <a:avLst>
              <a:gd name="adj" fmla="val 155614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Капля 17"/>
          <p:cNvSpPr/>
          <p:nvPr/>
        </p:nvSpPr>
        <p:spPr>
          <a:xfrm rot="15425428">
            <a:off x="5156251" y="3914381"/>
            <a:ext cx="1872208" cy="1656184"/>
          </a:xfrm>
          <a:prstGeom prst="teardrop">
            <a:avLst>
              <a:gd name="adj" fmla="val 155614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Капля 16"/>
          <p:cNvSpPr/>
          <p:nvPr/>
        </p:nvSpPr>
        <p:spPr>
          <a:xfrm rot="13287246">
            <a:off x="5533778" y="2833160"/>
            <a:ext cx="1872208" cy="1656184"/>
          </a:xfrm>
          <a:prstGeom prst="teardrop">
            <a:avLst>
              <a:gd name="adj" fmla="val 15561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Капля 7"/>
          <p:cNvSpPr/>
          <p:nvPr/>
        </p:nvSpPr>
        <p:spPr>
          <a:xfrm rot="10800000">
            <a:off x="5148064" y="1772816"/>
            <a:ext cx="1982496" cy="1548916"/>
          </a:xfrm>
          <a:prstGeom prst="teardrop">
            <a:avLst>
              <a:gd name="adj" fmla="val 15561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Капля 11"/>
          <p:cNvSpPr/>
          <p:nvPr/>
        </p:nvSpPr>
        <p:spPr>
          <a:xfrm rot="8988034">
            <a:off x="4285428" y="1123187"/>
            <a:ext cx="1872208" cy="1656184"/>
          </a:xfrm>
          <a:prstGeom prst="teardrop">
            <a:avLst>
              <a:gd name="adj" fmla="val 155614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Капля 14"/>
          <p:cNvSpPr/>
          <p:nvPr/>
        </p:nvSpPr>
        <p:spPr>
          <a:xfrm rot="7539689">
            <a:off x="3486291" y="963923"/>
            <a:ext cx="1872208" cy="1656184"/>
          </a:xfrm>
          <a:prstGeom prst="teardrop">
            <a:avLst>
              <a:gd name="adj" fmla="val 15561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gradFill flip="none" rotWithShape="1">
            <a:gsLst>
              <a:gs pos="0">
                <a:srgbClr val="FF9966">
                  <a:shade val="30000"/>
                  <a:satMod val="115000"/>
                </a:srgbClr>
              </a:gs>
              <a:gs pos="50000">
                <a:srgbClr val="FF9966">
                  <a:shade val="67500"/>
                  <a:satMod val="115000"/>
                </a:srgbClr>
              </a:gs>
              <a:gs pos="100000">
                <a:srgbClr val="FF9966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ru-RU" dirty="0" smtClean="0">
                <a:solidFill>
                  <a:srgbClr val="660033"/>
                </a:solidFill>
              </a:rPr>
              <a:t>Цветовой спектр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663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635896" y="2780928"/>
            <a:ext cx="1944216" cy="187220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660033"/>
                </a:solidFill>
              </a:rPr>
              <a:t>Чистые, яркие цвета называют </a:t>
            </a:r>
          </a:p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цветовым спектром.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20" name="Блок-схема: несколько документов 19"/>
          <p:cNvSpPr/>
          <p:nvPr/>
        </p:nvSpPr>
        <p:spPr>
          <a:xfrm>
            <a:off x="6156176" y="764704"/>
            <a:ext cx="2808312" cy="1800200"/>
          </a:xfrm>
          <a:prstGeom prst="flowChartMultidocument">
            <a:avLst/>
          </a:prstGeom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Каждый </a:t>
            </a:r>
            <a:r>
              <a:rPr lang="ru-RU" sz="2000" b="1" dirty="0" smtClean="0">
                <a:solidFill>
                  <a:srgbClr val="FF6600"/>
                </a:solidFill>
              </a:rPr>
              <a:t>охотник </a:t>
            </a:r>
            <a:r>
              <a:rPr lang="ru-RU" sz="2000" b="1" dirty="0" smtClean="0">
                <a:solidFill>
                  <a:srgbClr val="FFFF00"/>
                </a:solidFill>
              </a:rPr>
              <a:t>желает </a:t>
            </a:r>
            <a:r>
              <a:rPr lang="ru-RU" sz="2000" b="1" dirty="0" smtClean="0">
                <a:solidFill>
                  <a:srgbClr val="339966"/>
                </a:solidFill>
              </a:rPr>
              <a:t>знать,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</a:rPr>
              <a:t>где </a:t>
            </a:r>
            <a:r>
              <a:rPr lang="ru-RU" sz="2000" b="1" dirty="0" smtClean="0">
                <a:solidFill>
                  <a:srgbClr val="0000FF"/>
                </a:solidFill>
              </a:rPr>
              <a:t>сидит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6600CC"/>
                </a:solidFill>
              </a:rPr>
              <a:t>фазан.</a:t>
            </a:r>
            <a:endParaRPr lang="ru-RU" sz="2000" b="1" dirty="0">
              <a:solidFill>
                <a:srgbClr val="6600CC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0" y="5000636"/>
            <a:ext cx="9144000" cy="1857364"/>
          </a:xfrm>
          <a:prstGeom prst="horizontalScroll">
            <a:avLst>
              <a:gd name="adj" fmla="val 20158"/>
            </a:avLst>
          </a:prstGeom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Эту шутку придумали для того,                                                                                              чтобы запомнить порядок расположения цветов в спектре.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2641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7" grpId="0" animBg="1"/>
      <p:bldP spid="11" grpId="0" animBg="1"/>
      <p:bldP spid="13" grpId="0" animBg="1"/>
      <p:bldP spid="14" grpId="0" animBg="1"/>
      <p:bldP spid="18" grpId="0" animBg="1"/>
      <p:bldP spid="17" grpId="0" animBg="1"/>
      <p:bldP spid="8" grpId="0" animBg="1"/>
      <p:bldP spid="12" grpId="0" animBg="1"/>
      <p:bldP spid="15" grpId="0" animBg="1"/>
      <p:bldP spid="2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16824" cy="1228998"/>
          </a:xfrm>
          <a:gradFill flip="none" rotWithShape="1">
            <a:gsLst>
              <a:gs pos="0">
                <a:schemeClr val="tx1">
                  <a:lumMod val="95000"/>
                  <a:shade val="30000"/>
                  <a:satMod val="115000"/>
                </a:schemeClr>
              </a:gs>
              <a:gs pos="50000">
                <a:schemeClr val="tx1">
                  <a:lumMod val="95000"/>
                  <a:shade val="67500"/>
                  <a:satMod val="115000"/>
                </a:schemeClr>
              </a:gs>
              <a:gs pos="100000">
                <a:schemeClr val="tx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Основные и дополнительные цвета:</a:t>
            </a:r>
            <a:endParaRPr lang="ru-RU" dirty="0">
              <a:ln w="635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28662" y="2714620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28662" y="3929066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928662" y="5143512"/>
            <a:ext cx="914400" cy="914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flipH="1" flipV="1">
            <a:off x="6516216" y="2420888"/>
            <a:ext cx="936104" cy="9361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 flipH="1" flipV="1">
            <a:off x="4355976" y="2420888"/>
            <a:ext cx="936104" cy="936104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 flipH="1" flipV="1">
            <a:off x="7236296" y="2420888"/>
            <a:ext cx="936104" cy="93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flipH="1" flipV="1">
            <a:off x="7236296" y="3861048"/>
            <a:ext cx="936104" cy="93610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flipH="1" flipV="1">
            <a:off x="6516216" y="3861048"/>
            <a:ext cx="936104" cy="93610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 flipH="1" flipV="1">
            <a:off x="4355976" y="3933056"/>
            <a:ext cx="936104" cy="93610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 flipH="1" flipV="1">
            <a:off x="7236296" y="5373216"/>
            <a:ext cx="936104" cy="93610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 flipH="1" flipV="1">
            <a:off x="6588224" y="5373216"/>
            <a:ext cx="936104" cy="9361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 flipH="1" flipV="1">
            <a:off x="4427984" y="5373216"/>
            <a:ext cx="936104" cy="93610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4" descr="http://t0.gstatic.com/images?q=tbn:ANd9GcS_8awo8HzLafW35nfr4E2yx2lK3FQA_qzOKgsstyzD0JcqeT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0" cy="1224136"/>
          </a:xfrm>
          <a:prstGeom prst="rect">
            <a:avLst/>
          </a:prstGeom>
          <a:noFill/>
        </p:spPr>
      </p:pic>
      <p:sp>
        <p:nvSpPr>
          <p:cNvPr id="19" name="Стрелка вправо 18"/>
          <p:cNvSpPr/>
          <p:nvPr/>
        </p:nvSpPr>
        <p:spPr>
          <a:xfrm>
            <a:off x="5436096" y="2636912"/>
            <a:ext cx="978408" cy="484632"/>
          </a:xfrm>
          <a:prstGeom prst="rightArrow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5429256" y="4143380"/>
            <a:ext cx="978408" cy="484632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5508104" y="5661248"/>
            <a:ext cx="978408" cy="4846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подготовка 22"/>
          <p:cNvSpPr/>
          <p:nvPr/>
        </p:nvSpPr>
        <p:spPr>
          <a:xfrm rot="5400000">
            <a:off x="7024595" y="2785252"/>
            <a:ext cx="639425" cy="216024"/>
          </a:xfrm>
          <a:prstGeom prst="flowChartPreparati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подготовка 23"/>
          <p:cNvSpPr/>
          <p:nvPr/>
        </p:nvSpPr>
        <p:spPr>
          <a:xfrm rot="5400000">
            <a:off x="7024595" y="4216765"/>
            <a:ext cx="639425" cy="216024"/>
          </a:xfrm>
          <a:prstGeom prst="flowChartPreparation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Выноска со стрелкой вниз 25"/>
          <p:cNvSpPr/>
          <p:nvPr/>
        </p:nvSpPr>
        <p:spPr>
          <a:xfrm>
            <a:off x="539552" y="1628800"/>
            <a:ext cx="3290664" cy="1080120"/>
          </a:xfrm>
          <a:prstGeom prst="downArrowCallo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Основные цвета</a:t>
            </a:r>
            <a:r>
              <a:rPr lang="ru-RU" sz="2800" b="1" dirty="0" smtClean="0">
                <a:solidFill>
                  <a:schemeClr val="bg1"/>
                </a:solidFill>
              </a:rPr>
              <a:t>: </a:t>
            </a:r>
            <a:endParaRPr lang="ru-RU" sz="2800" dirty="0"/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4139952" y="1628800"/>
            <a:ext cx="4320480" cy="1008112"/>
          </a:xfrm>
          <a:prstGeom prst="downArrowCallout">
            <a:avLst>
              <a:gd name="adj1" fmla="val 30821"/>
              <a:gd name="adj2" fmla="val 25000"/>
              <a:gd name="adj3" fmla="val 25000"/>
              <a:gd name="adj4" fmla="val 64977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Дополнительные цвета:</a:t>
            </a:r>
          </a:p>
          <a:p>
            <a:pPr algn="ctr"/>
            <a:endParaRPr lang="ru-RU" dirty="0"/>
          </a:p>
        </p:txBody>
      </p:sp>
      <p:sp>
        <p:nvSpPr>
          <p:cNvPr id="28" name="Выноска со стрелкой влево 27"/>
          <p:cNvSpPr/>
          <p:nvPr/>
        </p:nvSpPr>
        <p:spPr>
          <a:xfrm>
            <a:off x="1979712" y="2492896"/>
            <a:ext cx="1806470" cy="3960440"/>
          </a:xfrm>
          <a:prstGeom prst="leftArrowCallout">
            <a:avLst>
              <a:gd name="adj1" fmla="val 16965"/>
              <a:gd name="adj2" fmla="val 25000"/>
              <a:gd name="adj3" fmla="val 25000"/>
              <a:gd name="adj4" fmla="val 64977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Нельзя получить при                       смешивании красок!</a:t>
            </a:r>
          </a:p>
          <a:p>
            <a:pPr algn="ctr"/>
            <a:endParaRPr lang="ru-RU" dirty="0"/>
          </a:p>
        </p:txBody>
      </p:sp>
      <p:sp>
        <p:nvSpPr>
          <p:cNvPr id="29" name="Блок-схема: подготовка 28"/>
          <p:cNvSpPr/>
          <p:nvPr/>
        </p:nvSpPr>
        <p:spPr>
          <a:xfrm rot="5400000">
            <a:off x="7036611" y="5750737"/>
            <a:ext cx="714380" cy="214314"/>
          </a:xfrm>
          <a:prstGeom prst="flowChartPreparati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5289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715140" y="1714488"/>
            <a:ext cx="2128846" cy="1357322"/>
          </a:xfrm>
          <a:prstGeom prst="roundRect">
            <a:avLst/>
          </a:prstGeom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Контрастные цвета подчеркивают друг друга.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44" y="5072074"/>
            <a:ext cx="2286016" cy="1428760"/>
          </a:xfrm>
          <a:prstGeom prst="roundRect">
            <a:avLst/>
          </a:prstGeom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Противоположный цвет на контрастном фоне смотрится ярче.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Противоположные цвета:</a:t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sz="3100" dirty="0" smtClean="0">
                <a:solidFill>
                  <a:srgbClr val="800000"/>
                </a:solidFill>
              </a:rPr>
              <a:t>(контрастные)</a:t>
            </a:r>
            <a:endParaRPr lang="ru-RU" sz="31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600200"/>
            <a:ext cx="2214578" cy="1396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 rot="10800000">
            <a:off x="251520" y="1556792"/>
            <a:ext cx="3240360" cy="1562472"/>
          </a:xfrm>
          <a:prstGeom prst="rightArrowCallou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4788024" y="3284984"/>
            <a:ext cx="3240360" cy="1562472"/>
          </a:xfrm>
          <a:prstGeom prst="rightArrowCallou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 со стрелкой вправо 5"/>
          <p:cNvSpPr/>
          <p:nvPr/>
        </p:nvSpPr>
        <p:spPr>
          <a:xfrm rot="10800000">
            <a:off x="1331640" y="3284984"/>
            <a:ext cx="3240360" cy="1562472"/>
          </a:xfrm>
          <a:prstGeom prst="rightArrowCallou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3563888" y="1556792"/>
            <a:ext cx="3240360" cy="1562472"/>
          </a:xfrm>
          <a:prstGeom prst="rightArrowCallou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5508104" y="5013176"/>
            <a:ext cx="3240360" cy="1562472"/>
          </a:xfrm>
          <a:prstGeom prst="rightArrowCallou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ыноска со стрелкой вправо 8"/>
          <p:cNvSpPr/>
          <p:nvPr/>
        </p:nvSpPr>
        <p:spPr>
          <a:xfrm rot="10800000">
            <a:off x="2123728" y="5013176"/>
            <a:ext cx="3240360" cy="1562472"/>
          </a:xfrm>
          <a:prstGeom prst="rightArrowCallou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2126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Противоположные цвета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9776743">
            <a:off x="193348" y="3878020"/>
            <a:ext cx="2684002" cy="33459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задержка 11"/>
          <p:cNvSpPr/>
          <p:nvPr/>
        </p:nvSpPr>
        <p:spPr>
          <a:xfrm rot="7123299">
            <a:off x="5856978" y="4652908"/>
            <a:ext cx="2852121" cy="2320790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абличка 10"/>
          <p:cNvSpPr/>
          <p:nvPr/>
        </p:nvSpPr>
        <p:spPr>
          <a:xfrm rot="20482224">
            <a:off x="6415829" y="1267302"/>
            <a:ext cx="2297873" cy="3070906"/>
          </a:xfrm>
          <a:prstGeom prst="plaqu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888" y="1556792"/>
            <a:ext cx="2448272" cy="302433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179512" y="1412776"/>
            <a:ext cx="3096344" cy="2664296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Содержимое 3" descr="18 декабря 7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4214140">
            <a:off x="6268250" y="1930018"/>
            <a:ext cx="2686098" cy="1821185"/>
          </a:xfrm>
          <a:prstGeom prst="plaque">
            <a:avLst/>
          </a:prstGeom>
        </p:spPr>
      </p:pic>
      <p:pic>
        <p:nvPicPr>
          <p:cNvPr id="5" name="Рисунок 4" descr="18 декабря 7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628800"/>
            <a:ext cx="2664296" cy="2160240"/>
          </a:xfrm>
          <a:prstGeom prst="round2SameRect">
            <a:avLst/>
          </a:prstGeom>
        </p:spPr>
      </p:pic>
      <p:pic>
        <p:nvPicPr>
          <p:cNvPr id="6" name="Рисунок 5" descr="18 декабря 7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061371">
            <a:off x="6058328" y="4866643"/>
            <a:ext cx="2450917" cy="1911273"/>
          </a:xfrm>
          <a:prstGeom prst="flowChartDelay">
            <a:avLst/>
          </a:prstGeom>
        </p:spPr>
      </p:pic>
      <p:pic>
        <p:nvPicPr>
          <p:cNvPr id="7" name="Рисунок 6" descr="18 декабря 7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511286" y="2035440"/>
            <a:ext cx="2598290" cy="2061038"/>
          </a:xfrm>
          <a:prstGeom prst="flowChartAlternateProcess">
            <a:avLst/>
          </a:prstGeom>
        </p:spPr>
      </p:pic>
      <p:pic>
        <p:nvPicPr>
          <p:cNvPr id="8" name="Рисунок 7" descr="18 декабря 7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749601">
            <a:off x="350089" y="4027949"/>
            <a:ext cx="2318805" cy="2990631"/>
          </a:xfrm>
          <a:prstGeom prst="ellipse">
            <a:avLst/>
          </a:prstGeom>
        </p:spPr>
      </p:pic>
      <p:sp>
        <p:nvSpPr>
          <p:cNvPr id="14" name="Горизонтальный свиток 13"/>
          <p:cNvSpPr/>
          <p:nvPr/>
        </p:nvSpPr>
        <p:spPr>
          <a:xfrm>
            <a:off x="2428860" y="4581128"/>
            <a:ext cx="4071966" cy="2185400"/>
          </a:xfrm>
          <a:prstGeom prst="horizontalScroll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Если два противоположных цвета граничат друг с другом,                                           то они становятся ярче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solidFill>
                  <a:srgbClr val="0000CC"/>
                </a:solidFill>
              </a:rPr>
              <a:t>(контрастнее).</a:t>
            </a:r>
            <a:endParaRPr lang="ru-RU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7436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2" grpId="0" animBg="1"/>
      <p:bldP spid="11" grpId="0" animBg="1"/>
      <p:bldP spid="10" grpId="0" animBg="1"/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/>
          <p:cNvSpPr/>
          <p:nvPr/>
        </p:nvSpPr>
        <p:spPr>
          <a:xfrm>
            <a:off x="-1548680" y="-1539552"/>
            <a:ext cx="11593288" cy="9865096"/>
          </a:xfrm>
          <a:prstGeom prst="ellipse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-612576" y="-747464"/>
            <a:ext cx="9577064" cy="8424936"/>
          </a:xfrm>
          <a:prstGeom prst="ellips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0" y="0"/>
            <a:ext cx="6948264" cy="685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6732240" y="2132856"/>
            <a:ext cx="2664296" cy="1368152"/>
          </a:xfrm>
          <a:prstGeom prst="cloud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6804248" y="3356992"/>
            <a:ext cx="2592288" cy="914400"/>
          </a:xfrm>
          <a:prstGeom prst="cloud">
            <a:avLst/>
          </a:prstGeom>
          <a:solidFill>
            <a:srgbClr val="1C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блако 15"/>
          <p:cNvSpPr/>
          <p:nvPr/>
        </p:nvSpPr>
        <p:spPr>
          <a:xfrm>
            <a:off x="6479704" y="4005064"/>
            <a:ext cx="2664296" cy="1346448"/>
          </a:xfrm>
          <a:prstGeom prst="cloud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395536" y="476672"/>
            <a:ext cx="5832648" cy="54006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827584" y="908720"/>
            <a:ext cx="4320480" cy="4032448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1403648" y="1268760"/>
            <a:ext cx="2880320" cy="2592288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1835696" y="1556792"/>
            <a:ext cx="1872208" cy="18002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2051720" y="1772816"/>
            <a:ext cx="1296144" cy="1224136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6012160" y="764704"/>
            <a:ext cx="3312368" cy="1706488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блако 19"/>
          <p:cNvSpPr/>
          <p:nvPr/>
        </p:nvSpPr>
        <p:spPr>
          <a:xfrm>
            <a:off x="3923928" y="1052736"/>
            <a:ext cx="3744416" cy="1346448"/>
          </a:xfrm>
          <a:prstGeom prst="cloud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4211960" y="4221088"/>
            <a:ext cx="2714600" cy="914400"/>
          </a:xfrm>
          <a:prstGeom prst="clou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блако 21"/>
          <p:cNvSpPr/>
          <p:nvPr/>
        </p:nvSpPr>
        <p:spPr>
          <a:xfrm>
            <a:off x="6047656" y="5489848"/>
            <a:ext cx="3096344" cy="1368152"/>
          </a:xfrm>
          <a:prstGeom prst="cloud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лако 12"/>
          <p:cNvSpPr/>
          <p:nvPr/>
        </p:nvSpPr>
        <p:spPr>
          <a:xfrm>
            <a:off x="5940152" y="5013176"/>
            <a:ext cx="2376264" cy="864096"/>
          </a:xfrm>
          <a:prstGeom prst="cloud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4067944" y="5345832"/>
            <a:ext cx="2520280" cy="1512168"/>
          </a:xfrm>
          <a:prstGeom prst="cloud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127000"/>
          </a:effectLst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Теплые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3333CC"/>
                </a:solidFill>
              </a:rPr>
              <a:t>холодные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цвета: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Улыбающееся лицо 52"/>
          <p:cNvSpPr/>
          <p:nvPr/>
        </p:nvSpPr>
        <p:spPr>
          <a:xfrm>
            <a:off x="2357422" y="2000240"/>
            <a:ext cx="648072" cy="648072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Выноска-облако 34"/>
          <p:cNvSpPr/>
          <p:nvPr/>
        </p:nvSpPr>
        <p:spPr>
          <a:xfrm>
            <a:off x="0" y="4725144"/>
            <a:ext cx="4644008" cy="2132856"/>
          </a:xfrm>
          <a:prstGeom prst="cloudCallout">
            <a:avLst>
              <a:gd name="adj1" fmla="val 5314"/>
              <a:gd name="adj2" fmla="val -141516"/>
            </a:avLst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самом деле цветовых оттенков намного больше! </a:t>
            </a:r>
            <a:r>
              <a:rPr lang="ru-RU" sz="2400" b="1" dirty="0" smtClean="0">
                <a:solidFill>
                  <a:schemeClr val="bg1"/>
                </a:solidFill>
              </a:rPr>
              <a:t>Надо просто смешивать краски!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5580112" y="-171400"/>
            <a:ext cx="3960440" cy="864096"/>
          </a:xfrm>
          <a:prstGeom prst="cloud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блако 17"/>
          <p:cNvSpPr/>
          <p:nvPr/>
        </p:nvSpPr>
        <p:spPr>
          <a:xfrm>
            <a:off x="5364088" y="2924944"/>
            <a:ext cx="3312368" cy="1512168"/>
          </a:xfrm>
          <a:prstGeom prst="cloud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блако 14"/>
          <p:cNvSpPr/>
          <p:nvPr/>
        </p:nvSpPr>
        <p:spPr>
          <a:xfrm>
            <a:off x="4860032" y="1988840"/>
            <a:ext cx="2304256" cy="1584176"/>
          </a:xfrm>
          <a:prstGeom prst="cloud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53686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 animBg="1"/>
      <p:bldP spid="23" grpId="0" animBg="1"/>
      <p:bldP spid="8" grpId="0" animBg="1"/>
      <p:bldP spid="11" grpId="0" animBg="1"/>
      <p:bldP spid="16" grpId="0" animBg="1"/>
      <p:bldP spid="27" grpId="0" animBg="1"/>
      <p:bldP spid="32" grpId="0" animBg="1"/>
      <p:bldP spid="30" grpId="0" animBg="1"/>
      <p:bldP spid="28" grpId="0" animBg="1"/>
      <p:bldP spid="12" grpId="0" animBg="1"/>
      <p:bldP spid="20" grpId="0" animBg="1"/>
      <p:bldP spid="9" grpId="0" animBg="1"/>
      <p:bldP spid="22" grpId="0" animBg="1"/>
      <p:bldP spid="13" grpId="0" animBg="1"/>
      <p:bldP spid="10" grpId="0" animBg="1"/>
      <p:bldP spid="2" grpId="0" animBg="1"/>
      <p:bldP spid="53" grpId="1" animBg="1"/>
      <p:bldP spid="35" grpId="0" animBg="1"/>
      <p:bldP spid="21" grpId="0" animBg="1"/>
      <p:bldP spid="18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1071538" y="4143380"/>
            <a:ext cx="3312368" cy="2494630"/>
          </a:xfrm>
          <a:prstGeom prst="flowChartAlternate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задержка 11"/>
          <p:cNvSpPr/>
          <p:nvPr/>
        </p:nvSpPr>
        <p:spPr>
          <a:xfrm>
            <a:off x="4500562" y="1340768"/>
            <a:ext cx="3786214" cy="2664296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Капля 10"/>
          <p:cNvSpPr/>
          <p:nvPr/>
        </p:nvSpPr>
        <p:spPr>
          <a:xfrm rot="5400000">
            <a:off x="411111" y="1446221"/>
            <a:ext cx="2908449" cy="2016223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4071942"/>
            <a:ext cx="2160240" cy="259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r>
              <a:rPr lang="ru-RU" dirty="0" smtClean="0">
                <a:solidFill>
                  <a:srgbClr val="990033"/>
                </a:solidFill>
              </a:rPr>
              <a:t>Т</a:t>
            </a:r>
            <a:r>
              <a:rPr lang="ru-RU" dirty="0" smtClean="0">
                <a:solidFill>
                  <a:srgbClr val="CC0000"/>
                </a:solidFill>
              </a:rPr>
              <a:t>е</a:t>
            </a:r>
            <a:r>
              <a:rPr lang="ru-RU" dirty="0" smtClean="0">
                <a:solidFill>
                  <a:srgbClr val="D60093"/>
                </a:solidFill>
              </a:rPr>
              <a:t>п</a:t>
            </a:r>
            <a:r>
              <a:rPr lang="ru-RU" dirty="0" smtClean="0">
                <a:solidFill>
                  <a:srgbClr val="CC3300"/>
                </a:solidFill>
              </a:rPr>
              <a:t>л</a:t>
            </a:r>
            <a:r>
              <a:rPr lang="ru-RU" dirty="0" smtClean="0">
                <a:solidFill>
                  <a:srgbClr val="FF5050"/>
                </a:solidFill>
              </a:rPr>
              <a:t>ы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6699"/>
                </a:solidFill>
              </a:rPr>
              <a:t>ц</a:t>
            </a:r>
            <a:r>
              <a:rPr lang="ru-RU" dirty="0" smtClean="0">
                <a:solidFill>
                  <a:srgbClr val="FF9999"/>
                </a:solidFill>
              </a:rPr>
              <a:t>в</a:t>
            </a:r>
            <a:r>
              <a:rPr lang="ru-RU" dirty="0" smtClean="0">
                <a:solidFill>
                  <a:srgbClr val="FFCC00"/>
                </a:solidFill>
              </a:rPr>
              <a:t>е</a:t>
            </a:r>
            <a:r>
              <a:rPr lang="ru-RU" dirty="0" smtClean="0">
                <a:solidFill>
                  <a:srgbClr val="FFCCCC"/>
                </a:solidFill>
              </a:rPr>
              <a:t>т</a:t>
            </a:r>
            <a:r>
              <a:rPr lang="ru-RU" dirty="0" smtClean="0">
                <a:solidFill>
                  <a:srgbClr val="FFFF00"/>
                </a:solidFill>
              </a:rPr>
              <a:t>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18 декабря 687.jpg"/>
          <p:cNvPicPr>
            <a:picLocks noChangeAspect="1"/>
          </p:cNvPicPr>
          <p:nvPr/>
        </p:nvPicPr>
        <p:blipFill>
          <a:blip r:embed="rId3" cstate="print"/>
          <a:srcRect l="-41740" r="-65656" b="-11628"/>
          <a:stretch>
            <a:fillRect/>
          </a:stretch>
        </p:blipFill>
        <p:spPr>
          <a:xfrm>
            <a:off x="4357686" y="4265712"/>
            <a:ext cx="3888432" cy="2592288"/>
          </a:xfrm>
          <a:prstGeom prst="plaque">
            <a:avLst/>
          </a:prstGeom>
        </p:spPr>
      </p:pic>
      <p:pic>
        <p:nvPicPr>
          <p:cNvPr id="6" name="Рисунок 5" descr="18 декабря 686.jpg"/>
          <p:cNvPicPr>
            <a:picLocks noChangeAspect="1"/>
          </p:cNvPicPr>
          <p:nvPr/>
        </p:nvPicPr>
        <p:blipFill>
          <a:blip r:embed="rId4" cstate="print"/>
          <a:srcRect r="19288" b="6951"/>
          <a:stretch>
            <a:fillRect/>
          </a:stretch>
        </p:blipFill>
        <p:spPr>
          <a:xfrm>
            <a:off x="4786314" y="1556792"/>
            <a:ext cx="3214710" cy="2232248"/>
          </a:xfrm>
          <a:prstGeom prst="flowChartDelay">
            <a:avLst/>
          </a:prstGeom>
        </p:spPr>
      </p:pic>
      <p:pic>
        <p:nvPicPr>
          <p:cNvPr id="7" name="Рисунок 6" descr="18 декабря 695.jpg"/>
          <p:cNvPicPr>
            <a:picLocks noChangeAspect="1"/>
          </p:cNvPicPr>
          <p:nvPr/>
        </p:nvPicPr>
        <p:blipFill>
          <a:blip r:embed="rId5" cstate="print"/>
          <a:srcRect l="6688" t="11151" b="-8274"/>
          <a:stretch>
            <a:fillRect/>
          </a:stretch>
        </p:blipFill>
        <p:spPr>
          <a:xfrm rot="5400000">
            <a:off x="639490" y="1575032"/>
            <a:ext cx="2592288" cy="1728192"/>
          </a:xfrm>
          <a:prstGeom prst="teardrop">
            <a:avLst/>
          </a:prstGeom>
        </p:spPr>
      </p:pic>
      <p:pic>
        <p:nvPicPr>
          <p:cNvPr id="10" name="Содержимое 9" descr="18 декабря 724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214414" y="4286256"/>
            <a:ext cx="3024336" cy="2232248"/>
          </a:xfrm>
          <a:prstGeom prst="roundRect">
            <a:avLst/>
          </a:prstGeom>
        </p:spPr>
      </p:pic>
      <p:pic>
        <p:nvPicPr>
          <p:cNvPr id="15" name="Picture 10" descr="http://t2.gstatic.com/images?q=tbn:ANd9GcSq3pd3jjX62AJoMsSc0c0tOuXybP7xrrfh1RtAZzfP_JR0OIvqzw"/>
          <p:cNvPicPr>
            <a:picLocks noChangeAspect="1" noChangeArrowheads="1"/>
          </p:cNvPicPr>
          <p:nvPr/>
        </p:nvPicPr>
        <p:blipFill>
          <a:blip r:embed="rId7" cstate="print"/>
          <a:srcRect l="15750" t="17313" r="17314" b="33467"/>
          <a:stretch>
            <a:fillRect/>
          </a:stretch>
        </p:blipFill>
        <p:spPr bwMode="auto">
          <a:xfrm>
            <a:off x="539552" y="260649"/>
            <a:ext cx="935087" cy="93610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8" name="Овал 17"/>
          <p:cNvSpPr/>
          <p:nvPr/>
        </p:nvSpPr>
        <p:spPr>
          <a:xfrm>
            <a:off x="827584" y="33265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434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9" grpId="0" animBg="1"/>
      <p:bldP spid="2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7|1.7|2.3|2.1|2|2.5|2.2|2.6|2.6|2.7|2.5|2.2|2.3|2.4|2.4|2.8|2.8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|1.1|1.5|2|0.9|1|2.5|2.5|0.9|1.5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2.6|2.7|2.5|2.5|2.5|2.2|2.4|2.4|2.4|2.7|2.6|2.7|2.7|2.7|2.5|2.7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|1.6|2.5|2.8|1.5|1.4|1.7|1.2|1.2|1.5|1.1|1.2|1.8|1.5|1.3|1.4|1.6|1.8|1.4|1.3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6.9|1.4|2.1|2.9|2|2.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1.5|2.2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2.8|2.6|2.7|2.3|2.2|2.4|2.5|2.4|2.9|2.1|1.8|2|2.1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8|2.6|2.5|2.1|2.2|2.3|2.9|2.2|2.2|1.3|1.6|2.4|3.4|1.8|1.2|2|2.2|2.9|2.1|1.2|1.9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2|2.1|2.2|2.2|2|1.8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5|1.9|2|1.5|2.2|1.8|2.2|1.7|2.3|1.9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3|2.8|2.2|2.4|2|2.4|3|1.7|1.4|1.3|1.7|2.4|2.6|1.5|2.5|1.5|2.8|2.2|2|2.8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1.5|1.3|2.1|2.4|1.3|1.5|1.8|1.6|1.4|1.5|1.4|1.6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311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Работы, написанные красками, называют живописью.</vt:lpstr>
      <vt:lpstr>Цвет – главное выразительное средство живописи. </vt:lpstr>
      <vt:lpstr>Цветовой спектр</vt:lpstr>
      <vt:lpstr>Основные и дополнительные цвета:</vt:lpstr>
      <vt:lpstr>Противоположные цвета: (контрастные)</vt:lpstr>
      <vt:lpstr>Противоположные цвета</vt:lpstr>
      <vt:lpstr>Теплые и холодные цвета:</vt:lpstr>
      <vt:lpstr>Теплые цвета</vt:lpstr>
      <vt:lpstr>Холодные цвета</vt:lpstr>
      <vt:lpstr>Звонкие и глухие цвета:</vt:lpstr>
      <vt:lpstr>Близкие цвета</vt:lpstr>
      <vt:lpstr>Я склонилась над столом И сижу, рисую:  Двухэтажный белый дом, Речку голубую… </vt:lpstr>
      <vt:lpstr>Нарисую солнце я,  Лес, листвой одетый,  Потому что у меня На рисунке лето.</vt:lpstr>
      <vt:lpstr>СПАСИБО ЗА  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«Чем и как работают художники» Живопись. </dc:title>
  <dc:creator>Мама</dc:creator>
  <cp:lastModifiedBy>User</cp:lastModifiedBy>
  <cp:revision>183</cp:revision>
  <dcterms:created xsi:type="dcterms:W3CDTF">2011-12-14T16:47:41Z</dcterms:created>
  <dcterms:modified xsi:type="dcterms:W3CDTF">2015-04-08T17:49:07Z</dcterms:modified>
</cp:coreProperties>
</file>