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2" r:id="rId2"/>
    <p:sldId id="265" r:id="rId3"/>
    <p:sldId id="263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3300"/>
    <a:srgbClr val="FFFFFF"/>
    <a:srgbClr val="E9172B"/>
    <a:srgbClr val="1E0AB6"/>
    <a:srgbClr val="FF66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ECCF4-82E9-4870-A11E-F5B79ABD6177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3ED98-A846-470B-8401-672CD8BA9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ED98-A846-470B-8401-672CD8BA987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ED98-A846-470B-8401-672CD8BA987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jpeg"/><Relationship Id="rId12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Ty-proschay-Maslenica(muzofon.com).mp3" TargetMode="Externa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1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Пятница –</a:t>
            </a:r>
            <a:br>
              <a:rPr lang="ru-RU" sz="3600" b="1" i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</a:br>
            <a:r>
              <a:rPr lang="ru-RU" sz="3600" b="1" i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 тещины вечерки</a:t>
            </a:r>
            <a:endParaRPr lang="ru-RU" sz="3600" b="1" i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643050"/>
            <a:ext cx="4929190" cy="4500594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buNone/>
            </a:pPr>
            <a:r>
              <a:rPr lang="ru-RU" sz="2200" i="1" dirty="0" smtClean="0">
                <a:latin typeface="Georgia" pitchFamily="18" charset="0"/>
              </a:rPr>
              <a:t>     </a:t>
            </a:r>
            <a:r>
              <a:rPr lang="ru-RU" sz="2200" i="1" dirty="0" smtClean="0">
                <a:solidFill>
                  <a:srgbClr val="000066"/>
                </a:solidFill>
                <a:latin typeface="Georgia" pitchFamily="18" charset="0"/>
              </a:rPr>
              <a:t>На вечерках уже зятья угощали блинам своих тещ. С вечера, в четверг, зять лично приглашал матушку молодой жены к себе в гости. А утром приглашали «</a:t>
            </a:r>
            <a:r>
              <a:rPr lang="ru-RU" sz="2200" i="1" dirty="0" err="1" smtClean="0">
                <a:solidFill>
                  <a:srgbClr val="000066"/>
                </a:solidFill>
                <a:latin typeface="Georgia" pitchFamily="18" charset="0"/>
              </a:rPr>
              <a:t>зватых</a:t>
            </a:r>
            <a:r>
              <a:rPr lang="ru-RU" sz="2200" i="1" dirty="0" smtClean="0">
                <a:solidFill>
                  <a:srgbClr val="000066"/>
                </a:solidFill>
                <a:latin typeface="Georgia" pitchFamily="18" charset="0"/>
              </a:rPr>
              <a:t>» обычно это были дружка или сват. Они еще недавно помогали играть свадьбу. А  молодежь всю ночь веселилась: пели, плясали.</a:t>
            </a:r>
          </a:p>
        </p:txBody>
      </p:sp>
      <p:pic>
        <p:nvPicPr>
          <p:cNvPr id="4" name="Рисунок 3" descr="п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785926"/>
            <a:ext cx="4006452" cy="41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8572528" y="6429396"/>
            <a:ext cx="357190" cy="28575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0_a83d1_3ad44158_orig.jp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1857364"/>
            <a:ext cx="4006800" cy="41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Суббота – </a:t>
            </a:r>
            <a:r>
              <a:rPr lang="ru-RU" sz="3600" b="1" i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золовкины</a:t>
            </a:r>
            <a:r>
              <a:rPr lang="ru-RU" sz="3600" b="1" i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 посиделки</a:t>
            </a:r>
            <a:endParaRPr lang="ru-RU" sz="3600" b="1" i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5" name="Рисунок 4" descr="36241148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1714488"/>
            <a:ext cx="3643337" cy="4857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Управляющая кнопка: возврат 5">
            <a:hlinkClick r:id="rId5" action="ppaction://hlinksldjump" highlightClick="1"/>
          </p:cNvPr>
          <p:cNvSpPr/>
          <p:nvPr/>
        </p:nvSpPr>
        <p:spPr>
          <a:xfrm>
            <a:off x="8572528" y="6357958"/>
            <a:ext cx="357190" cy="28575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14810" y="2500306"/>
            <a:ext cx="4572032" cy="3714776"/>
          </a:xfrm>
          <a:prstGeom prst="roundRect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None/>
            </a:pPr>
            <a:endParaRPr lang="ru-RU" sz="2200" i="1" dirty="0" smtClean="0">
              <a:solidFill>
                <a:srgbClr val="000066"/>
              </a:solidFill>
              <a:latin typeface="Georgia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2200" i="1" dirty="0" smtClean="0">
                <a:solidFill>
                  <a:srgbClr val="000066"/>
                </a:solidFill>
                <a:latin typeface="Georgia" pitchFamily="18" charset="0"/>
              </a:rPr>
              <a:t>В субботу молодая невестка         </a:t>
            </a:r>
          </a:p>
          <a:p>
            <a:pPr>
              <a:lnSpc>
                <a:spcPct val="150000"/>
              </a:lnSpc>
              <a:buNone/>
            </a:pPr>
            <a:r>
              <a:rPr lang="ru-RU" sz="2200" i="1" dirty="0" smtClean="0">
                <a:solidFill>
                  <a:srgbClr val="000066"/>
                </a:solidFill>
                <a:latin typeface="Georgia" pitchFamily="18" charset="0"/>
              </a:rPr>
              <a:t>приглашала к себе золовок-</a:t>
            </a:r>
          </a:p>
          <a:p>
            <a:pPr>
              <a:lnSpc>
                <a:spcPct val="150000"/>
              </a:lnSpc>
              <a:buNone/>
            </a:pPr>
            <a:r>
              <a:rPr lang="ru-RU" sz="2200" i="1" dirty="0" smtClean="0">
                <a:solidFill>
                  <a:srgbClr val="000066"/>
                </a:solidFill>
                <a:latin typeface="Georgia" pitchFamily="18" charset="0"/>
              </a:rPr>
              <a:t>сестер мужа. Сколько было</a:t>
            </a:r>
          </a:p>
          <a:p>
            <a:pPr>
              <a:lnSpc>
                <a:spcPct val="150000"/>
              </a:lnSpc>
              <a:buNone/>
            </a:pPr>
            <a:r>
              <a:rPr lang="ru-RU" sz="2200" i="1" dirty="0" smtClean="0">
                <a:solidFill>
                  <a:srgbClr val="000066"/>
                </a:solidFill>
                <a:latin typeface="Georgia" pitchFamily="18" charset="0"/>
              </a:rPr>
              <a:t> новостей! Обо всем надо </a:t>
            </a:r>
          </a:p>
          <a:p>
            <a:pPr>
              <a:lnSpc>
                <a:spcPct val="150000"/>
              </a:lnSpc>
              <a:buNone/>
            </a:pPr>
            <a:r>
              <a:rPr lang="ru-RU" sz="2200" i="1" dirty="0" smtClean="0">
                <a:solidFill>
                  <a:srgbClr val="000066"/>
                </a:solidFill>
                <a:latin typeface="Georgia" pitchFamily="18" charset="0"/>
              </a:rPr>
              <a:t>было успеть переговорить,</a:t>
            </a:r>
          </a:p>
          <a:p>
            <a:pPr>
              <a:lnSpc>
                <a:spcPct val="150000"/>
              </a:lnSpc>
              <a:buNone/>
            </a:pPr>
            <a:r>
              <a:rPr lang="ru-RU" sz="2200" i="1" dirty="0" smtClean="0">
                <a:solidFill>
                  <a:srgbClr val="000066"/>
                </a:solidFill>
                <a:latin typeface="Georgia" pitchFamily="18" charset="0"/>
              </a:rPr>
              <a:t> наряды новые рассмотреть</a:t>
            </a:r>
          </a:p>
          <a:p>
            <a:pPr>
              <a:lnSpc>
                <a:spcPct val="150000"/>
              </a:lnSpc>
              <a:buNone/>
            </a:pPr>
            <a:r>
              <a:rPr lang="ru-RU" sz="2200" i="1" dirty="0" smtClean="0">
                <a:solidFill>
                  <a:srgbClr val="000066"/>
                </a:solidFill>
                <a:latin typeface="Georgia" pitchFamily="18" charset="0"/>
              </a:rPr>
              <a:t> да подарками похвастаться.</a:t>
            </a:r>
          </a:p>
          <a:p>
            <a:pPr>
              <a:lnSpc>
                <a:spcPct val="140000"/>
              </a:lnSpc>
            </a:pPr>
            <a:endParaRPr lang="ru-RU" sz="2400" dirty="0" smtClean="0"/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ru-RU" sz="2200" i="1" dirty="0" smtClean="0">
              <a:solidFill>
                <a:srgbClr val="000066"/>
              </a:solidFill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Воскресенье – проводы Масленицы, прощенный день</a:t>
            </a:r>
            <a:endParaRPr lang="ru-RU" sz="3600" b="1" i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1500174"/>
            <a:ext cx="5429256" cy="512605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None/>
            </a:pPr>
            <a:r>
              <a:rPr lang="ru-RU" sz="2200" spc="-110" dirty="0" smtClean="0">
                <a:latin typeface="Georgia" pitchFamily="18" charset="0"/>
              </a:rPr>
              <a:t>     </a:t>
            </a:r>
            <a:r>
              <a:rPr lang="ru-RU" sz="2200" i="1" spc="-110" dirty="0" smtClean="0">
                <a:solidFill>
                  <a:srgbClr val="000066"/>
                </a:solidFill>
                <a:latin typeface="Georgia" pitchFamily="18" charset="0"/>
              </a:rPr>
              <a:t>Кукла – Масленица в последний раз проезжала по деревне. За ней шла большая толпа ряженых, все шутили, пели песни, плясали. В поле раскладывали костер из соломы и сжигали куклу с песнями. Потом девушки и юноши прыгали через костер. Считалось, что так они очистились от зимнего мрака. Вечером встречались родные и близкие. Просили прощения за умышленные и случайные обиды в текущем году. </a:t>
            </a:r>
            <a:endParaRPr lang="ru-RU" sz="2200" i="1" spc="-110" dirty="0">
              <a:solidFill>
                <a:srgbClr val="000066"/>
              </a:solidFill>
              <a:latin typeface="Georgia" pitchFamily="18" charset="0"/>
            </a:endParaRPr>
          </a:p>
        </p:txBody>
      </p:sp>
      <p:pic>
        <p:nvPicPr>
          <p:cNvPr id="4" name="Рисунок 3" descr="1298713558_3-1.jpg"/>
          <p:cNvPicPr>
            <a:picLocks/>
          </p:cNvPicPr>
          <p:nvPr/>
        </p:nvPicPr>
        <p:blipFill>
          <a:blip r:embed="rId5"/>
          <a:srcRect l="3417" t="3157" r="4775" b="2693"/>
          <a:stretch>
            <a:fillRect/>
          </a:stretch>
        </p:blipFill>
        <p:spPr>
          <a:xfrm>
            <a:off x="142844" y="1500174"/>
            <a:ext cx="3857652" cy="4498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Ty-proschay-Maslenic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643966" y="142852"/>
            <a:ext cx="304800" cy="304800"/>
          </a:xfrm>
          <a:prstGeom prst="rect">
            <a:avLst/>
          </a:prstGeom>
        </p:spPr>
      </p:pic>
      <p:pic>
        <p:nvPicPr>
          <p:cNvPr id="10" name="Рисунок 9" descr="images (2).jpg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42844" y="1571612"/>
            <a:ext cx="3859200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ages.jpg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142844" y="1571612"/>
            <a:ext cx="3859200" cy="45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DSC09941.JPG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42844" y="1571612"/>
            <a:ext cx="3859200" cy="45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75702.jpg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142844" y="1500174"/>
            <a:ext cx="3859200" cy="45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масленица1.jpg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142844" y="1571612"/>
            <a:ext cx="3859200" cy="45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Управляющая кнопка: возврат 15">
            <a:hlinkClick r:id="rId12" action="ppaction://hlinksldjump" highlightClick="1"/>
          </p:cNvPr>
          <p:cNvSpPr/>
          <p:nvPr/>
        </p:nvSpPr>
        <p:spPr>
          <a:xfrm>
            <a:off x="8501090" y="6357958"/>
            <a:ext cx="357190" cy="28575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177</Words>
  <PresentationFormat>Экран (4:3)</PresentationFormat>
  <Paragraphs>15</Paragraphs>
  <Slides>3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Пятница –  тещины вечерки</vt:lpstr>
      <vt:lpstr>Суббота – золовкины посиделки</vt:lpstr>
      <vt:lpstr>Воскресенье – проводы Масленицы, прощенный день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Шаблоны «Масленица»</dc:title>
  <dc:creator>Alina</dc:creator>
  <cp:lastModifiedBy>1</cp:lastModifiedBy>
  <cp:revision>65</cp:revision>
  <dcterms:created xsi:type="dcterms:W3CDTF">2014-02-05T05:56:54Z</dcterms:created>
  <dcterms:modified xsi:type="dcterms:W3CDTF">2014-05-22T19:06:27Z</dcterms:modified>
</cp:coreProperties>
</file>