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3300"/>
    <a:srgbClr val="FFFFFF"/>
    <a:srgbClr val="E9172B"/>
    <a:srgbClr val="1E0AB6"/>
    <a:srgbClr val="FF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ECCF4-82E9-4870-A11E-F5B79ABD6177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ED98-A846-470B-8401-672CD8BA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ED98-A846-470B-8401-672CD8BA98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neizvestno-maslenica%20(1).mp3" TargetMode="Externa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Vera_Dvoryaninova_-_Maslenica_rasskaz_o_Maslenice_ochen_horoshij_(get-tune.net)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3.jpeg"/><Relationship Id="rId4" Type="http://schemas.openxmlformats.org/officeDocument/2006/relationships/slide" Target="slide2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Blini__Maslenica-minus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785926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Mistral" pitchFamily="66" charset="0"/>
              </a:rPr>
              <a:t>«Широкая Масленица»</a:t>
            </a:r>
            <a:endParaRPr lang="ru-RU" sz="5400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3143248"/>
            <a:ext cx="4357718" cy="200026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400" dirty="0" smtClean="0">
                <a:solidFill>
                  <a:srgbClr val="000066"/>
                </a:solidFill>
                <a:latin typeface="Mistral" pitchFamily="66" charset="0"/>
              </a:rPr>
              <a:t>Автор: </a:t>
            </a:r>
            <a:r>
              <a:rPr lang="ru-RU" sz="2400" dirty="0" err="1" smtClean="0">
                <a:solidFill>
                  <a:srgbClr val="000066"/>
                </a:solidFill>
                <a:latin typeface="Mistral" pitchFamily="66" charset="0"/>
              </a:rPr>
              <a:t>Матькина</a:t>
            </a:r>
            <a:r>
              <a:rPr lang="ru-RU" sz="2400" dirty="0" smtClean="0">
                <a:solidFill>
                  <a:srgbClr val="000066"/>
                </a:solidFill>
                <a:latin typeface="Mistral" pitchFamily="66" charset="0"/>
              </a:rPr>
              <a:t> Н.А</a:t>
            </a:r>
          </a:p>
          <a:p>
            <a:pPr algn="r"/>
            <a:r>
              <a:rPr lang="ru-RU" sz="2400" dirty="0" smtClean="0">
                <a:solidFill>
                  <a:srgbClr val="000066"/>
                </a:solidFill>
                <a:latin typeface="Mistral" pitchFamily="66" charset="0"/>
              </a:rPr>
              <a:t>Воспитатель </a:t>
            </a:r>
          </a:p>
          <a:p>
            <a:pPr algn="r"/>
            <a:r>
              <a:rPr lang="ru-RU" sz="2400" dirty="0" smtClean="0">
                <a:solidFill>
                  <a:srgbClr val="000066"/>
                </a:solidFill>
                <a:latin typeface="Mistral" pitchFamily="66" charset="0"/>
              </a:rPr>
              <a:t>Детского сада № 29</a:t>
            </a:r>
          </a:p>
          <a:p>
            <a:pPr algn="r"/>
            <a:r>
              <a:rPr lang="ru-RU" sz="2400" dirty="0" smtClean="0">
                <a:solidFill>
                  <a:srgbClr val="000066"/>
                </a:solidFill>
                <a:latin typeface="Mistral" pitchFamily="66" charset="0"/>
              </a:rPr>
              <a:t>Выборгского </a:t>
            </a:r>
            <a:r>
              <a:rPr lang="ru-RU" sz="2400" dirty="0" smtClean="0">
                <a:solidFill>
                  <a:srgbClr val="000066"/>
                </a:solidFill>
                <a:latin typeface="Mistral" pitchFamily="66" charset="0"/>
              </a:rPr>
              <a:t>района</a:t>
            </a:r>
          </a:p>
          <a:p>
            <a:pPr algn="r"/>
            <a:r>
              <a:rPr lang="ru-RU" sz="2400" dirty="0" smtClean="0">
                <a:solidFill>
                  <a:srgbClr val="000066"/>
                </a:solidFill>
                <a:latin typeface="Mistral" pitchFamily="66" charset="0"/>
              </a:rPr>
              <a:t>г. Санкт - Петербург</a:t>
            </a:r>
            <a:endParaRPr lang="ru-RU" sz="2400" dirty="0" smtClean="0">
              <a:solidFill>
                <a:srgbClr val="000066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Содержание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4564" y="1600200"/>
            <a:ext cx="694371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4" action="ppaction://hlinksldjump"/>
              </a:rPr>
              <a:t>Откуда пришла масленица?</a:t>
            </a:r>
            <a:endParaRPr lang="ru-RU" sz="2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rId5" action="ppaction://hlinksldjump"/>
              </a:rPr>
              <a:t>Понедельник</a:t>
            </a:r>
            <a:endParaRPr lang="ru-RU" sz="2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" action="ppaction://noaction"/>
              </a:rPr>
              <a:t>Вторник</a:t>
            </a:r>
            <a:endParaRPr lang="ru-RU" sz="2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" action="ppaction://noaction"/>
              </a:rPr>
              <a:t>Среда</a:t>
            </a:r>
            <a:endParaRPr lang="ru-RU" sz="2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" action="ppaction://noaction"/>
              </a:rPr>
              <a:t>Четверг</a:t>
            </a:r>
            <a:endParaRPr lang="ru-RU" sz="2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" action="ppaction://noaction"/>
              </a:rPr>
              <a:t>Пятница</a:t>
            </a:r>
            <a:endParaRPr lang="ru-RU" sz="2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" action="ppaction://noaction"/>
              </a:rPr>
              <a:t>Суббота</a:t>
            </a:r>
            <a:endParaRPr lang="ru-RU" sz="2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hlinkClick r:id="" action="ppaction://noaction"/>
              </a:rPr>
              <a:t>Воскресенье</a:t>
            </a:r>
            <a:endParaRPr lang="ru-RU" sz="2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4" name="Рисунок 3" descr="carniv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2786058"/>
            <a:ext cx="3978408" cy="2983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neizvestno-maslenica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Откуда пришла Масленица?</a:t>
            </a:r>
            <a:endParaRPr lang="ru-RU" sz="3600" b="1" i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None/>
            </a:pPr>
            <a:r>
              <a:rPr lang="ru-RU" sz="2800" b="1" i="1" u="sng" dirty="0" smtClean="0">
                <a:solidFill>
                  <a:srgbClr val="FF0000"/>
                </a:solidFill>
                <a:latin typeface="Georgia" pitchFamily="18" charset="0"/>
              </a:rPr>
              <a:t>Масленица -</a:t>
            </a:r>
            <a:r>
              <a:rPr lang="ru-RU" sz="22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200" i="1" dirty="0" smtClean="0">
                <a:solidFill>
                  <a:srgbClr val="002060"/>
                </a:solidFill>
                <a:latin typeface="Georgia" pitchFamily="18" charset="0"/>
              </a:rPr>
              <a:t>это веселые проводы зимы, озаренные радостным ожиданием близкого тепла, весеннего обновления природы Это всегда был самый веселый и любимый славянский праздник. Считалось, что человек, плохо и скучно проведший Масленицу, будет неудачлив в течение всего года. Целую неделю нельзя было помышлять о делах и домашних заботах. Безудержное веселье рассматривалось как залог будущего благополучия, процветания и успеха.</a:t>
            </a:r>
            <a:endParaRPr lang="ru-RU" sz="2200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500042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8572528" y="6429396"/>
            <a:ext cx="357190" cy="2857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Vera_Dvoryaninova_-_Maslenica_rasskaz_o_Maslenice_ochen_horoshij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9" name="Рисунок 8" descr="1_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1214422"/>
            <a:ext cx="8064000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0_7cf87_9ea38a27_XL.jp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1285860"/>
            <a:ext cx="8064000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98532501_large_48979576.jp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00034" y="1285860"/>
            <a:ext cx="8064000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масленица.jpg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500034" y="1214422"/>
            <a:ext cx="8064000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arnival.jp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500034" y="1285860"/>
            <a:ext cx="8064000" cy="50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0" showWhenStopped="0">
                <p:cTn id="6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Понедельник - встреча</a:t>
            </a:r>
            <a:endParaRPr lang="ru-RU" sz="3600" b="1" i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37978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Corsiva" pitchFamily="66" charset="0"/>
              </a:rPr>
              <a:t>                  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-457200" y="457200"/>
            <a:ext cx="49885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Corsiva" pitchFamily="66" charset="0"/>
              </a:rPr>
              <a:t>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Monotype Corsiva" pitchFamily="66" charset="0"/>
              </a:rPr>
              <a:t>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0_29c9c_3f8fd679_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1928802"/>
            <a:ext cx="3138451" cy="3699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98487498_Kruylov_Sergey_Maslenica.jp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214942" y="1928802"/>
            <a:ext cx="3138776" cy="3655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Управляющая кнопка: возврат 17">
            <a:hlinkClick r:id="rId7" action="ppaction://hlinksldjump" highlightClick="1"/>
          </p:cNvPr>
          <p:cNvSpPr/>
          <p:nvPr/>
        </p:nvSpPr>
        <p:spPr>
          <a:xfrm>
            <a:off x="8572528" y="6357958"/>
            <a:ext cx="357190" cy="2857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1472" y="1285860"/>
            <a:ext cx="4929222" cy="4786346"/>
          </a:xfrm>
          <a:prstGeom prst="roundRect">
            <a:avLst/>
          </a:prstGeom>
          <a:solidFill>
            <a:srgbClr val="FFFFF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  <a:buNone/>
            </a:pPr>
            <a:r>
              <a:rPr lang="ru-RU" sz="2200" b="1" i="1" dirty="0" smtClean="0">
                <a:solidFill>
                  <a:srgbClr val="000066"/>
                </a:solidFill>
                <a:latin typeface="Georgia" pitchFamily="18" charset="0"/>
              </a:rPr>
              <a:t> </a:t>
            </a: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</a:rPr>
              <a:t>Встречу Масленицы устраивали ребятишки. Забирались на снежную гору и звали Масленицу. В этот день дети делали соломенное чучело зимы, наряжали ее в старую женскую одежду и с пением возили на санях по деревне. Затем чучело ставили на горе, где начиналось катания со снежных горок. </a:t>
            </a:r>
            <a:endParaRPr lang="ru-RU" sz="2200" dirty="0"/>
          </a:p>
        </p:txBody>
      </p:sp>
      <p:pic>
        <p:nvPicPr>
          <p:cNvPr id="11" name="Blini__Maslenica-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072462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15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161</Words>
  <PresentationFormat>Экран (4:3)</PresentationFormat>
  <Paragraphs>23</Paragraphs>
  <Slides>4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«Широкая Масленица»</vt:lpstr>
      <vt:lpstr>Содержание</vt:lpstr>
      <vt:lpstr>Откуда пришла Масленица?</vt:lpstr>
      <vt:lpstr>Понедельник - встреча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«Масленица»</dc:title>
  <dc:creator>Alina</dc:creator>
  <cp:lastModifiedBy>1</cp:lastModifiedBy>
  <cp:revision>69</cp:revision>
  <dcterms:created xsi:type="dcterms:W3CDTF">2014-02-05T05:56:54Z</dcterms:created>
  <dcterms:modified xsi:type="dcterms:W3CDTF">2014-05-22T19:09:32Z</dcterms:modified>
</cp:coreProperties>
</file>